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3/30/2020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3/30/2020</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0" y="0"/>
            <a:ext cx="8229600" cy="1752600"/>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503172" y="850119"/>
            <a:ext cx="3562562" cy="2376695"/>
          </a:xfrm>
          <a:prstGeom prst="rect">
            <a:avLst/>
          </a:prstGeom>
          <a:ln w="3175">
            <a:noFill/>
          </a:ln>
          <a:effectLst/>
        </p:spPr>
      </p:pic>
      <p:sp>
        <p:nvSpPr>
          <p:cNvPr id="21" name="Rectangle 20"/>
          <p:cNvSpPr/>
          <p:nvPr/>
        </p:nvSpPr>
        <p:spPr>
          <a:xfrm>
            <a:off x="0" y="8680416"/>
            <a:ext cx="8229600" cy="1377984"/>
          </a:xfrm>
          <a:prstGeom prst="rect">
            <a:avLst/>
          </a:prstGeom>
          <a:solidFill>
            <a:schemeClr val="tx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90500" y="5029201"/>
            <a:ext cx="7848600" cy="2579045"/>
          </a:xfrm>
        </p:spPr>
        <p:txBody>
          <a:bodyPr anchor="ctr">
            <a:noAutofit/>
          </a:bodyPr>
          <a:lstStyle/>
          <a:p>
            <a:r>
              <a:rPr lang="en-US" sz="1200" dirty="0">
                <a:solidFill>
                  <a:schemeClr val="tx2">
                    <a:lumMod val="75000"/>
                  </a:schemeClr>
                </a:solidFill>
                <a:latin typeface="Trebuchet MS" panose="020B0603020202020204" pitchFamily="34" charset="0"/>
              </a:rPr>
              <a:t>Location, location, location! Highly sought after neighborhood, located just minutes from downtown, Isle of Palms, Hwy 526, Mt Pleasant Towne Center and East Cooper Hospital. Additionally, neighborhood is zoned for the new Lucy Beckham High School , slated to open in 2020. This home is on a corner lot just across the street from Hobcaw Creek and enjoys views of the creek. This well maintained home was renovated in 2014 and added a master suite, family room with modern wall gas fireplace and open concept kitchen. A formal living room with a second wood burning fireplace and formal dining room, a mudroom, half bath and laundry room are also on the first floor. All kitchen appliances do convey. The upstairs has two large bedrooms, a full bathroom and landing area. The sellers just replaced the roof October 2019 and completed the nice sized yard with fresh landscaping.</a:t>
            </a:r>
          </a:p>
          <a:p>
            <a:endParaRPr lang="en-US" sz="1200" dirty="0">
              <a:solidFill>
                <a:schemeClr val="tx2">
                  <a:lumMod val="75000"/>
                </a:schemeClr>
              </a:solidFill>
              <a:latin typeface="Trebuchet MS" panose="020B0603020202020204" pitchFamily="34" charset="0"/>
            </a:endParaRPr>
          </a:p>
          <a:p>
            <a:r>
              <a:rPr lang="en-US" sz="1200" dirty="0">
                <a:solidFill>
                  <a:schemeClr val="tx2">
                    <a:lumMod val="75000"/>
                  </a:schemeClr>
                </a:solidFill>
                <a:latin typeface="Trebuchet MS" panose="020B0603020202020204" pitchFamily="34" charset="0"/>
              </a:rPr>
              <a:t>Wakendaw Lakes is home to great wildlife with beautiful lakes throughout the neighborhood. The neighborhood is governed by Wakendaw Lakes Civic Association by the neighborhood volunteers. There are social activities for neighbors to enjoy throughout the year.</a:t>
            </a:r>
            <a:endParaRPr lang="en-US" sz="1100" i="1"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454913" y="4267200"/>
            <a:ext cx="7315199" cy="762000"/>
          </a:xfrm>
        </p:spPr>
        <p:txBody>
          <a:bodyPr anchor="t">
            <a:noAutofit/>
            <a:scene3d>
              <a:camera prst="orthographicFront"/>
              <a:lightRig rig="soft" dir="t">
                <a:rot lat="0" lon="0" rev="17220000"/>
              </a:lightRig>
            </a:scene3d>
            <a:sp3d prstMaterial="softEdge"/>
          </a:bodyPr>
          <a:lstStyle/>
          <a:p>
            <a:r>
              <a:rPr lang="en-US" sz="2400" cap="none" dirty="0">
                <a:ln w="10541" cmpd="sng">
                  <a:solidFill>
                    <a:schemeClr val="tx2">
                      <a:lumMod val="75000"/>
                    </a:schemeClr>
                  </a:solidFill>
                  <a:prstDash val="solid"/>
                </a:ln>
                <a:solidFill>
                  <a:schemeClr val="tx2">
                    <a:lumMod val="60000"/>
                    <a:lumOff val="40000"/>
                  </a:schemeClr>
                </a:solidFill>
                <a:effectLst/>
                <a:latin typeface="Trebuchet MS" panose="020B0603020202020204" pitchFamily="34" charset="0"/>
              </a:rPr>
              <a:t>648 Oak Marsh Drive</a:t>
            </a:r>
            <a:br>
              <a:rPr lang="en-US" sz="2400" cap="none" dirty="0">
                <a:ln w="10541" cmpd="sng">
                  <a:solidFill>
                    <a:schemeClr val="tx2">
                      <a:lumMod val="75000"/>
                    </a:schemeClr>
                  </a:solidFill>
                  <a:prstDash val="solid"/>
                </a:ln>
                <a:solidFill>
                  <a:schemeClr val="tx2">
                    <a:lumMod val="60000"/>
                    <a:lumOff val="40000"/>
                  </a:schemeClr>
                </a:solidFill>
                <a:effectLst/>
                <a:latin typeface="Trebuchet MS" panose="020B0603020202020204" pitchFamily="34" charset="0"/>
              </a:rPr>
            </a:br>
            <a:r>
              <a:rPr lang="en-US" sz="1700" b="0" cap="none" dirty="0">
                <a:ln w="10541" cmpd="sng">
                  <a:solidFill>
                    <a:schemeClr val="tx2">
                      <a:lumMod val="75000"/>
                    </a:schemeClr>
                  </a:solidFill>
                  <a:prstDash val="solid"/>
                </a:ln>
                <a:solidFill>
                  <a:schemeClr val="tx2">
                    <a:lumMod val="60000"/>
                    <a:lumOff val="40000"/>
                  </a:schemeClr>
                </a:solidFill>
                <a:effectLst/>
                <a:latin typeface="Trebuchet MS" panose="020B0603020202020204" pitchFamily="34" charset="0"/>
              </a:rPr>
              <a:t>Wakendaw Lakes | Mount Pleasant, SC 29464 | MLS# 19029477 </a:t>
            </a:r>
            <a:r>
              <a:rPr lang="en-US" sz="1700" b="0" cap="none">
                <a:ln w="10541" cmpd="sng">
                  <a:solidFill>
                    <a:schemeClr val="tx2">
                      <a:lumMod val="75000"/>
                    </a:schemeClr>
                  </a:solidFill>
                  <a:prstDash val="solid"/>
                </a:ln>
                <a:solidFill>
                  <a:schemeClr val="tx2">
                    <a:lumMod val="60000"/>
                    <a:lumOff val="40000"/>
                  </a:schemeClr>
                </a:solidFill>
                <a:effectLst/>
                <a:latin typeface="Trebuchet MS" panose="020B0603020202020204" pitchFamily="34" charset="0"/>
              </a:rPr>
              <a:t>| $475,000</a:t>
            </a:r>
            <a:endParaRPr lang="en-US" sz="1700" b="0" cap="none" dirty="0">
              <a:ln w="10541" cmpd="sng">
                <a:solidFill>
                  <a:schemeClr val="tx2">
                    <a:lumMod val="75000"/>
                  </a:schemeClr>
                </a:solidFill>
                <a:prstDash val="solid"/>
              </a:ln>
              <a:solidFill>
                <a:schemeClr val="tx2">
                  <a:lumMod val="60000"/>
                  <a:lumOff val="40000"/>
                </a:schemeClr>
              </a:solidFill>
              <a:effectLst/>
              <a:latin typeface="Trebuchet MS" panose="020B0603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9067800" y="8766262"/>
            <a:ext cx="1823229" cy="1215284"/>
          </a:xfrm>
          <a:prstGeom prst="rect">
            <a:avLst/>
          </a:prstGeom>
        </p:spPr>
      </p:pic>
      <p:sp>
        <p:nvSpPr>
          <p:cNvPr id="17" name="Rectangle 16"/>
          <p:cNvSpPr/>
          <p:nvPr/>
        </p:nvSpPr>
        <p:spPr>
          <a:xfrm>
            <a:off x="4915677" y="8763000"/>
            <a:ext cx="2854435"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Jeanie Acsell</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224-9589</a:t>
            </a:r>
          </a:p>
          <a:p>
            <a:pPr algn="ct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jean.acsell@carolinaone.com</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91827" y="8767934"/>
            <a:ext cx="1045944" cy="719086"/>
          </a:xfrm>
          <a:prstGeom prst="rect">
            <a:avLst/>
          </a:prstGeom>
        </p:spPr>
      </p:pic>
      <p:sp>
        <p:nvSpPr>
          <p:cNvPr id="18" name="Rectangle 17"/>
          <p:cNvSpPr/>
          <p:nvPr/>
        </p:nvSpPr>
        <p:spPr>
          <a:xfrm>
            <a:off x="3352799" y="9568153"/>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03900" y="7648962"/>
            <a:ext cx="1326448" cy="884915"/>
          </a:xfrm>
          <a:prstGeom prst="rect">
            <a:avLst/>
          </a:prstGeom>
          <a:ln w="19050">
            <a:noFill/>
          </a:ln>
        </p:spPr>
      </p:pic>
      <p:pic>
        <p:nvPicPr>
          <p:cNvPr id="6" name="Picture 5"/>
          <p:cNvPicPr>
            <a:picLocks/>
          </p:cNvPicPr>
          <p:nvPr/>
        </p:nvPicPr>
        <p:blipFill>
          <a:blip r:embed="rId6" cstate="print">
            <a:extLst>
              <a:ext uri="{28A0092B-C50C-407E-A947-70E740481C1C}">
                <a14:useLocalDpi xmlns:a14="http://schemas.microsoft.com/office/drawing/2010/main" val="0"/>
              </a:ext>
            </a:extLst>
          </a:blip>
          <a:srcRect/>
          <a:stretch/>
        </p:blipFill>
        <p:spPr>
          <a:xfrm>
            <a:off x="6386271" y="7648961"/>
            <a:ext cx="1326447" cy="884914"/>
          </a:xfrm>
          <a:prstGeom prst="rect">
            <a:avLst/>
          </a:prstGeom>
          <a:ln w="19050">
            <a:noFill/>
          </a:ln>
        </p:spPr>
      </p:pic>
      <p:pic>
        <p:nvPicPr>
          <p:cNvPr id="19" name="Picture 18"/>
          <p:cNvPicPr>
            <a:picLocks/>
          </p:cNvPicPr>
          <p:nvPr/>
        </p:nvPicPr>
        <p:blipFill>
          <a:blip r:embed="rId7" cstate="print">
            <a:extLst>
              <a:ext uri="{28A0092B-C50C-407E-A947-70E740481C1C}">
                <a14:useLocalDpi xmlns:a14="http://schemas.microsoft.com/office/drawing/2010/main" val="0"/>
              </a:ext>
            </a:extLst>
          </a:blip>
          <a:srcRect/>
          <a:stretch/>
        </p:blipFill>
        <p:spPr>
          <a:xfrm>
            <a:off x="3445084" y="7648962"/>
            <a:ext cx="1326448" cy="884915"/>
          </a:xfrm>
          <a:prstGeom prst="rect">
            <a:avLst/>
          </a:prstGeom>
          <a:ln w="19050">
            <a:noFill/>
          </a:ln>
        </p:spPr>
      </p:pic>
      <p:sp>
        <p:nvSpPr>
          <p:cNvPr id="23" name="Rectangle 22"/>
          <p:cNvSpPr/>
          <p:nvPr/>
        </p:nvSpPr>
        <p:spPr>
          <a:xfrm>
            <a:off x="454912" y="0"/>
            <a:ext cx="7315200" cy="784830"/>
          </a:xfrm>
          <a:prstGeom prst="rect">
            <a:avLst/>
          </a:prstGeom>
        </p:spPr>
        <p:txBody>
          <a:bodyPr wrap="square">
            <a:spAutoFit/>
          </a:bodyPr>
          <a:lstStyle/>
          <a:p>
            <a:pPr algn="ctr"/>
            <a:r>
              <a:rPr lang="en-US" sz="2500"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Welcome Home to </a:t>
            </a:r>
            <a:r>
              <a:rPr lang="en-US" sz="2500" b="1" i="1">
                <a:solidFill>
                  <a:srgbClr val="FFFF00"/>
                </a:solidFill>
                <a:effectLst>
                  <a:outerShdw blurRad="50800" dist="38100" dir="5400000" algn="t" rotWithShape="0">
                    <a:prstClr val="black">
                      <a:alpha val="40000"/>
                    </a:prstClr>
                  </a:outerShdw>
                </a:effectLst>
                <a:latin typeface="Trebuchet MS" panose="020B0603020202020204" pitchFamily="34" charset="0"/>
              </a:rPr>
              <a:t>Wakendaw Lakes</a:t>
            </a:r>
            <a:endParaRPr lang="en-US" sz="2500" b="1"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a:p>
            <a:pPr algn="ctr"/>
            <a:r>
              <a:rPr lang="en-US" i="1" dirty="0">
                <a:solidFill>
                  <a:srgbClr val="FFFF00"/>
                </a:solidFill>
                <a:effectLst>
                  <a:outerShdw blurRad="50800" dist="38100" dir="5400000" algn="t" rotWithShape="0">
                    <a:prstClr val="black">
                      <a:alpha val="40000"/>
                    </a:prstClr>
                  </a:outerShdw>
                </a:effectLst>
                <a:latin typeface="Trebuchet MS" panose="020B0603020202020204" pitchFamily="34" charset="0"/>
              </a:rPr>
              <a:t>Price Improved ~ Don’t Let This One Get Away!</a:t>
            </a:r>
            <a:endParaRPr lang="en-US" sz="24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30" name="Picture 29"/>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974492" y="7648962"/>
            <a:ext cx="1326448" cy="884915"/>
          </a:xfrm>
          <a:prstGeom prst="rect">
            <a:avLst/>
          </a:prstGeom>
          <a:ln w="19050">
            <a:noFill/>
          </a:ln>
        </p:spPr>
      </p:pic>
      <p:pic>
        <p:nvPicPr>
          <p:cNvPr id="31" name="Picture 30"/>
          <p:cNvPicPr>
            <a:picLocks/>
          </p:cNvPicPr>
          <p:nvPr/>
        </p:nvPicPr>
        <p:blipFill>
          <a:blip r:embed="rId9" cstate="print">
            <a:extLst>
              <a:ext uri="{28A0092B-C50C-407E-A947-70E740481C1C}">
                <a14:useLocalDpi xmlns:a14="http://schemas.microsoft.com/office/drawing/2010/main" val="0"/>
              </a:ext>
            </a:extLst>
          </a:blip>
          <a:srcRect/>
          <a:stretch/>
        </p:blipFill>
        <p:spPr>
          <a:xfrm>
            <a:off x="4915677" y="7648962"/>
            <a:ext cx="1326448" cy="884915"/>
          </a:xfrm>
          <a:prstGeom prst="rect">
            <a:avLst/>
          </a:prstGeom>
          <a:ln w="19050">
            <a:noFill/>
          </a:ln>
        </p:spPr>
      </p:pic>
      <p:pic>
        <p:nvPicPr>
          <p:cNvPr id="22" name="Picture 21">
            <a:extLst>
              <a:ext uri="{FF2B5EF4-FFF2-40B4-BE49-F238E27FC236}">
                <a16:creationId xmlns:a16="http://schemas.microsoft.com/office/drawing/2014/main" id="{5305E6F8-ACA6-45D5-BF54-8A350DE08B3C}"/>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4150620" y="850119"/>
            <a:ext cx="3562561" cy="2376694"/>
          </a:xfrm>
          <a:prstGeom prst="rect">
            <a:avLst/>
          </a:prstGeom>
          <a:ln w="3175">
            <a:noFill/>
          </a:ln>
          <a:effectLst/>
        </p:spPr>
      </p:pic>
      <p:pic>
        <p:nvPicPr>
          <p:cNvPr id="25" name="Picture 24">
            <a:extLst>
              <a:ext uri="{FF2B5EF4-FFF2-40B4-BE49-F238E27FC236}">
                <a16:creationId xmlns:a16="http://schemas.microsoft.com/office/drawing/2014/main" id="{63BBBEA1-5179-4EFC-BBA1-4C79B9C94EDD}"/>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03900" y="3314701"/>
            <a:ext cx="1326448" cy="884915"/>
          </a:xfrm>
          <a:prstGeom prst="rect">
            <a:avLst/>
          </a:prstGeom>
          <a:ln w="19050">
            <a:noFill/>
          </a:ln>
        </p:spPr>
      </p:pic>
      <p:pic>
        <p:nvPicPr>
          <p:cNvPr id="26" name="Picture 25">
            <a:extLst>
              <a:ext uri="{FF2B5EF4-FFF2-40B4-BE49-F238E27FC236}">
                <a16:creationId xmlns:a16="http://schemas.microsoft.com/office/drawing/2014/main" id="{23A357A0-FAA5-4CB9-834A-059C61EA548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4915679" y="3314701"/>
            <a:ext cx="1326448" cy="884915"/>
          </a:xfrm>
          <a:prstGeom prst="rect">
            <a:avLst/>
          </a:prstGeom>
          <a:ln w="19050">
            <a:noFill/>
          </a:ln>
        </p:spPr>
      </p:pic>
      <p:pic>
        <p:nvPicPr>
          <p:cNvPr id="27" name="Picture 26">
            <a:extLst>
              <a:ext uri="{FF2B5EF4-FFF2-40B4-BE49-F238E27FC236}">
                <a16:creationId xmlns:a16="http://schemas.microsoft.com/office/drawing/2014/main" id="{FD80EF3F-BB96-4CD5-920C-D39C261CD6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974493" y="3314701"/>
            <a:ext cx="1326448" cy="884915"/>
          </a:xfrm>
          <a:prstGeom prst="rect">
            <a:avLst/>
          </a:prstGeom>
          <a:ln w="19050">
            <a:noFill/>
          </a:ln>
        </p:spPr>
      </p:pic>
      <p:pic>
        <p:nvPicPr>
          <p:cNvPr id="28" name="Picture 27">
            <a:extLst>
              <a:ext uri="{FF2B5EF4-FFF2-40B4-BE49-F238E27FC236}">
                <a16:creationId xmlns:a16="http://schemas.microsoft.com/office/drawing/2014/main" id="{DC76DF26-D0A5-4D7C-AC2C-9F6348BC258A}"/>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6386270" y="3314701"/>
            <a:ext cx="1326448" cy="884915"/>
          </a:xfrm>
          <a:prstGeom prst="rect">
            <a:avLst/>
          </a:prstGeom>
          <a:ln w="19050">
            <a:noFill/>
          </a:ln>
        </p:spPr>
      </p:pic>
      <p:pic>
        <p:nvPicPr>
          <p:cNvPr id="29" name="Picture 28">
            <a:extLst>
              <a:ext uri="{FF2B5EF4-FFF2-40B4-BE49-F238E27FC236}">
                <a16:creationId xmlns:a16="http://schemas.microsoft.com/office/drawing/2014/main" id="{2418CB63-63C2-4D72-828B-F8F39113175B}"/>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3445086" y="3314701"/>
            <a:ext cx="1326448" cy="884915"/>
          </a:xfrm>
          <a:prstGeom prst="rect">
            <a:avLst/>
          </a:prstGeom>
          <a:ln w="19050">
            <a:noFill/>
          </a:ln>
        </p:spPr>
      </p:pic>
      <p:sp>
        <p:nvSpPr>
          <p:cNvPr id="24" name="Rectangle 23">
            <a:extLst>
              <a:ext uri="{FF2B5EF4-FFF2-40B4-BE49-F238E27FC236}">
                <a16:creationId xmlns:a16="http://schemas.microsoft.com/office/drawing/2014/main" id="{7F76FF1D-7B7B-44C0-BE7B-16B0FFDEE98F}"/>
              </a:ext>
            </a:extLst>
          </p:cNvPr>
          <p:cNvSpPr/>
          <p:nvPr/>
        </p:nvSpPr>
        <p:spPr>
          <a:xfrm>
            <a:off x="4171038" y="2919037"/>
            <a:ext cx="3542143" cy="307777"/>
          </a:xfrm>
          <a:prstGeom prst="rect">
            <a:avLst/>
          </a:prstGeom>
        </p:spPr>
        <p:txBody>
          <a:bodyPr wrap="square">
            <a:spAutoFit/>
          </a:bodyPr>
          <a:lstStyle/>
          <a:p>
            <a:pPr algn="r"/>
            <a:r>
              <a:rPr lang="en-US" sz="1400" i="1" dirty="0">
                <a:solidFill>
                  <a:schemeClr val="bg1"/>
                </a:solidFill>
                <a:effectLst>
                  <a:outerShdw blurRad="50800" dist="38100" dir="5400000" algn="t" rotWithShape="0">
                    <a:prstClr val="black">
                      <a:alpha val="40000"/>
                    </a:prstClr>
                  </a:outerShdw>
                </a:effectLst>
                <a:latin typeface="Trebuchet MS" panose="020B0603020202020204" pitchFamily="34" charset="0"/>
              </a:rPr>
              <a:t>Enjoy Neighborhood Lakes</a:t>
            </a:r>
          </a:p>
        </p:txBody>
      </p:sp>
      <p:sp>
        <p:nvSpPr>
          <p:cNvPr id="32" name="Rectangle 31">
            <a:extLst>
              <a:ext uri="{FF2B5EF4-FFF2-40B4-BE49-F238E27FC236}">
                <a16:creationId xmlns:a16="http://schemas.microsoft.com/office/drawing/2014/main" id="{A4753DF9-9DED-4B81-A9F7-D27B7A40326D}"/>
              </a:ext>
            </a:extLst>
          </p:cNvPr>
          <p:cNvSpPr/>
          <p:nvPr/>
        </p:nvSpPr>
        <p:spPr>
          <a:xfrm>
            <a:off x="457201" y="8763001"/>
            <a:ext cx="2854435" cy="1215717"/>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Charla McDonald</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343-1456</a:t>
            </a:r>
          </a:p>
          <a:p>
            <a:pPr algn="ct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cmcdonald@carolinaone.com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charlamcdonaldproperties.com</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137</TotalTime>
  <Words>292</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648 Oak Marsh Drive Wakendaw Lakes | Mount Pleasant, SC 29464 | MLS# 19029477 | $475,000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2020-03-30T12:41:02Z</dcterms:modified>
</cp:coreProperties>
</file>