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82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14" y="-7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BDDB07-6497-4379-BCAA-5D05E9C9073B}" type="datetimeFigureOut">
              <a:rPr lang="en-US" smtClean="0"/>
              <a:t>8/25/2015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1305700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BDDB07-6497-4379-BCAA-5D05E9C9073B}" type="datetimeFigureOut">
              <a:rPr lang="en-US" smtClean="0"/>
              <a:t>8/25/2015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3573614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BDDB07-6497-4379-BCAA-5D05E9C9073B}" type="datetimeFigureOut">
              <a:rPr lang="en-US" smtClean="0"/>
              <a:t>8/25/2015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974390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BDDB07-6497-4379-BCAA-5D05E9C9073B}" type="datetimeFigureOut">
              <a:rPr lang="en-US" smtClean="0"/>
              <a:t>8/25/2015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3533832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smtClean="0"/>
              <a:t>Click to edit Master title style</a:t>
            </a:r>
            <a:endParaRPr lang="en-US"/>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BDDB07-6497-4379-BCAA-5D05E9C9073B}" type="datetimeFigureOut">
              <a:rPr lang="en-US" smtClean="0"/>
              <a:t>8/25/2015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4009130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1055" y="3927899"/>
            <a:ext cx="2087820"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26030" y="3927899"/>
            <a:ext cx="2087821"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BDDB07-6497-4379-BCAA-5D05E9C9073B}" type="datetimeFigureOut">
              <a:rPr lang="en-US" smtClean="0"/>
              <a:t>8/25/2015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3620448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BDDB07-6497-4379-BCAA-5D05E9C9073B}" type="datetimeFigureOut">
              <a:rPr lang="en-US" smtClean="0"/>
              <a:t>8/25/2015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1656639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BDDB07-6497-4379-BCAA-5D05E9C9073B}" type="datetimeFigureOut">
              <a:rPr lang="en-US" smtClean="0"/>
              <a:t>8/25/2015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4265871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BDDB07-6497-4379-BCAA-5D05E9C9073B}" type="datetimeFigureOut">
              <a:rPr lang="en-US" smtClean="0"/>
              <a:t>8/25/2015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2321194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smtClean="0"/>
              <a:t>Click to edit Master title style</a:t>
            </a:r>
            <a:endParaRPr lang="en-US"/>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BDDB07-6497-4379-BCAA-5D05E9C9073B}" type="datetimeFigureOut">
              <a:rPr lang="en-US" smtClean="0"/>
              <a:t>8/25/2015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2928399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smtClean="0"/>
              <a:t>Click to edit Master title style</a:t>
            </a:r>
            <a:endParaRPr lang="en-US"/>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BDDB07-6497-4379-BCAA-5D05E9C9073B}" type="datetimeFigureOut">
              <a:rPr lang="en-US" smtClean="0"/>
              <a:t>8/25/2015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3540587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98BDDB07-6497-4379-BCAA-5D05E9C9073B}" type="datetimeFigureOut">
              <a:rPr lang="en-US" smtClean="0"/>
              <a:t>8/25/2015</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D9E8FC28-091B-4C16-90BD-993248B1B060}" type="slidenum">
              <a:rPr lang="en-US" smtClean="0"/>
              <a:t>‹#›</a:t>
            </a:fld>
            <a:endParaRPr lang="en-US"/>
          </a:p>
        </p:txBody>
      </p:sp>
    </p:spTree>
    <p:extLst>
      <p:ext uri="{BB962C8B-B14F-4D97-AF65-F5344CB8AC3E}">
        <p14:creationId xmlns:p14="http://schemas.microsoft.com/office/powerpoint/2010/main" val="3056422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3654"/>
            <a:ext cx="7772400" cy="5181600"/>
          </a:xfrm>
          <a:prstGeom prst="rect">
            <a:avLst/>
          </a:prstGeom>
        </p:spPr>
      </p:pic>
      <p:sp>
        <p:nvSpPr>
          <p:cNvPr id="18" name="Rectangle 17"/>
          <p:cNvSpPr/>
          <p:nvPr/>
        </p:nvSpPr>
        <p:spPr>
          <a:xfrm>
            <a:off x="1501926" y="127148"/>
            <a:ext cx="6270474"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4400" dirty="0" smtClean="0">
                <a:solidFill>
                  <a:schemeClr val="bg1"/>
                </a:solidFill>
                <a:effectLst>
                  <a:outerShdw blurRad="50800" dist="38100" dir="5400000" algn="t" rotWithShape="0">
                    <a:prstClr val="black">
                      <a:alpha val="40000"/>
                    </a:prstClr>
                  </a:outerShdw>
                </a:effectLst>
                <a:latin typeface="Vivaldi" panose="03020602050506090804" pitchFamily="66" charset="0"/>
              </a:rPr>
              <a:t>Never before offered for sale! </a:t>
            </a:r>
            <a:endParaRPr lang="en-US" sz="4400" dirty="0">
              <a:solidFill>
                <a:schemeClr val="bg1"/>
              </a:solidFill>
              <a:effectLst>
                <a:outerShdw blurRad="50800" dist="38100" dir="5400000" algn="t" rotWithShape="0">
                  <a:prstClr val="black">
                    <a:alpha val="40000"/>
                  </a:prstClr>
                </a:outerShdw>
              </a:effectLst>
              <a:latin typeface="Vivaldi" panose="03020602050506090804" pitchFamily="66" charset="0"/>
            </a:endParaRPr>
          </a:p>
        </p:txBody>
      </p:sp>
      <p:sp>
        <p:nvSpPr>
          <p:cNvPr id="2" name="Title 1"/>
          <p:cNvSpPr>
            <a:spLocks noGrp="1"/>
          </p:cNvSpPr>
          <p:nvPr>
            <p:ph type="ctrTitle"/>
          </p:nvPr>
        </p:nvSpPr>
        <p:spPr>
          <a:xfrm>
            <a:off x="3995530" y="3935896"/>
            <a:ext cx="3776870" cy="1212050"/>
          </a:xfrm>
        </p:spPr>
        <p:txBody>
          <a:bodyPr anchor="b">
            <a:noAutofit/>
          </a:bodyPr>
          <a:lstStyle/>
          <a:p>
            <a:pPr algn="r"/>
            <a:r>
              <a:rPr lang="en-US" sz="20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657 N Sterling Drive</a:t>
            </a:r>
            <a:br>
              <a:rPr lang="en-US" sz="20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Charleston, SC 29412</a:t>
            </a:r>
            <a:br>
              <a:rPr lang="en-US" sz="16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15022205</a:t>
            </a:r>
            <a:br>
              <a:rPr lang="en-US" sz="16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$1,695,000</a:t>
            </a:r>
            <a:endParaRPr lang="en-US" sz="16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538082" y="5167508"/>
            <a:ext cx="6234318" cy="3645671"/>
          </a:xfrm>
        </p:spPr>
        <p:txBody>
          <a:bodyPr anchor="ctr">
            <a:normAutofit fontScale="47500" lnSpcReduction="20000"/>
          </a:bodyPr>
          <a:lstStyle/>
          <a:p>
            <a:pPr>
              <a:lnSpc>
                <a:spcPct val="120000"/>
              </a:lnSpc>
            </a:pPr>
            <a:r>
              <a:rPr lang="en-US" dirty="0" smtClean="0">
                <a:latin typeface="Arial" panose="020B0604020202020204" pitchFamily="34" charset="0"/>
                <a:cs typeface="Arial" panose="020B0604020202020204" pitchFamily="34" charset="0"/>
              </a:rPr>
              <a:t>Nestled in what is truly one of the most astounding private gardens in Charleston and featured in national publications, this creek front estate is the dream of any tropical garden enthusiast! This magnificent home rebuilt in 2001 features a full front porch opening onto the gardens, central living area with two story vaulted ceiling and clerestory windows for natural lighting; huge true chef's kitchen with walk-in refrigeration. Kitchen opens to a large screened porch which opens onto the creek and doubles as a greenhouse in the winter. The property includes the marshlands adjoining it as well as those wrapping around the adjacent property and leading to </a:t>
            </a:r>
            <a:r>
              <a:rPr lang="en-US" dirty="0" err="1" smtClean="0">
                <a:latin typeface="Arial" panose="020B0604020202020204" pitchFamily="34" charset="0"/>
                <a:cs typeface="Arial" panose="020B0604020202020204" pitchFamily="34" charset="0"/>
              </a:rPr>
              <a:t>Wampler</a:t>
            </a:r>
            <a:r>
              <a:rPr lang="en-US" dirty="0" smtClean="0">
                <a:latin typeface="Arial" panose="020B0604020202020204" pitchFamily="34" charset="0"/>
                <a:cs typeface="Arial" panose="020B0604020202020204" pitchFamily="34" charset="0"/>
              </a:rPr>
              <a:t> Drive. High ground is about 1.65 acres and marshland is about 1.65 acres in addition.</a:t>
            </a:r>
            <a:endParaRPr lang="en-US"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0326" y="4568080"/>
            <a:ext cx="1371600" cy="914400"/>
          </a:xfrm>
          <a:prstGeom prst="rect">
            <a:avLst/>
          </a:prstGeom>
          <a:ln>
            <a:solidFill>
              <a:schemeClr val="bg1"/>
            </a:solidFill>
          </a:ln>
          <a:effectLst>
            <a:outerShdw blurRad="190500" algn="tl" rotWithShape="0">
              <a:srgbClr val="000000">
                <a:alpha val="70000"/>
              </a:srgbClr>
            </a:outerShdw>
          </a:effectLst>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0326" y="6788546"/>
            <a:ext cx="1371600" cy="914400"/>
          </a:xfrm>
          <a:prstGeom prst="rect">
            <a:avLst/>
          </a:prstGeom>
          <a:ln>
            <a:solidFill>
              <a:schemeClr val="bg1"/>
            </a:solidFill>
          </a:ln>
          <a:effectLst>
            <a:outerShdw blurRad="190500" algn="tl" rotWithShape="0">
              <a:srgbClr val="000000">
                <a:alpha val="70000"/>
              </a:srgbClr>
            </a:outerShdw>
          </a:effectLst>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0326" y="7898779"/>
            <a:ext cx="1371600" cy="914400"/>
          </a:xfrm>
          <a:prstGeom prst="rect">
            <a:avLst/>
          </a:prstGeom>
          <a:ln>
            <a:solidFill>
              <a:schemeClr val="bg1"/>
            </a:solidFill>
          </a:ln>
          <a:effectLst>
            <a:outerShdw blurRad="190500" algn="tl" rotWithShape="0">
              <a:srgbClr val="000000">
                <a:alpha val="70000"/>
              </a:srgb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0326" y="1237381"/>
            <a:ext cx="1371600" cy="914400"/>
          </a:xfrm>
          <a:prstGeom prst="rect">
            <a:avLst/>
          </a:prstGeom>
          <a:ln>
            <a:solidFill>
              <a:schemeClr val="bg1"/>
            </a:solidFill>
          </a:ln>
          <a:effectLst>
            <a:outerShdw blurRad="190500" algn="tl" rotWithShape="0">
              <a:srgbClr val="000000">
                <a:alpha val="70000"/>
              </a:srgbClr>
            </a:outerShdw>
          </a:effectLst>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0326" y="2347614"/>
            <a:ext cx="1371600" cy="914400"/>
          </a:xfrm>
          <a:prstGeom prst="rect">
            <a:avLst/>
          </a:prstGeom>
          <a:ln>
            <a:solidFill>
              <a:schemeClr val="bg1"/>
            </a:solidFill>
          </a:ln>
          <a:effectLst>
            <a:outerShdw blurRad="190500" algn="tl" rotWithShape="0">
              <a:srgbClr val="000000">
                <a:alpha val="70000"/>
              </a:srgbClr>
            </a:outerShdw>
          </a:effectLst>
        </p:spPr>
      </p:pic>
      <p:pic>
        <p:nvPicPr>
          <p:cNvPr id="10" name="Picture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0326" y="127148"/>
            <a:ext cx="1371600" cy="914400"/>
          </a:xfrm>
          <a:prstGeom prst="rect">
            <a:avLst/>
          </a:prstGeom>
          <a:ln>
            <a:solidFill>
              <a:schemeClr val="bg1"/>
            </a:solidFill>
          </a:ln>
          <a:effectLst>
            <a:outerShdw blurRad="190500" algn="tl" rotWithShape="0">
              <a:srgbClr val="000000">
                <a:alpha val="70000"/>
              </a:srgbClr>
            </a:outerShdw>
          </a:effectLst>
        </p:spPr>
      </p:pic>
      <p:pic>
        <p:nvPicPr>
          <p:cNvPr id="11" name="Picture 1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0326" y="9009010"/>
            <a:ext cx="1371600" cy="914400"/>
          </a:xfrm>
          <a:prstGeom prst="rect">
            <a:avLst/>
          </a:prstGeom>
          <a:ln>
            <a:solidFill>
              <a:schemeClr val="bg1"/>
            </a:solidFill>
          </a:ln>
          <a:effectLst>
            <a:outerShdw blurRad="190500" algn="tl" rotWithShape="0">
              <a:srgbClr val="000000">
                <a:alpha val="70000"/>
              </a:srgbClr>
            </a:outerShdw>
          </a:effectLst>
        </p:spPr>
      </p:pic>
      <p:pic>
        <p:nvPicPr>
          <p:cNvPr id="12" name="Picture 1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0326" y="3457847"/>
            <a:ext cx="1371600" cy="914400"/>
          </a:xfrm>
          <a:prstGeom prst="rect">
            <a:avLst/>
          </a:prstGeom>
          <a:ln>
            <a:solidFill>
              <a:schemeClr val="bg1"/>
            </a:solidFill>
          </a:ln>
          <a:effectLst>
            <a:outerShdw blurRad="190500" algn="tl" rotWithShape="0">
              <a:srgbClr val="000000">
                <a:alpha val="70000"/>
              </a:srgbClr>
            </a:outerShdw>
          </a:effectLst>
        </p:spPr>
      </p:pic>
      <p:pic>
        <p:nvPicPr>
          <p:cNvPr id="13" name="Picture 1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30326" y="5678313"/>
            <a:ext cx="1371600" cy="914400"/>
          </a:xfrm>
          <a:prstGeom prst="rect">
            <a:avLst/>
          </a:prstGeom>
          <a:ln>
            <a:solidFill>
              <a:schemeClr val="bg1"/>
            </a:solidFill>
          </a:ln>
          <a:effectLst>
            <a:outerShdw blurRad="190500" algn="tl" rotWithShape="0">
              <a:srgbClr val="000000">
                <a:alpha val="70000"/>
              </a:srgbClr>
            </a:outerShdw>
          </a:effectLst>
        </p:spPr>
      </p:pic>
      <p:sp>
        <p:nvSpPr>
          <p:cNvPr id="14" name="Rectangle 13"/>
          <p:cNvSpPr/>
          <p:nvPr/>
        </p:nvSpPr>
        <p:spPr>
          <a:xfrm>
            <a:off x="2712141" y="9030858"/>
            <a:ext cx="4145124" cy="892552"/>
          </a:xfrm>
          <a:prstGeom prst="rect">
            <a:avLst/>
          </a:prstGeom>
        </p:spPr>
        <p:txBody>
          <a:bodyPr wrap="square">
            <a:spAutoFit/>
          </a:bodyPr>
          <a:lstStyle/>
          <a:p>
            <a:pPr algn="r"/>
            <a:r>
              <a:rPr lang="en-US" sz="1600" dirty="0" smtClean="0"/>
              <a:t>Charlie Smith</a:t>
            </a:r>
          </a:p>
          <a:p>
            <a:pPr algn="r"/>
            <a:r>
              <a:rPr lang="en-US" sz="1200" dirty="0" smtClean="0"/>
              <a:t>(843) 813-0352</a:t>
            </a:r>
          </a:p>
          <a:p>
            <a:pPr algn="r"/>
            <a:r>
              <a:rPr lang="en-US" sz="1200" dirty="0" smtClean="0">
                <a:solidFill>
                  <a:schemeClr val="accent1">
                    <a:lumMod val="50000"/>
                  </a:schemeClr>
                </a:solidFill>
              </a:rPr>
              <a:t>csmith@csarealestate.com</a:t>
            </a:r>
          </a:p>
          <a:p>
            <a:pPr algn="r"/>
            <a:r>
              <a:rPr lang="en-US" sz="1200" dirty="0" smtClean="0">
                <a:solidFill>
                  <a:schemeClr val="accent1">
                    <a:lumMod val="50000"/>
                  </a:schemeClr>
                </a:solidFill>
              </a:rPr>
              <a:t>www.csarealestate.com</a:t>
            </a:r>
            <a:endParaRPr lang="en-US" sz="1200" dirty="0">
              <a:solidFill>
                <a:schemeClr val="accent1">
                  <a:lumMod val="50000"/>
                </a:schemeClr>
              </a:solidFill>
            </a:endParaRPr>
          </a:p>
        </p:txBody>
      </p:sp>
      <p:sp>
        <p:nvSpPr>
          <p:cNvPr id="15" name="Rectangle 14"/>
          <p:cNvSpPr/>
          <p:nvPr/>
        </p:nvSpPr>
        <p:spPr>
          <a:xfrm>
            <a:off x="1635564" y="9277079"/>
            <a:ext cx="2740966" cy="646331"/>
          </a:xfrm>
          <a:prstGeom prst="rect">
            <a:avLst/>
          </a:prstGeom>
        </p:spPr>
        <p:txBody>
          <a:bodyPr wrap="square">
            <a:spAutoFit/>
          </a:bodyPr>
          <a:lstStyle/>
          <a:p>
            <a:r>
              <a:rPr lang="en-US" sz="1200" dirty="0" smtClean="0"/>
              <a:t>CSA Real Estate Services</a:t>
            </a:r>
            <a:br>
              <a:rPr lang="en-US" sz="1200" dirty="0" smtClean="0"/>
            </a:br>
            <a:r>
              <a:rPr lang="en-US" sz="1200" dirty="0" smtClean="0"/>
              <a:t>339 Cabell Street</a:t>
            </a:r>
          </a:p>
          <a:p>
            <a:r>
              <a:rPr lang="en-US" sz="1200" dirty="0" smtClean="0"/>
              <a:t>Charleston, SC 29407-6928</a:t>
            </a:r>
            <a:endParaRPr lang="en-US" sz="1200" dirty="0" smtClean="0"/>
          </a:p>
        </p:txBody>
      </p:sp>
      <p:pic>
        <p:nvPicPr>
          <p:cNvPr id="16" name="Picture 15"/>
          <p:cNvPicPr>
            <a:picLocks noChangeAspect="1"/>
          </p:cNvPicPr>
          <p:nvPr/>
        </p:nvPicPr>
        <p:blipFill rotWithShape="1">
          <a:blip r:embed="rId13" cstate="print">
            <a:extLst>
              <a:ext uri="{28A0092B-C50C-407E-A947-70E740481C1C}">
                <a14:useLocalDpi xmlns:a14="http://schemas.microsoft.com/office/drawing/2010/main" val="0"/>
              </a:ext>
            </a:extLst>
          </a:blip>
          <a:srcRect l="21498" r="23771"/>
          <a:stretch/>
        </p:blipFill>
        <p:spPr>
          <a:xfrm>
            <a:off x="6857265" y="9009010"/>
            <a:ext cx="915135" cy="914400"/>
          </a:xfrm>
          <a:prstGeom prst="rect">
            <a:avLst/>
          </a:prstGeom>
        </p:spPr>
      </p:pic>
      <p:pic>
        <p:nvPicPr>
          <p:cNvPr id="17" name="Picture 16"/>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711764" y="9011296"/>
            <a:ext cx="1339298" cy="241074"/>
          </a:xfrm>
          <a:prstGeom prst="rect">
            <a:avLst/>
          </a:prstGeom>
        </p:spPr>
      </p:pic>
    </p:spTree>
    <p:extLst>
      <p:ext uri="{BB962C8B-B14F-4D97-AF65-F5344CB8AC3E}">
        <p14:creationId xmlns:p14="http://schemas.microsoft.com/office/powerpoint/2010/main" val="27143934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152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Vivaldi</vt:lpstr>
      <vt:lpstr>Office Theme</vt:lpstr>
      <vt:lpstr>657 N Sterling Drive Charleston, SC 29412 MLS# 15022205 $1,695,000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657 N Sterling Drive Charleston, SC 29412 MLS# 15022205 $1,695,000</dc:title>
  <dc:creator>A. Thomas</dc:creator>
  <cp:lastModifiedBy>A. Thomas</cp:lastModifiedBy>
  <cp:revision>3</cp:revision>
  <dcterms:created xsi:type="dcterms:W3CDTF">2015-08-25T12:31:44Z</dcterms:created>
  <dcterms:modified xsi:type="dcterms:W3CDTF">2015-08-25T12:53:36Z</dcterms:modified>
</cp:coreProperties>
</file>