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762" y="31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8757514"/>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7772" y="8878214"/>
            <a:ext cx="1912010"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005279" y="8864803"/>
            <a:ext cx="5767121"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007870" y="5923280"/>
            <a:ext cx="5505450" cy="268224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007870" y="8873388"/>
            <a:ext cx="5699760" cy="100584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4770" y="8900759"/>
            <a:ext cx="1748790" cy="1005840"/>
          </a:xfrm>
        </p:spPr>
        <p:txBody>
          <a:bodyPr>
            <a:noAutofit/>
          </a:bodyPr>
          <a:lstStyle>
            <a:lvl1pPr algn="ctr">
              <a:defRPr sz="2000">
                <a:solidFill>
                  <a:srgbClr val="FFFFFF"/>
                </a:solidFill>
              </a:defRPr>
            </a:lvl1pPr>
          </a:lstStyle>
          <a:p>
            <a:fld id="{1D8BD707-D9CF-40AE-B4C6-C98DA3205C09}" type="datetimeFigureOut">
              <a:rPr lang="en-US" smtClean="0"/>
              <a:pPr/>
              <a:t>11/5/2019</a:t>
            </a:fld>
            <a:endParaRPr lang="en-US"/>
          </a:p>
        </p:txBody>
      </p:sp>
      <p:sp>
        <p:nvSpPr>
          <p:cNvPr id="17" name="Footer Placeholder 16"/>
          <p:cNvSpPr>
            <a:spLocks noGrp="1"/>
          </p:cNvSpPr>
          <p:nvPr>
            <p:ph type="ftr" sz="quarter" idx="11"/>
          </p:nvPr>
        </p:nvSpPr>
        <p:spPr>
          <a:xfrm>
            <a:off x="1772584" y="346923"/>
            <a:ext cx="4987290" cy="535517"/>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6800850" y="335280"/>
            <a:ext cx="71247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70220" y="894081"/>
            <a:ext cx="1748790" cy="8090959"/>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894080"/>
            <a:ext cx="4728210" cy="809096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5570220" y="9164324"/>
            <a:ext cx="1878330" cy="535517"/>
          </a:xfrm>
        </p:spPr>
        <p:txBody>
          <a:bodyPr/>
          <a:lstStyle/>
          <a:p>
            <a:fld id="{1D8BD707-D9CF-40AE-B4C6-C98DA3205C09}" type="datetimeFigureOut">
              <a:rPr lang="en-US" smtClean="0"/>
              <a:pPr/>
              <a:t>11/5/2019</a:t>
            </a:fld>
            <a:endParaRPr lang="en-US"/>
          </a:p>
        </p:txBody>
      </p:sp>
      <p:sp>
        <p:nvSpPr>
          <p:cNvPr id="5" name="Footer Placeholder 4"/>
          <p:cNvSpPr>
            <a:spLocks noGrp="1"/>
          </p:cNvSpPr>
          <p:nvPr>
            <p:ph type="ftr" sz="quarter" idx="11"/>
          </p:nvPr>
        </p:nvSpPr>
        <p:spPr>
          <a:xfrm>
            <a:off x="388621" y="9164038"/>
            <a:ext cx="4737461" cy="535517"/>
          </a:xfrm>
        </p:spPr>
        <p:txBody>
          <a:bodyPr/>
          <a:lstStyle/>
          <a:p>
            <a:endParaRPr lang="en-US"/>
          </a:p>
        </p:txBody>
      </p:sp>
      <p:sp>
        <p:nvSpPr>
          <p:cNvPr id="7" name="Rectangle 6"/>
          <p:cNvSpPr/>
          <p:nvPr/>
        </p:nvSpPr>
        <p:spPr bwMode="white">
          <a:xfrm>
            <a:off x="5181870" y="0"/>
            <a:ext cx="272034" cy="100584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5220732" y="894080"/>
            <a:ext cx="194310" cy="916432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5220732" y="0"/>
            <a:ext cx="194310" cy="78232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4926727" y="287258"/>
            <a:ext cx="782320" cy="207805"/>
          </a:xfrm>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20751" y="335280"/>
            <a:ext cx="6930390" cy="145288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520751" y="2346960"/>
            <a:ext cx="6930390" cy="659384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65860" y="4023361"/>
            <a:ext cx="6054646" cy="2454063"/>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2235200"/>
            <a:ext cx="7772400" cy="16764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2346960"/>
            <a:ext cx="1101090" cy="14528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165860" y="2346960"/>
            <a:ext cx="6606540" cy="14528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165860" y="2346960"/>
            <a:ext cx="6477000" cy="145288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1D8BD707-D9CF-40AE-B4C6-C98DA3205C09}" type="datetimeFigureOut">
              <a:rPr lang="en-US" smtClean="0"/>
              <a:pPr/>
              <a:t>11/5/2019</a:t>
            </a:fld>
            <a:endParaRPr lang="en-US"/>
          </a:p>
        </p:txBody>
      </p:sp>
      <p:sp>
        <p:nvSpPr>
          <p:cNvPr id="13" name="Slide Number Placeholder 12"/>
          <p:cNvSpPr>
            <a:spLocks noGrp="1"/>
          </p:cNvSpPr>
          <p:nvPr>
            <p:ph type="sldNum" sz="quarter" idx="11"/>
          </p:nvPr>
        </p:nvSpPr>
        <p:spPr>
          <a:xfrm>
            <a:off x="0" y="2570480"/>
            <a:ext cx="1101090" cy="1029125"/>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518160" y="2331365"/>
            <a:ext cx="3303270" cy="6705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118166" y="2331365"/>
            <a:ext cx="3303270" cy="6705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11/5/2019</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3390" y="400473"/>
            <a:ext cx="6930390" cy="1275927"/>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518160" y="3576320"/>
            <a:ext cx="3303270" cy="525272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080510" y="3576320"/>
            <a:ext cx="3303270" cy="525272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11/5/2019</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518160" y="2570480"/>
            <a:ext cx="3303270" cy="938784"/>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080510" y="2570480"/>
            <a:ext cx="3303270" cy="938784"/>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9164320"/>
            <a:ext cx="45339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 y="400473"/>
            <a:ext cx="6865620" cy="1275927"/>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11/5/2019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518160" y="2570480"/>
            <a:ext cx="1360170" cy="637032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007870" y="2570480"/>
            <a:ext cx="5440680" cy="648208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360170" y="8046720"/>
            <a:ext cx="6217920" cy="100584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7772" y="6705600"/>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7772" y="6839712"/>
            <a:ext cx="1243584"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313536" y="6826301"/>
            <a:ext cx="6458864"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60170" y="6817360"/>
            <a:ext cx="6217920" cy="100584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230630" y="0"/>
            <a:ext cx="85496" cy="10071811"/>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5311140" y="9164321"/>
            <a:ext cx="2266950" cy="535517"/>
          </a:xfrm>
        </p:spPr>
        <p:txBody>
          <a:bodyPr rtlCol="0"/>
          <a:lstStyle/>
          <a:p>
            <a:fld id="{1D8BD707-D9CF-40AE-B4C6-C98DA3205C09}" type="datetimeFigureOut">
              <a:rPr lang="en-US" smtClean="0"/>
              <a:pPr/>
              <a:t>11/5/2019</a:t>
            </a:fld>
            <a:endParaRPr lang="en-US"/>
          </a:p>
        </p:txBody>
      </p:sp>
      <p:sp>
        <p:nvSpPr>
          <p:cNvPr id="13" name="Slide Number Placeholder 12"/>
          <p:cNvSpPr>
            <a:spLocks noGrp="1"/>
          </p:cNvSpPr>
          <p:nvPr>
            <p:ph type="sldNum" sz="quarter" idx="11"/>
          </p:nvPr>
        </p:nvSpPr>
        <p:spPr>
          <a:xfrm>
            <a:off x="0" y="6845298"/>
            <a:ext cx="1230630" cy="97324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360170" y="9164036"/>
            <a:ext cx="3886200" cy="535517"/>
          </a:xfrm>
        </p:spPr>
        <p:txBody>
          <a:bodyPr rtlCol="0"/>
          <a:lstStyle/>
          <a:p>
            <a:endParaRPr lang="en-US"/>
          </a:p>
        </p:txBody>
      </p:sp>
      <p:sp>
        <p:nvSpPr>
          <p:cNvPr id="3" name="Picture Placeholder 2"/>
          <p:cNvSpPr>
            <a:spLocks noGrp="1"/>
          </p:cNvSpPr>
          <p:nvPr>
            <p:ph type="pic" idx="1"/>
          </p:nvPr>
        </p:nvSpPr>
        <p:spPr>
          <a:xfrm>
            <a:off x="1326490" y="0"/>
            <a:ext cx="6445910" cy="6701130"/>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18160" y="335280"/>
            <a:ext cx="6930390" cy="145288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520751" y="2346960"/>
            <a:ext cx="6930390" cy="6638544"/>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5181600" y="9164321"/>
            <a:ext cx="2266950" cy="535517"/>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11/5/2019</a:t>
            </a:fld>
            <a:endParaRPr lang="en-US"/>
          </a:p>
        </p:txBody>
      </p:sp>
      <p:sp>
        <p:nvSpPr>
          <p:cNvPr id="3" name="Footer Placeholder 2"/>
          <p:cNvSpPr>
            <a:spLocks noGrp="1"/>
          </p:cNvSpPr>
          <p:nvPr>
            <p:ph type="ftr" sz="quarter" idx="3"/>
          </p:nvPr>
        </p:nvSpPr>
        <p:spPr>
          <a:xfrm>
            <a:off x="518160" y="9164036"/>
            <a:ext cx="4607921" cy="535517"/>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810512"/>
            <a:ext cx="7772400" cy="46939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877568"/>
            <a:ext cx="453390" cy="3352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01967" y="1877568"/>
            <a:ext cx="7270433" cy="3352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865926"/>
            <a:ext cx="453390" cy="358565"/>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png"/><Relationship Id="rId7" Type="http://schemas.openxmlformats.org/officeDocument/2006/relationships/image" Target="../media/image8.jpeg"/><Relationship Id="rId12" Type="http://schemas.openxmlformats.org/officeDocument/2006/relationships/image" Target="../media/image13.jpeg"/><Relationship Id="rId2" Type="http://schemas.openxmlformats.org/officeDocument/2006/relationships/image" Target="../media/image3.jpg"/><Relationship Id="rId1" Type="http://schemas.openxmlformats.org/officeDocument/2006/relationships/slideLayout" Target="../slideLayouts/slideLayout1.xml"/><Relationship Id="rId6" Type="http://schemas.openxmlformats.org/officeDocument/2006/relationships/image" Target="../media/image7.jpeg"/><Relationship Id="rId11" Type="http://schemas.openxmlformats.org/officeDocument/2006/relationships/image" Target="../media/image12.jpeg"/><Relationship Id="rId5" Type="http://schemas.openxmlformats.org/officeDocument/2006/relationships/image" Target="../media/image6.jpeg"/><Relationship Id="rId10" Type="http://schemas.openxmlformats.org/officeDocument/2006/relationships/image" Target="../media/image11.jpeg"/><Relationship Id="rId4" Type="http://schemas.openxmlformats.org/officeDocument/2006/relationships/image" Target="../media/image5.png"/><Relationship Id="rId9"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633095" y="403627"/>
            <a:ext cx="6498588" cy="4338418"/>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7620" y="8706668"/>
            <a:ext cx="7787640" cy="13517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2" name="Title 1"/>
          <p:cNvSpPr>
            <a:spLocks noGrp="1"/>
          </p:cNvSpPr>
          <p:nvPr>
            <p:ph type="ctrTitle"/>
          </p:nvPr>
        </p:nvSpPr>
        <p:spPr>
          <a:xfrm>
            <a:off x="-7620" y="4572000"/>
            <a:ext cx="7780020" cy="1013460"/>
          </a:xfrm>
          <a:ln>
            <a:noFill/>
          </a:ln>
        </p:spPr>
        <p:txBody>
          <a:bodyPr anchor="ctr">
            <a:noAutofit/>
          </a:bodyPr>
          <a:lstStyle/>
          <a:p>
            <a:pPr algn="ctr"/>
            <a:r>
              <a:rPr lang="en-US" sz="2400" dirty="0">
                <a:solidFill>
                  <a:schemeClr val="tx1"/>
                </a:solidFill>
                <a:effectLst>
                  <a:outerShdw blurRad="38100" dist="38100" dir="2700000" algn="tl">
                    <a:srgbClr val="000000">
                      <a:alpha val="43137"/>
                    </a:srgbClr>
                  </a:outerShdw>
                </a:effectLst>
              </a:rPr>
              <a:t>65 Concord Street #6</a:t>
            </a:r>
            <a:br>
              <a:rPr lang="en-US" sz="2400" dirty="0">
                <a:solidFill>
                  <a:schemeClr val="tx1"/>
                </a:solidFill>
                <a:effectLst>
                  <a:outerShdw blurRad="38100" dist="38100" dir="2700000" algn="tl">
                    <a:srgbClr val="000000">
                      <a:alpha val="43137"/>
                    </a:srgbClr>
                  </a:outerShdw>
                </a:effectLst>
              </a:rPr>
            </a:br>
            <a:r>
              <a:rPr lang="en-US" sz="1600" dirty="0">
                <a:solidFill>
                  <a:schemeClr val="tx1"/>
                </a:solidFill>
                <a:effectLst>
                  <a:outerShdw blurRad="38100" dist="38100" dir="2700000" algn="tl">
                    <a:srgbClr val="000000">
                      <a:alpha val="43137"/>
                    </a:srgbClr>
                  </a:outerShdw>
                </a:effectLst>
              </a:rPr>
              <a:t>South of Broad ~ Charleston, SC 29401</a:t>
            </a:r>
            <a:br>
              <a:rPr lang="en-US" sz="1600" dirty="0">
                <a:solidFill>
                  <a:schemeClr val="tx1"/>
                </a:solidFill>
                <a:effectLst>
                  <a:outerShdw blurRad="38100" dist="38100" dir="2700000" algn="tl">
                    <a:srgbClr val="000000">
                      <a:alpha val="43137"/>
                    </a:srgbClr>
                  </a:outerShdw>
                </a:effectLst>
              </a:rPr>
            </a:br>
            <a:r>
              <a:rPr lang="en-US" sz="1600" dirty="0">
                <a:solidFill>
                  <a:schemeClr val="tx1"/>
                </a:solidFill>
                <a:effectLst>
                  <a:outerShdw blurRad="38100" dist="38100" dir="2700000" algn="tl">
                    <a:srgbClr val="000000">
                      <a:alpha val="43137"/>
                    </a:srgbClr>
                  </a:outerShdw>
                </a:effectLst>
              </a:rPr>
              <a:t>MLS# 19009829 ~ $1,599,000</a:t>
            </a:r>
            <a:endParaRPr lang="en-US" sz="1100" i="1" dirty="0">
              <a:solidFill>
                <a:schemeClr val="tx1"/>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4657285" y="8957049"/>
            <a:ext cx="3038476" cy="1036320"/>
          </a:xfrm>
        </p:spPr>
        <p:txBody>
          <a:bodyPr>
            <a:normAutofit lnSpcReduction="10000"/>
          </a:bodyPr>
          <a:lstStyle/>
          <a:p>
            <a:pPr algn="r"/>
            <a:r>
              <a:rPr lang="it-IT" sz="2000" dirty="0">
                <a:solidFill>
                  <a:schemeClr val="tx1"/>
                </a:solidFill>
                <a:latin typeface="Tw Cen MT" panose="020B0602020104020603" pitchFamily="34" charset="0"/>
              </a:rPr>
              <a:t>Daniel Carabus</a:t>
            </a:r>
          </a:p>
          <a:p>
            <a:pPr algn="r"/>
            <a:r>
              <a:rPr lang="it-IT" sz="1600" dirty="0">
                <a:solidFill>
                  <a:schemeClr val="tx1"/>
                </a:solidFill>
                <a:latin typeface="Tw Cen MT" panose="020B0602020104020603" pitchFamily="34" charset="0"/>
              </a:rPr>
              <a:t>843-793-9265</a:t>
            </a:r>
          </a:p>
          <a:p>
            <a:pPr algn="r"/>
            <a:r>
              <a:rPr lang="it-IT" sz="1600" dirty="0">
                <a:solidFill>
                  <a:schemeClr val="tx1"/>
                </a:solidFill>
                <a:latin typeface="Tw Cen MT" panose="020B0602020104020603" pitchFamily="34" charset="0"/>
              </a:rPr>
              <a:t>dcarabus@carolinaone.com</a:t>
            </a:r>
          </a:p>
        </p:txBody>
      </p:sp>
      <p:sp>
        <p:nvSpPr>
          <p:cNvPr id="4" name="Rectangle 3"/>
          <p:cNvSpPr/>
          <p:nvPr/>
        </p:nvSpPr>
        <p:spPr>
          <a:xfrm>
            <a:off x="-3810" y="-609600"/>
            <a:ext cx="7772400" cy="523220"/>
          </a:xfrm>
          <a:prstGeom prst="rect">
            <a:avLst/>
          </a:prstGeom>
        </p:spPr>
        <p:txBody>
          <a:bodyPr wrap="square">
            <a:spAutoFit/>
          </a:bodyPr>
          <a:lstStyle/>
          <a:p>
            <a:pPr algn="ctr"/>
            <a:r>
              <a:rPr lang="en-US" sz="2800" b="1" i="1" dirty="0">
                <a:ln w="3175">
                  <a:solidFill>
                    <a:srgbClr val="C00000"/>
                  </a:solidFill>
                </a:ln>
                <a:solidFill>
                  <a:srgbClr val="FF0000"/>
                </a:solidFill>
              </a:rPr>
              <a:t>$150,000 PRICE REDUCTION </a:t>
            </a:r>
          </a:p>
        </p:txBody>
      </p:sp>
      <p:sp>
        <p:nvSpPr>
          <p:cNvPr id="5" name="Rectangle 4"/>
          <p:cNvSpPr/>
          <p:nvPr/>
        </p:nvSpPr>
        <p:spPr>
          <a:xfrm>
            <a:off x="-7620" y="5670604"/>
            <a:ext cx="7780020" cy="3046988"/>
          </a:xfrm>
          <a:prstGeom prst="rect">
            <a:avLst/>
          </a:prstGeom>
        </p:spPr>
        <p:txBody>
          <a:bodyPr wrap="square">
            <a:spAutoFit/>
          </a:bodyPr>
          <a:lstStyle/>
          <a:p>
            <a:pPr algn="ctr"/>
            <a:r>
              <a:rPr lang="en-US" sz="1600" b="1" i="1" dirty="0">
                <a:solidFill>
                  <a:srgbClr val="FF0000"/>
                </a:solidFill>
              </a:rPr>
              <a:t>MOTIVATED SELLER!!</a:t>
            </a:r>
          </a:p>
          <a:p>
            <a:pPr algn="ctr"/>
            <a:r>
              <a:rPr lang="en-US" sz="1600" dirty="0"/>
              <a:t>This property offers breathtaking views of Charleston Harbor and Waterfront Park. This fully renovated home features an open floor plan, gorgeous kitchen with large granite island, high end appliances, pecky cypress paneling and a fireplace in the den/kitchen areas and fireplace in LR. Second floor offers 3 BR (dual master) w/ </a:t>
            </a:r>
            <a:r>
              <a:rPr lang="en-US" sz="1600" dirty="0" err="1"/>
              <a:t>en</a:t>
            </a:r>
            <a:r>
              <a:rPr lang="en-US" sz="1600" dirty="0"/>
              <a:t>-suite baths plus a third bedroom and conveniently stacked full-sized washer/dryer. The MBR has French doors opening onto a wrought iron balcony overlooking the harbor. In the rear is a lovely, private, landscaped walled-in garden patio with a water fountain, perfect for entertaining or relaxing and opens to one deeded parking spot off Exchange St. The crawl space is encapsulated and has a dehumidifier. This helps to reduce moisture; reduce the risk of mildew; keeps pipes safe from freezing; improves the quality of the air quality in the house and it helps with the heating/cooling of the house.</a:t>
            </a:r>
            <a:endParaRPr lang="en-US" sz="1600" b="1" i="1" dirty="0"/>
          </a:p>
        </p:txBody>
      </p:sp>
      <p:pic>
        <p:nvPicPr>
          <p:cNvPr id="1033"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10600" y="7641673"/>
            <a:ext cx="798819" cy="1024128"/>
          </a:xfrm>
          <a:prstGeom prst="rect">
            <a:avLst/>
          </a:prstGeom>
          <a:noFill/>
          <a:ln w="9525">
            <a:solidFill>
              <a:schemeClr val="tx1">
                <a:lumMod val="6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34"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67100" y="8984530"/>
            <a:ext cx="838200" cy="5343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7901940" y="8967378"/>
            <a:ext cx="1943100" cy="507831"/>
          </a:xfrm>
          <a:prstGeom prst="rect">
            <a:avLst/>
          </a:prstGeom>
        </p:spPr>
        <p:txBody>
          <a:bodyPr anchor="b">
            <a:spAutoFit/>
          </a:bodyPr>
          <a:lstStyle/>
          <a:p>
            <a:pPr lvl="0" algn="ctr"/>
            <a:r>
              <a:rPr lang="en-US" sz="900" dirty="0">
                <a:solidFill>
                  <a:schemeClr val="accent6">
                    <a:lumMod val="50000"/>
                  </a:schemeClr>
                </a:solidFill>
              </a:rPr>
              <a:t>Carolina One Real Estate</a:t>
            </a:r>
          </a:p>
          <a:p>
            <a:pPr lvl="0" algn="ctr"/>
            <a:r>
              <a:rPr lang="en-US" sz="900" dirty="0">
                <a:solidFill>
                  <a:schemeClr val="accent6">
                    <a:lumMod val="50000"/>
                  </a:schemeClr>
                </a:solidFill>
              </a:rPr>
              <a:t>195 W Coleman Blvd</a:t>
            </a:r>
          </a:p>
          <a:p>
            <a:pPr lvl="0" algn="ctr"/>
            <a:r>
              <a:rPr lang="en-US" sz="900" dirty="0">
                <a:solidFill>
                  <a:schemeClr val="accent6">
                    <a:lumMod val="50000"/>
                  </a:schemeClr>
                </a:solidFill>
              </a:rPr>
              <a:t>Mt Pleasant, SC 29464</a:t>
            </a:r>
          </a:p>
        </p:txBody>
      </p:sp>
      <p:cxnSp>
        <p:nvCxnSpPr>
          <p:cNvPr id="10" name="Straight Connector 9"/>
          <p:cNvCxnSpPr/>
          <p:nvPr/>
        </p:nvCxnSpPr>
        <p:spPr>
          <a:xfrm>
            <a:off x="8001000" y="2362200"/>
            <a:ext cx="4572000" cy="0"/>
          </a:xfrm>
          <a:prstGeom prst="line">
            <a:avLst/>
          </a:prstGeom>
          <a:ln w="9525">
            <a:solidFill>
              <a:schemeClr val="tx1">
                <a:lumMod val="8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1027" name="Picture 3"/>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6200" y="230111"/>
            <a:ext cx="1261871" cy="84241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434328" y="1525105"/>
            <a:ext cx="1261871" cy="84241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1"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200" y="1524910"/>
            <a:ext cx="1261871" cy="84241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5" name="Picture 6"/>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6434328" y="230111"/>
            <a:ext cx="1261871" cy="84241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7"/>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200" y="4114509"/>
            <a:ext cx="1261871" cy="84241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8" name="Picture 6"/>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434328" y="2820099"/>
            <a:ext cx="1261871" cy="84241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0" name="Picture 4"/>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76200" y="2819709"/>
            <a:ext cx="1261871" cy="84241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7"/>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434766" y="4115094"/>
            <a:ext cx="1260995" cy="84183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22" name="Subtitle 2">
            <a:extLst>
              <a:ext uri="{FF2B5EF4-FFF2-40B4-BE49-F238E27FC236}">
                <a16:creationId xmlns:a16="http://schemas.microsoft.com/office/drawing/2014/main" id="{05F27526-549E-44F0-9F76-DAE6C9DEE4D1}"/>
              </a:ext>
            </a:extLst>
          </p:cNvPr>
          <p:cNvSpPr txBox="1">
            <a:spLocks/>
          </p:cNvSpPr>
          <p:nvPr/>
        </p:nvSpPr>
        <p:spPr>
          <a:xfrm>
            <a:off x="76200" y="8957049"/>
            <a:ext cx="3038476" cy="1036320"/>
          </a:xfrm>
          <a:prstGeom prst="rect">
            <a:avLst/>
          </a:prstGeom>
        </p:spPr>
        <p:txBody>
          <a:bodyPr vert="horz" anchor="ctr">
            <a:normAutofit lnSpcReduction="10000"/>
          </a:bodyPr>
          <a:lstStyle>
            <a:lvl1pPr marL="0" indent="0" algn="l" rtl="0" eaLnBrk="1" latinLnBrk="0" hangingPunct="1">
              <a:spcBef>
                <a:spcPts val="700"/>
              </a:spcBef>
              <a:buClr>
                <a:schemeClr val="accent2"/>
              </a:buClr>
              <a:buSzPct val="60000"/>
              <a:buFont typeface="Wingdings"/>
              <a:buNone/>
              <a:defRPr kumimoji="0" sz="2600" kern="1200">
                <a:solidFill>
                  <a:srgbClr val="FFFFFF"/>
                </a:solidFill>
                <a:latin typeface="+mn-lt"/>
                <a:ea typeface="+mn-ea"/>
                <a:cs typeface="+mn-cs"/>
              </a:defRPr>
            </a:lvl1pPr>
            <a:lvl2pPr marL="457200" indent="0" algn="ctr" rtl="0" eaLnBrk="1" latinLnBrk="0" hangingPunct="1">
              <a:spcBef>
                <a:spcPts val="550"/>
              </a:spcBef>
              <a:buClr>
                <a:schemeClr val="accent1"/>
              </a:buClr>
              <a:buSzPct val="70000"/>
              <a:buFont typeface="Wingdings 2"/>
              <a:buNone/>
              <a:defRPr kumimoji="0" sz="2600" kern="1200">
                <a:solidFill>
                  <a:schemeClr val="tx1"/>
                </a:solidFill>
                <a:latin typeface="+mn-lt"/>
                <a:ea typeface="+mn-ea"/>
                <a:cs typeface="+mn-cs"/>
              </a:defRPr>
            </a:lvl2pPr>
            <a:lvl3pPr marL="914400" indent="0" algn="ctr" rtl="0" eaLnBrk="1" latinLnBrk="0" hangingPunct="1">
              <a:spcBef>
                <a:spcPts val="500"/>
              </a:spcBef>
              <a:buClr>
                <a:schemeClr val="accent2"/>
              </a:buClr>
              <a:buSzPct val="75000"/>
              <a:buFont typeface="Wingdings"/>
              <a:buNone/>
              <a:defRPr kumimoji="0" sz="2300" kern="1200">
                <a:solidFill>
                  <a:schemeClr val="tx1"/>
                </a:solidFill>
                <a:latin typeface="+mn-lt"/>
                <a:ea typeface="+mn-ea"/>
                <a:cs typeface="+mn-cs"/>
              </a:defRPr>
            </a:lvl3pPr>
            <a:lvl4pPr marL="1371600" indent="0" algn="ctr" rtl="0" eaLnBrk="1" latinLnBrk="0" hangingPunct="1">
              <a:spcBef>
                <a:spcPts val="400"/>
              </a:spcBef>
              <a:buClr>
                <a:schemeClr val="accent3"/>
              </a:buClr>
              <a:buSzPct val="75000"/>
              <a:buFont typeface="Wingdings"/>
              <a:buNone/>
              <a:defRPr kumimoji="0" sz="2000" kern="1200">
                <a:solidFill>
                  <a:schemeClr val="tx1"/>
                </a:solidFill>
                <a:latin typeface="+mn-lt"/>
                <a:ea typeface="+mn-ea"/>
                <a:cs typeface="+mn-cs"/>
              </a:defRPr>
            </a:lvl4pPr>
            <a:lvl5pPr marL="1828800" indent="0" algn="ctr" rtl="0" eaLnBrk="1" latinLnBrk="0" hangingPunct="1">
              <a:spcBef>
                <a:spcPts val="400"/>
              </a:spcBef>
              <a:buClr>
                <a:schemeClr val="accent4"/>
              </a:buClr>
              <a:buSzPct val="65000"/>
              <a:buFont typeface="Wingdings"/>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accent1"/>
              </a:buClr>
              <a:buFont typeface="Wingdings"/>
              <a:buNone/>
              <a:defRPr kumimoji="0" sz="1800" kern="1200" baseline="0">
                <a:solidFill>
                  <a:schemeClr val="tx1"/>
                </a:solidFill>
                <a:latin typeface="+mn-lt"/>
                <a:ea typeface="+mn-ea"/>
                <a:cs typeface="+mn-cs"/>
              </a:defRPr>
            </a:lvl6pPr>
            <a:lvl7pPr marL="2743200" indent="0" algn="ctr" rtl="0" eaLnBrk="1" latinLnBrk="0" hangingPunct="1">
              <a:spcBef>
                <a:spcPct val="20000"/>
              </a:spcBef>
              <a:buClr>
                <a:schemeClr val="accent2"/>
              </a:buClr>
              <a:buFont typeface="Wingdings"/>
              <a:buNone/>
              <a:defRPr kumimoji="0" sz="1800" kern="1200" baseline="0">
                <a:solidFill>
                  <a:schemeClr val="tx1"/>
                </a:solidFill>
                <a:latin typeface="+mn-lt"/>
                <a:ea typeface="+mn-ea"/>
                <a:cs typeface="+mn-cs"/>
              </a:defRPr>
            </a:lvl7pPr>
            <a:lvl8pPr marL="3200400" indent="0" algn="ctr" rtl="0" eaLnBrk="1" latinLnBrk="0" hangingPunct="1">
              <a:spcBef>
                <a:spcPct val="20000"/>
              </a:spcBef>
              <a:buClr>
                <a:schemeClr val="accent3"/>
              </a:buClr>
              <a:buFont typeface="Wingdings"/>
              <a:buNone/>
              <a:defRPr kumimoji="0" sz="1800" kern="1200" baseline="0">
                <a:solidFill>
                  <a:schemeClr val="tx1"/>
                </a:solidFill>
                <a:latin typeface="+mn-lt"/>
                <a:ea typeface="+mn-ea"/>
                <a:cs typeface="+mn-cs"/>
              </a:defRPr>
            </a:lvl8pPr>
            <a:lvl9pPr marL="3657600" indent="0" algn="ctr" rtl="0" eaLnBrk="1" latinLnBrk="0" hangingPunct="1">
              <a:spcBef>
                <a:spcPct val="20000"/>
              </a:spcBef>
              <a:buClr>
                <a:schemeClr val="accent4"/>
              </a:buClr>
              <a:buFont typeface="Wingdings"/>
              <a:buNone/>
              <a:defRPr kumimoji="0" sz="1800" kern="1200" baseline="0">
                <a:solidFill>
                  <a:schemeClr val="tx1"/>
                </a:solidFill>
                <a:latin typeface="+mn-lt"/>
                <a:ea typeface="+mn-ea"/>
                <a:cs typeface="+mn-cs"/>
              </a:defRPr>
            </a:lvl9pPr>
          </a:lstStyle>
          <a:p>
            <a:r>
              <a:rPr lang="it-IT" sz="2000" dirty="0">
                <a:solidFill>
                  <a:schemeClr val="tx1"/>
                </a:solidFill>
                <a:latin typeface="Tw Cen MT" panose="020B0602020104020603" pitchFamily="34" charset="0"/>
              </a:rPr>
              <a:t>Sunday Lempesis</a:t>
            </a:r>
          </a:p>
          <a:p>
            <a:r>
              <a:rPr lang="it-IT" sz="1600" dirty="0">
                <a:solidFill>
                  <a:schemeClr val="tx1"/>
                </a:solidFill>
                <a:latin typeface="Tw Cen MT" panose="020B0602020104020603" pitchFamily="34" charset="0"/>
              </a:rPr>
              <a:t>843-371-1076</a:t>
            </a:r>
          </a:p>
          <a:p>
            <a:r>
              <a:rPr lang="it-IT" sz="1600" dirty="0">
                <a:solidFill>
                  <a:schemeClr val="tx1"/>
                </a:solidFill>
                <a:latin typeface="Tw Cen MT" panose="020B0602020104020603" pitchFamily="34" charset="0"/>
              </a:rPr>
              <a:t>sunday@carolinaone.com</a:t>
            </a:r>
            <a:endParaRPr lang="en-US" sz="1600" dirty="0">
              <a:solidFill>
                <a:schemeClr val="tx1"/>
              </a:solidFill>
              <a:latin typeface="Tw Cen MT" panose="020B0602020104020603" pitchFamily="34" charset="0"/>
            </a:endParaRPr>
          </a:p>
        </p:txBody>
      </p:sp>
      <p:pic>
        <p:nvPicPr>
          <p:cNvPr id="23" name="Picture 9">
            <a:extLst>
              <a:ext uri="{FF2B5EF4-FFF2-40B4-BE49-F238E27FC236}">
                <a16:creationId xmlns:a16="http://schemas.microsoft.com/office/drawing/2014/main" id="{E8D94CEF-667D-44AD-8EE8-25605DB0192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5989" y="8870469"/>
            <a:ext cx="798819" cy="1024128"/>
          </a:xfrm>
          <a:prstGeom prst="rect">
            <a:avLst/>
          </a:prstGeom>
          <a:noFill/>
          <a:ln w="9525">
            <a:solidFill>
              <a:schemeClr val="tx1">
                <a:lumMod val="65000"/>
              </a:schemeClr>
            </a:solidFill>
            <a:miter lim="800000"/>
            <a:headEnd/>
            <a:tailEnd/>
          </a:ln>
          <a:extLst>
            <a:ext uri="{909E8E84-426E-40DD-AFC4-6F175D3DCCD1}">
              <a14:hiddenFill xmlns:a14="http://schemas.microsoft.com/office/drawing/2010/main">
                <a:solidFill>
                  <a:schemeClr val="accent1"/>
                </a:solidFill>
              </a14:hiddenFill>
            </a:ext>
          </a:extLst>
        </p:spPr>
      </p:pic>
      <p:grpSp>
        <p:nvGrpSpPr>
          <p:cNvPr id="11" name="Group 10">
            <a:extLst>
              <a:ext uri="{FF2B5EF4-FFF2-40B4-BE49-F238E27FC236}">
                <a16:creationId xmlns:a16="http://schemas.microsoft.com/office/drawing/2014/main" id="{84D3A467-1187-4349-98FD-02F066BAD112}"/>
              </a:ext>
            </a:extLst>
          </p:cNvPr>
          <p:cNvGrpSpPr/>
          <p:nvPr/>
        </p:nvGrpSpPr>
        <p:grpSpPr>
          <a:xfrm rot="1409621">
            <a:off x="3511956" y="43574"/>
            <a:ext cx="2659061" cy="2251931"/>
            <a:chOff x="-2984082" y="2133600"/>
            <a:chExt cx="2673678" cy="2209800"/>
          </a:xfrm>
        </p:grpSpPr>
        <p:sp>
          <p:nvSpPr>
            <p:cNvPr id="9" name="Explosion: 14 Points 8">
              <a:extLst>
                <a:ext uri="{FF2B5EF4-FFF2-40B4-BE49-F238E27FC236}">
                  <a16:creationId xmlns:a16="http://schemas.microsoft.com/office/drawing/2014/main" id="{D98B1089-3381-44D8-93DB-958EAECBE7FB}"/>
                </a:ext>
              </a:extLst>
            </p:cNvPr>
            <p:cNvSpPr/>
            <p:nvPr/>
          </p:nvSpPr>
          <p:spPr>
            <a:xfrm>
              <a:off x="-2971800" y="2133600"/>
              <a:ext cx="2661396" cy="2209800"/>
            </a:xfrm>
            <a:prstGeom prst="irregularSeal2">
              <a:avLst/>
            </a:prstGeom>
            <a:solidFill>
              <a:srgbClr val="FFFF00"/>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6" name="Rectangle 5"/>
            <p:cNvSpPr/>
            <p:nvPr/>
          </p:nvSpPr>
          <p:spPr>
            <a:xfrm rot="20197890">
              <a:off x="-2984082" y="3030322"/>
              <a:ext cx="2507606" cy="646331"/>
            </a:xfrm>
            <a:prstGeom prst="rect">
              <a:avLst/>
            </a:prstGeom>
          </p:spPr>
          <p:txBody>
            <a:bodyPr wrap="square">
              <a:spAutoFit/>
            </a:bodyPr>
            <a:lstStyle/>
            <a:p>
              <a:pPr algn="ctr"/>
              <a:r>
                <a:rPr lang="en-US" dirty="0">
                  <a:effectLst>
                    <a:outerShdw blurRad="38100" dist="38100" dir="2700000" algn="tl">
                      <a:srgbClr val="000000">
                        <a:alpha val="43137"/>
                      </a:srgbClr>
                    </a:outerShdw>
                  </a:effectLst>
                </a:rPr>
                <a:t>3.5% Buyer's Agent</a:t>
              </a:r>
            </a:p>
            <a:p>
              <a:pPr algn="ctr"/>
              <a:r>
                <a:rPr lang="en-US" dirty="0">
                  <a:effectLst>
                    <a:outerShdw blurRad="38100" dist="38100" dir="2700000" algn="tl">
                      <a:srgbClr val="000000">
                        <a:alpha val="43137"/>
                      </a:srgbClr>
                    </a:outerShdw>
                  </a:effectLst>
                </a:rPr>
                <a:t>Commission</a:t>
              </a:r>
              <a:endParaRPr lang="en-US" dirty="0"/>
            </a:p>
          </p:txBody>
        </p:sp>
      </p:grpSp>
    </p:spTree>
    <p:extLst>
      <p:ext uri="{BB962C8B-B14F-4D97-AF65-F5344CB8AC3E}">
        <p14:creationId xmlns:p14="http://schemas.microsoft.com/office/powerpoint/2010/main" val="380037669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206</TotalTime>
  <Words>220</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Tw Cen MT</vt:lpstr>
      <vt:lpstr>Wingdings</vt:lpstr>
      <vt:lpstr>Wingdings 2</vt:lpstr>
      <vt:lpstr>Median</vt:lpstr>
      <vt:lpstr>65 Concord Street #6 South of Broad ~ Charleston, SC 29401 MLS# 19009829 ~ $1,599,000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2220 Branch Creek Drive Rivertowne Country Club ~ Mount Pleasant MLS# 17020312 ~ $619,000</dc:title>
  <dc:creator>CVH360</dc:creator>
  <cp:lastModifiedBy>A. Thomas Price</cp:lastModifiedBy>
  <cp:revision>37</cp:revision>
  <dcterms:created xsi:type="dcterms:W3CDTF">2006-08-16T00:00:00Z</dcterms:created>
  <dcterms:modified xsi:type="dcterms:W3CDTF">2019-11-05T18:35:20Z</dcterms:modified>
</cp:coreProperties>
</file>