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1" d="100"/>
          <a:sy n="51" d="100"/>
        </p:scale>
        <p:origin x="2628" y="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5/26/2016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5/26/2016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5/26/2016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5/26/2016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5/26/2016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8881553"/>
            <a:ext cx="7772400" cy="132924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0" y="9860281"/>
            <a:ext cx="7772400" cy="274320"/>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Century 21 Properties </a:t>
            </a:r>
            <a:r>
              <a:rPr lang="en-US" sz="1200" dirty="0" smtClean="0">
                <a:solidFill>
                  <a:schemeClr val="tx1"/>
                </a:solidFill>
              </a:rPr>
              <a:t>Plus | 3301 </a:t>
            </a:r>
            <a:r>
              <a:rPr lang="en-US" sz="1200" dirty="0" err="1">
                <a:solidFill>
                  <a:schemeClr val="tx1"/>
                </a:solidFill>
              </a:rPr>
              <a:t>Salterbeck</a:t>
            </a:r>
            <a:r>
              <a:rPr lang="en-US" sz="1200" dirty="0">
                <a:solidFill>
                  <a:schemeClr val="tx1"/>
                </a:solidFill>
              </a:rPr>
              <a:t> St Suite </a:t>
            </a:r>
            <a:r>
              <a:rPr lang="en-US" sz="1200" dirty="0" smtClean="0">
                <a:solidFill>
                  <a:schemeClr val="tx1"/>
                </a:solidFill>
              </a:rPr>
              <a:t>100 | Mt</a:t>
            </a:r>
            <a:r>
              <a:rPr lang="en-US" sz="1200" dirty="0">
                <a:solidFill>
                  <a:schemeClr val="tx1"/>
                </a:solidFill>
              </a:rPr>
              <a:t>. Pleasant, SC 29466</a:t>
            </a:r>
          </a:p>
        </p:txBody>
      </p:sp>
      <p:sp>
        <p:nvSpPr>
          <p:cNvPr id="5" name="Rectangle 4"/>
          <p:cNvSpPr/>
          <p:nvPr/>
        </p:nvSpPr>
        <p:spPr>
          <a:xfrm>
            <a:off x="3505200" y="76200"/>
            <a:ext cx="4191000" cy="892552"/>
          </a:xfrm>
          <a:prstGeom prst="rect">
            <a:avLst/>
          </a:prstGeom>
        </p:spPr>
        <p:txBody>
          <a:bodyPr wrap="square">
            <a:spAutoFit/>
          </a:bodyPr>
          <a:lstStyle/>
          <a:p>
            <a:pPr algn="r"/>
            <a:r>
              <a:rPr lang="en-US" sz="1600" b="1" dirty="0">
                <a:latin typeface="Century Gothic" panose="020B0502020202020204" pitchFamily="34" charset="0"/>
              </a:rPr>
              <a:t>Reba </a:t>
            </a:r>
            <a:r>
              <a:rPr lang="en-US" sz="1600" b="1" dirty="0" smtClean="0">
                <a:latin typeface="Century Gothic" panose="020B0502020202020204" pitchFamily="34" charset="0"/>
              </a:rPr>
              <a:t>Cole</a:t>
            </a:r>
            <a:endParaRPr lang="en-US" sz="1600" dirty="0">
              <a:latin typeface="Century Gothic" panose="020B0502020202020204" pitchFamily="34" charset="0"/>
            </a:endParaRPr>
          </a:p>
          <a:p>
            <a:pPr algn="r"/>
            <a:r>
              <a:rPr lang="en-US" sz="1200" dirty="0" smtClean="0">
                <a:latin typeface="Century Gothic" panose="020B0502020202020204" pitchFamily="34" charset="0"/>
              </a:rPr>
              <a:t>M </a:t>
            </a:r>
            <a:r>
              <a:rPr lang="en-US" sz="1200" dirty="0">
                <a:latin typeface="Century Gothic" panose="020B0502020202020204" pitchFamily="34" charset="0"/>
              </a:rPr>
              <a:t>(843) 819-7322 </a:t>
            </a:r>
            <a:endParaRPr lang="en-US" sz="1200" dirty="0" smtClean="0">
              <a:latin typeface="Century Gothic" panose="020B0502020202020204" pitchFamily="34" charset="0"/>
            </a:endParaRPr>
          </a:p>
          <a:p>
            <a:pPr algn="r"/>
            <a:r>
              <a:rPr lang="en-US" sz="1200" dirty="0">
                <a:latin typeface="Century Gothic" panose="020B0502020202020204" pitchFamily="34" charset="0"/>
              </a:rPr>
              <a:t>rcole@century21properties.com </a:t>
            </a:r>
            <a:r>
              <a:rPr lang="en-US" sz="1200" dirty="0" smtClean="0">
                <a:latin typeface="Century Gothic" panose="020B0502020202020204" pitchFamily="34" charset="0"/>
              </a:rPr>
              <a:t/>
            </a:r>
            <a:br>
              <a:rPr lang="en-US" sz="1200" dirty="0" smtClean="0">
                <a:latin typeface="Century Gothic" panose="020B0502020202020204" pitchFamily="34" charset="0"/>
              </a:rPr>
            </a:br>
            <a:r>
              <a:rPr lang="en-US" sz="1200" dirty="0" smtClean="0">
                <a:latin typeface="Century Gothic" panose="020B0502020202020204" pitchFamily="34" charset="0"/>
              </a:rPr>
              <a:t>www.century21properties.com </a:t>
            </a:r>
            <a:endParaRPr lang="en-US" sz="1200" dirty="0">
              <a:latin typeface="Century Gothic" panose="020B0502020202020204" pitchFamily="34" charset="0"/>
            </a:endParaRPr>
          </a:p>
        </p:txBody>
      </p:sp>
      <p:sp>
        <p:nvSpPr>
          <p:cNvPr id="2" name="Rectangle 1"/>
          <p:cNvSpPr/>
          <p:nvPr/>
        </p:nvSpPr>
        <p:spPr>
          <a:xfrm>
            <a:off x="-3429000" y="4261240"/>
            <a:ext cx="2971800" cy="914400"/>
          </a:xfrm>
          <a:prstGeom prst="rect">
            <a:avLst/>
          </a:prstGeom>
          <a:gradFill>
            <a:gsLst>
              <a:gs pos="0">
                <a:schemeClr val="bg1">
                  <a:alpha val="0"/>
                </a:schemeClr>
              </a:gs>
              <a:gs pos="50000">
                <a:schemeClr val="bg1">
                  <a:alpha val="5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5249771"/>
            <a:ext cx="7772400" cy="3665629"/>
          </a:xfrm>
        </p:spPr>
        <p:txBody>
          <a:bodyPr anchor="ctr">
            <a:noAutofit/>
          </a:bodyPr>
          <a:lstStyle/>
          <a:p>
            <a:r>
              <a:rPr lang="en-US" sz="1200" dirty="0">
                <a:latin typeface="Century Gothic" panose="020B0502020202020204" pitchFamily="34" charset="0"/>
              </a:rPr>
              <a:t>Only 5 minutes from I-26. Closer to Downtown Summerville than you think. This impeccably maintained home has been upgraded to better than new status! The current owners have added designer touches throughout. From the slate walkway to the custom raised panel Wainscoting in the Dining/Formal living room to the glamorous walk-in dressing area in the Master Suite, the current owners have thought of everything. Upon entering the home, you will be greeted by gleaming hand-scraped hardwood floors and 9-foot ceilings. The spacious, open floor plan easily flows from room to room. The modern gourmet kitchen is replete with </a:t>
            </a:r>
            <a:r>
              <a:rPr lang="en-US" sz="1200" dirty="0" err="1">
                <a:latin typeface="Century Gothic" panose="020B0502020202020204" pitchFamily="34" charset="0"/>
              </a:rPr>
              <a:t>Silestone</a:t>
            </a:r>
            <a:r>
              <a:rPr lang="en-US" sz="1200" dirty="0">
                <a:latin typeface="Century Gothic" panose="020B0502020202020204" pitchFamily="34" charset="0"/>
              </a:rPr>
              <a:t> countertops, imported Australian glass backsplash, under mount lighting, extra power outlets, built-in wine rack, large serving island and upgraded 39" cabinets. The matching stainless steel appliances (refrigerator, double oven, smooth cooktop, built-in microwave, and dishwasher) all convey with sale. The large room off of the family room can be used for a 5th bedroom/playroom/office or study. The closets and shelves in this room also convey. Upstairs you will find 4 over-sized rooms each with large walk-in closets. The Master Suite features a dream dressing walk-in closet. The bathroom has been upgraded top to bottom with a custom 2 person shower, a 2 large linen closets and a private water closet. The fully fenced backyard has a large slate patio, fresh sod, pavers and a nice 8x12 storage building that also conveys with the sale. There is plenty of storage throughout the home and in the garage a ladder has been added to access even more storage. The 2 car garage has added storage, plenty of power outlets and an epoxy floor covering. This well-appointed home is nestled in a cul-de-sac in the peaceful Blackberry Creek Subdivision. Best of all it is located in the highly sought after, award winning Dorchester II School District. </a:t>
            </a:r>
            <a:r>
              <a:rPr lang="en-US" sz="1200">
                <a:latin typeface="Century Gothic" panose="020B0502020202020204" pitchFamily="34" charset="0"/>
              </a:rPr>
              <a:t>Be prepared to fall in love with this home.</a:t>
            </a:r>
            <a:endParaRPr lang="en-US" sz="1200" b="1" i="1" dirty="0">
              <a:latin typeface="Century Gothic" panose="020B0502020202020204" pitchFamily="34" charset="0"/>
            </a:endParaRPr>
          </a:p>
        </p:txBody>
      </p:sp>
      <p:sp>
        <p:nvSpPr>
          <p:cNvPr id="6" name="Rectangle 5"/>
          <p:cNvSpPr/>
          <p:nvPr/>
        </p:nvSpPr>
        <p:spPr>
          <a:xfrm>
            <a:off x="0" y="1066800"/>
            <a:ext cx="7772400" cy="455459"/>
          </a:xfrm>
          <a:prstGeom prst="rect">
            <a:avLst/>
          </a:prstGeom>
          <a:solidFill>
            <a:srgbClr val="FFC000"/>
          </a:solidFill>
          <a:ln>
            <a:solidFill>
              <a:srgbClr val="FFC000"/>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1132947"/>
            <a:ext cx="7772400" cy="323165"/>
          </a:xfrm>
          <a:prstGeom prst="rect">
            <a:avLst/>
          </a:prstGeom>
        </p:spPr>
        <p:txBody>
          <a:bodyPr wrap="square" anchor="ctr">
            <a:spAutoFit/>
          </a:bodyPr>
          <a:lstStyle/>
          <a:p>
            <a:pPr algn="ctr"/>
            <a:r>
              <a:rPr lang="en-US" sz="1500" b="1" dirty="0">
                <a:solidFill>
                  <a:schemeClr val="bg1"/>
                </a:solidFill>
                <a:effectLst>
                  <a:outerShdw blurRad="38100" dist="38100" dir="2700000" algn="tl">
                    <a:srgbClr val="000000">
                      <a:alpha val="43137"/>
                    </a:srgbClr>
                  </a:outerShdw>
                </a:effectLst>
                <a:latin typeface="Century Gothic" panose="020B0502020202020204" pitchFamily="34" charset="0"/>
              </a:rPr>
              <a:t>682 Grassy Hill </a:t>
            </a:r>
            <a:r>
              <a:rPr lang="en-US" sz="1500" b="1" dirty="0" smtClean="0">
                <a:solidFill>
                  <a:schemeClr val="bg1"/>
                </a:solidFill>
                <a:effectLst>
                  <a:outerShdw blurRad="38100" dist="38100" dir="2700000" algn="tl">
                    <a:srgbClr val="000000">
                      <a:alpha val="43137"/>
                    </a:srgbClr>
                  </a:outerShdw>
                </a:effectLst>
                <a:latin typeface="Century Gothic" panose="020B0502020202020204" pitchFamily="34" charset="0"/>
              </a:rPr>
              <a:t>Rd </a:t>
            </a:r>
            <a:r>
              <a:rPr lang="en-US" sz="1500" b="1" dirty="0">
                <a:solidFill>
                  <a:schemeClr val="bg1"/>
                </a:solidFill>
                <a:effectLst>
                  <a:outerShdw blurRad="38100" dist="38100" dir="2700000" algn="tl">
                    <a:srgbClr val="000000">
                      <a:alpha val="43137"/>
                    </a:srgbClr>
                  </a:outerShdw>
                </a:effectLst>
                <a:latin typeface="Century Gothic" panose="020B0502020202020204" pitchFamily="34" charset="0"/>
              </a:rPr>
              <a:t>| </a:t>
            </a:r>
            <a:r>
              <a:rPr lang="en-US" sz="1500" b="1" dirty="0" smtClean="0">
                <a:solidFill>
                  <a:schemeClr val="bg1"/>
                </a:solidFill>
                <a:effectLst>
                  <a:outerShdw blurRad="38100" dist="38100" dir="2700000" algn="tl">
                    <a:srgbClr val="000000">
                      <a:alpha val="43137"/>
                    </a:srgbClr>
                  </a:outerShdw>
                </a:effectLst>
                <a:latin typeface="Century Gothic" panose="020B0502020202020204" pitchFamily="34" charset="0"/>
              </a:rPr>
              <a:t>Blackberry Creek | Summerville </a:t>
            </a:r>
            <a:r>
              <a:rPr lang="en-US" sz="1500" b="1" dirty="0">
                <a:solidFill>
                  <a:schemeClr val="bg1"/>
                </a:solidFill>
                <a:effectLst>
                  <a:outerShdw blurRad="38100" dist="38100" dir="2700000" algn="tl">
                    <a:srgbClr val="000000">
                      <a:alpha val="43137"/>
                    </a:srgbClr>
                  </a:outerShdw>
                </a:effectLst>
                <a:latin typeface="Century Gothic" panose="020B0502020202020204" pitchFamily="34" charset="0"/>
              </a:rPr>
              <a:t>| MLS# 16007160 | $</a:t>
            </a:r>
            <a:r>
              <a:rPr lang="en-US" sz="1500" b="1" dirty="0" smtClean="0">
                <a:solidFill>
                  <a:schemeClr val="bg1"/>
                </a:solidFill>
                <a:effectLst>
                  <a:outerShdw blurRad="38100" dist="38100" dir="2700000" algn="tl">
                    <a:srgbClr val="000000">
                      <a:alpha val="43137"/>
                    </a:srgbClr>
                  </a:outerShdw>
                </a:effectLst>
                <a:latin typeface="Century Gothic" panose="020B0502020202020204" pitchFamily="34" charset="0"/>
              </a:rPr>
              <a:t>279,100</a:t>
            </a:r>
            <a:endParaRPr lang="en-US" sz="1500" b="1" dirty="0">
              <a:solidFill>
                <a:schemeClr val="bg1"/>
              </a:solidFill>
              <a:effectLst>
                <a:outerShdw blurRad="38100" dist="38100" dir="2700000" algn="tl">
                  <a:srgbClr val="000000">
                    <a:alpha val="43137"/>
                  </a:srgbClr>
                </a:outerShdw>
              </a:effectLst>
              <a:latin typeface="Century Gothic" panose="020B0502020202020204" pitchFamily="34" charset="0"/>
            </a:endParaRPr>
          </a:p>
        </p:txBody>
      </p:sp>
      <p:sp>
        <p:nvSpPr>
          <p:cNvPr id="13" name="Rectangle 12"/>
          <p:cNvSpPr/>
          <p:nvPr/>
        </p:nvSpPr>
        <p:spPr>
          <a:xfrm>
            <a:off x="1200277" y="78629"/>
            <a:ext cx="4057523" cy="1077218"/>
          </a:xfrm>
          <a:prstGeom prst="rect">
            <a:avLst/>
          </a:prstGeom>
        </p:spPr>
        <p:txBody>
          <a:bodyPr wrap="square">
            <a:spAutoFit/>
          </a:bodyPr>
          <a:lstStyle/>
          <a:p>
            <a:r>
              <a:rPr lang="en-US" sz="3200" i="1" dirty="0" smtClean="0">
                <a:solidFill>
                  <a:srgbClr val="C00000"/>
                </a:solidFill>
                <a:effectLst>
                  <a:outerShdw blurRad="38100" dist="38100" dir="2700000" algn="tl">
                    <a:srgbClr val="000000">
                      <a:alpha val="43137"/>
                    </a:srgbClr>
                  </a:outerShdw>
                </a:effectLst>
                <a:latin typeface="IncognitoMeridies" panose="00000400000000000000" pitchFamily="2" charset="0"/>
              </a:rPr>
              <a:t>Exceptional Value for this Upgraded Home</a:t>
            </a:r>
            <a:endParaRPr lang="en-US" i="1" dirty="0">
              <a:solidFill>
                <a:srgbClr val="C00000"/>
              </a:solidFill>
              <a:latin typeface="IncognitoMeridies" panose="00000400000000000000" pitchFamily="2" charset="0"/>
            </a:endParaRPr>
          </a:p>
        </p:txBody>
      </p:sp>
      <p:pic>
        <p:nvPicPr>
          <p:cNvPr id="14"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94615" y="76200"/>
            <a:ext cx="953262" cy="1059180"/>
          </a:xfrm>
          <a:prstGeom prst="rect">
            <a:avLst/>
          </a:prstGeom>
          <a:noFill/>
          <a:ln w="12700">
            <a:solidFill>
              <a:srgbClr val="FFC000"/>
            </a:solidFill>
          </a:ln>
          <a:extLst>
            <a:ext uri="{909E8E84-426E-40DD-AFC4-6F175D3DCCD1}">
              <a14:hiddenFill xmlns:a14="http://schemas.microsoft.com/office/drawing/2010/main">
                <a:solidFill>
                  <a:srgbClr val="FFFFFF"/>
                </a:solidFill>
              </a14:hiddenFill>
            </a:ext>
          </a:extLst>
        </p:spPr>
      </p:pic>
      <p:grpSp>
        <p:nvGrpSpPr>
          <p:cNvPr id="9" name="Group 8"/>
          <p:cNvGrpSpPr/>
          <p:nvPr/>
        </p:nvGrpSpPr>
        <p:grpSpPr>
          <a:xfrm>
            <a:off x="64769" y="1676400"/>
            <a:ext cx="7642862" cy="3514448"/>
            <a:chOff x="76199" y="1805939"/>
            <a:chExt cx="7642862" cy="3514448"/>
          </a:xfrm>
        </p:grpSpPr>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376476" y="1805939"/>
              <a:ext cx="5046879" cy="3510313"/>
            </a:xfrm>
            <a:prstGeom prst="rect">
              <a:avLst/>
            </a:prstGeom>
            <a:ln>
              <a:noFill/>
            </a:ln>
            <a:effectLst/>
          </p:spPr>
        </p:pic>
        <p:pic>
          <p:nvPicPr>
            <p:cNvPr id="23" name="Picture 22"/>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6199" y="1805940"/>
              <a:ext cx="1170432" cy="786487"/>
            </a:xfrm>
            <a:prstGeom prst="rect">
              <a:avLst/>
            </a:prstGeom>
            <a:ln>
              <a:noFill/>
            </a:ln>
            <a:effectLst/>
          </p:spPr>
        </p:pic>
        <p:pic>
          <p:nvPicPr>
            <p:cNvPr id="24" name="Picture 23"/>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6199" y="2720373"/>
              <a:ext cx="1170432" cy="781374"/>
            </a:xfrm>
            <a:prstGeom prst="rect">
              <a:avLst/>
            </a:prstGeom>
            <a:ln>
              <a:noFill/>
            </a:ln>
            <a:effectLst/>
          </p:spPr>
        </p:pic>
        <p:pic>
          <p:nvPicPr>
            <p:cNvPr id="28" name="Picture 2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6199" y="3629693"/>
              <a:ext cx="1170432" cy="781374"/>
            </a:xfrm>
            <a:prstGeom prst="rect">
              <a:avLst/>
            </a:prstGeom>
            <a:ln>
              <a:noFill/>
            </a:ln>
            <a:effectLst/>
          </p:spPr>
        </p:pic>
        <p:pic>
          <p:nvPicPr>
            <p:cNvPr id="29" name="Picture 2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6199" y="4539013"/>
              <a:ext cx="1170432" cy="781374"/>
            </a:xfrm>
            <a:prstGeom prst="rect">
              <a:avLst/>
            </a:prstGeom>
            <a:ln>
              <a:noFill/>
            </a:ln>
            <a:effectLst/>
          </p:spPr>
        </p:pic>
        <p:pic>
          <p:nvPicPr>
            <p:cNvPr id="30" name="Picture 2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549638" y="1805940"/>
              <a:ext cx="1169423" cy="777240"/>
            </a:xfrm>
            <a:prstGeom prst="rect">
              <a:avLst/>
            </a:prstGeom>
            <a:ln>
              <a:noFill/>
            </a:ln>
            <a:effectLst/>
          </p:spPr>
        </p:pic>
        <p:pic>
          <p:nvPicPr>
            <p:cNvPr id="31" name="Picture 30"/>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553200" y="2716964"/>
              <a:ext cx="1165861" cy="777240"/>
            </a:xfrm>
            <a:prstGeom prst="rect">
              <a:avLst/>
            </a:prstGeom>
            <a:ln>
              <a:noFill/>
            </a:ln>
            <a:effectLst/>
          </p:spPr>
        </p:pic>
        <p:pic>
          <p:nvPicPr>
            <p:cNvPr id="32" name="Picture 31"/>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553200" y="3627988"/>
              <a:ext cx="1165861" cy="777240"/>
            </a:xfrm>
            <a:prstGeom prst="rect">
              <a:avLst/>
            </a:prstGeom>
            <a:ln>
              <a:noFill/>
            </a:ln>
            <a:effectLst/>
          </p:spPr>
        </p:pic>
        <p:pic>
          <p:nvPicPr>
            <p:cNvPr id="33" name="Picture 32"/>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553200" y="4539013"/>
              <a:ext cx="1165861" cy="777240"/>
            </a:xfrm>
            <a:prstGeom prst="rect">
              <a:avLst/>
            </a:prstGeom>
            <a:ln>
              <a:noFill/>
            </a:ln>
            <a:effectLst/>
          </p:spPr>
        </p:pic>
      </p:grpSp>
    </p:spTree>
    <p:extLst>
      <p:ext uri="{BB962C8B-B14F-4D97-AF65-F5344CB8AC3E}">
        <p14:creationId xmlns:p14="http://schemas.microsoft.com/office/powerpoint/2010/main" val="308436573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75</TotalTime>
  <Words>398</Words>
  <Application>Microsoft Office PowerPoint</Application>
  <PresentationFormat>Custom</PresentationFormat>
  <Paragraphs>7</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Century Gothic</vt:lpstr>
      <vt:lpstr>IncognitoMeridies</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16</cp:revision>
  <dcterms:created xsi:type="dcterms:W3CDTF">2006-08-16T00:00:00Z</dcterms:created>
  <dcterms:modified xsi:type="dcterms:W3CDTF">2016-05-26T16:49:56Z</dcterms:modified>
</cp:coreProperties>
</file>