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8/15/2025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www.zillow.com/view-imx/8d87e170-920c-45e0-b99f-d8854e76956f?setAttribution=mls&amp;wl=true&amp;initialViewType=pano&amp;utm_source=dashboard" TargetMode="External"/><Relationship Id="rId7" Type="http://schemas.openxmlformats.org/officeDocument/2006/relationships/image" Target="../media/image5.jpeg"/><Relationship Id="rId12" Type="http://schemas.openxmlformats.org/officeDocument/2006/relationships/image" Target="../media/image10.sv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gif"/><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3665655" y="8352343"/>
            <a:ext cx="3649546" cy="624017"/>
          </a:xfrm>
          <a:prstGeom prst="rect">
            <a:avLst/>
          </a:prstGeom>
          <a:noFill/>
          <a:ln>
            <a:noFill/>
          </a:ln>
        </p:spPr>
        <p:txBody>
          <a:bodyPr wrap="square">
            <a:spAutoFit/>
          </a:bodyPr>
          <a:lstStyle/>
          <a:p>
            <a:pPr algn="r"/>
            <a:r>
              <a:rPr lang="en-US" sz="1455" dirty="0">
                <a:latin typeface="Century Gothic" panose="020B0502020202020204" pitchFamily="34" charset="0"/>
              </a:rPr>
              <a:t>Kelly Snyder</a:t>
            </a:r>
          </a:p>
          <a:p>
            <a:pPr algn="r"/>
            <a:r>
              <a:rPr lang="en-US" sz="1000" dirty="0">
                <a:latin typeface="Century Gothic" panose="020B0502020202020204" pitchFamily="34" charset="0"/>
              </a:rPr>
              <a:t>843-457-5951</a:t>
            </a:r>
          </a:p>
          <a:p>
            <a:pPr algn="r"/>
            <a:r>
              <a:rPr lang="en-US" sz="1000" dirty="0">
                <a:latin typeface="Century Gothic" panose="020B0502020202020204" pitchFamily="34" charset="0"/>
              </a:rPr>
              <a:t>kelly.snyder@agentownedrealty.com</a:t>
            </a:r>
          </a:p>
        </p:txBody>
      </p:sp>
      <p:sp>
        <p:nvSpPr>
          <p:cNvPr id="9" name="Rectangle 8">
            <a:extLst>
              <a:ext uri="{FF2B5EF4-FFF2-40B4-BE49-F238E27FC236}">
                <a16:creationId xmlns:a16="http://schemas.microsoft.com/office/drawing/2014/main" id="{3F3F5DBE-628A-40B5-A9C1-6BD65A579158}"/>
              </a:ext>
            </a:extLst>
          </p:cNvPr>
          <p:cNvSpPr/>
          <p:nvPr/>
        </p:nvSpPr>
        <p:spPr>
          <a:xfrm>
            <a:off x="0" y="8352343"/>
            <a:ext cx="3657600" cy="624017"/>
          </a:xfrm>
          <a:prstGeom prst="rect">
            <a:avLst/>
          </a:prstGeom>
          <a:noFill/>
          <a:ln>
            <a:noFill/>
          </a:ln>
        </p:spPr>
        <p:txBody>
          <a:bodyPr wrap="square">
            <a:spAutoFit/>
          </a:bodyPr>
          <a:lstStyle/>
          <a:p>
            <a:r>
              <a:rPr lang="en-US" sz="1455" dirty="0">
                <a:latin typeface="Century Gothic" panose="020B0502020202020204" pitchFamily="34" charset="0"/>
              </a:rPr>
              <a:t>Greg Gelber</a:t>
            </a:r>
          </a:p>
          <a:p>
            <a:r>
              <a:rPr lang="en-US" sz="1000" dirty="0">
                <a:latin typeface="Century Gothic" panose="020B0502020202020204" pitchFamily="34" charset="0"/>
              </a:rPr>
              <a:t>843-494-2354</a:t>
            </a:r>
          </a:p>
          <a:p>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6168" b="24269"/>
          <a:stretch>
            <a:fillRect/>
          </a:stretch>
        </p:blipFill>
        <p:spPr>
          <a:xfrm>
            <a:off x="0" y="265182"/>
            <a:ext cx="7315200" cy="3392418"/>
          </a:xfrm>
          <a:prstGeom prst="rect">
            <a:avLst/>
          </a:prstGeom>
          <a:ln>
            <a:noFill/>
          </a:ln>
          <a:effectLst>
            <a:softEdge rad="112500"/>
          </a:effectLst>
        </p:spPr>
      </p:pic>
      <p:sp>
        <p:nvSpPr>
          <p:cNvPr id="2" name="Title 1"/>
          <p:cNvSpPr>
            <a:spLocks noGrp="1"/>
          </p:cNvSpPr>
          <p:nvPr>
            <p:ph type="ctrTitle"/>
          </p:nvPr>
        </p:nvSpPr>
        <p:spPr>
          <a:xfrm>
            <a:off x="-1" y="0"/>
            <a:ext cx="7315199" cy="630942"/>
          </a:xfrm>
          <a:noFill/>
          <a:effectLst/>
        </p:spPr>
        <p:txBody>
          <a:bodyPr anchor="ctr">
            <a:noAutofit/>
          </a:bodyPr>
          <a:lstStyle/>
          <a:p>
            <a:r>
              <a:rPr lang="en-US" sz="2000" b="1" i="1" dirty="0">
                <a:ln w="3175">
                  <a:noFill/>
                </a:ln>
                <a:solidFill>
                  <a:schemeClr val="tx2"/>
                </a:solidFill>
                <a:latin typeface="Century Gothic" panose="020B0502020202020204" pitchFamily="34" charset="0"/>
              </a:rPr>
              <a:t>Old Village 2.5% BAC + $5K Bonus</a:t>
            </a:r>
            <a:br>
              <a:rPr lang="en-US" sz="2000" b="1" i="1" dirty="0">
                <a:ln w="3175">
                  <a:noFill/>
                </a:ln>
                <a:solidFill>
                  <a:schemeClr val="tx2"/>
                </a:solidFill>
                <a:latin typeface="Century Gothic" panose="020B0502020202020204" pitchFamily="34" charset="0"/>
              </a:rPr>
            </a:br>
            <a:r>
              <a:rPr lang="en-US" sz="1600" b="1" i="1" dirty="0">
                <a:ln w="3175">
                  <a:noFill/>
                </a:ln>
                <a:solidFill>
                  <a:schemeClr val="bg1"/>
                </a:solidFill>
                <a:latin typeface="Century Gothic" panose="020B0502020202020204" pitchFamily="34" charset="0"/>
              </a:rPr>
              <a:t>with Ratified Contract by EOD Monday</a:t>
            </a:r>
            <a:endParaRPr lang="en-US" sz="2000" b="1" i="1" dirty="0">
              <a:ln w="3175">
                <a:noFill/>
              </a:ln>
              <a:solidFill>
                <a:schemeClr val="bg1"/>
              </a:solidFill>
              <a:latin typeface="Century Gothic" panose="020B0502020202020204" pitchFamily="34" charset="0"/>
            </a:endParaRPr>
          </a:p>
        </p:txBody>
      </p:sp>
      <p:sp>
        <p:nvSpPr>
          <p:cNvPr id="3" name="Subtitle 2"/>
          <p:cNvSpPr>
            <a:spLocks noGrp="1"/>
          </p:cNvSpPr>
          <p:nvPr>
            <p:ph type="subTitle" idx="1"/>
          </p:nvPr>
        </p:nvSpPr>
        <p:spPr>
          <a:xfrm>
            <a:off x="-3" y="4232754"/>
            <a:ext cx="7315199" cy="2853846"/>
          </a:xfrm>
          <a:noFill/>
        </p:spPr>
        <p:txBody>
          <a:bodyPr anchor="ctr">
            <a:noAutofit/>
          </a:bodyPr>
          <a:lstStyle/>
          <a:p>
            <a:r>
              <a:rPr lang="en-US" sz="1000" dirty="0">
                <a:solidFill>
                  <a:schemeClr val="tx2"/>
                </a:solidFill>
                <a:latin typeface="Century Gothic" panose="020B0502020202020204" pitchFamily="34" charset="0"/>
              </a:rPr>
              <a:t>Welcome to 682 </a:t>
            </a:r>
            <a:r>
              <a:rPr lang="en-US" sz="1000" dirty="0" err="1">
                <a:solidFill>
                  <a:schemeClr val="tx2"/>
                </a:solidFill>
                <a:latin typeface="Century Gothic" panose="020B0502020202020204" pitchFamily="34" charset="0"/>
              </a:rPr>
              <a:t>Adluh</a:t>
            </a:r>
            <a:r>
              <a:rPr lang="en-US" sz="1000" dirty="0">
                <a:solidFill>
                  <a:schemeClr val="tx2"/>
                </a:solidFill>
                <a:latin typeface="Century Gothic" panose="020B0502020202020204" pitchFamily="34" charset="0"/>
              </a:rPr>
              <a:t> Street! This beautiful home was built in 2019 and the attention to detail is apparent as you move through the home. The entrance of the home makes a statement with a sizable Ipe front porch and the custom mahogany front door. Entering through the front door, you're immediately met with the gorgeous open floor plan of the living room, dining room, and kitchen. Large windows encircle the living &amp; entertaining space filling the rooms with natural light. The kitchen features a substantial gas stove and range hood, marble countertops, subway-tiled backsplash, and a kitchen island big enough to seat a few friends or family members to eat. Don't miss the one-of-a-kind cypress wooden ceiling in the dining room - it's truly picturesque!</a:t>
            </a:r>
          </a:p>
          <a:p>
            <a:r>
              <a:rPr lang="en-US" sz="1000" dirty="0">
                <a:solidFill>
                  <a:schemeClr val="tx2"/>
                </a:solidFill>
                <a:latin typeface="Century Gothic" panose="020B0502020202020204" pitchFamily="34" charset="0"/>
              </a:rPr>
              <a:t>The first floor also features the primary suite with the ideal walk-in closet, dual vanity, and steam shower, a second bedroom/office, full bathroom, and spacious laundry/utility room hidden behind a barn door. The expansive hallway features a cathedral ceiling and custom shiplap. Up the stairs, there is an additional primary suite with multiple closets, a fourth bedroom, storage closets with attic access, a built-in desk space, and a large lofted living area.</a:t>
            </a:r>
          </a:p>
          <a:p>
            <a:r>
              <a:rPr lang="en-US" sz="1000" dirty="0">
                <a:solidFill>
                  <a:schemeClr val="tx2"/>
                </a:solidFill>
                <a:latin typeface="Century Gothic" panose="020B0502020202020204" pitchFamily="34" charset="0"/>
              </a:rPr>
              <a:t>The home is perfectly situated on almost a quarter of an acre, underneath a canopy of historic oak trees and crepe myrtles. Relax in the serene &amp; fully fenced-in backyard enjoying the unbeatable weather of the Lowcountry. Located in the idyllic neighborhood of Old Mt Pleasant, you are just 10 minutes to Downtown Charleston and 5 minutes to the beaches of Sullivans Island. Don't forget to take a walk or quick bike ride to the shops &amp; restaurants of the Old Village or catch the sunset at the Pitt Street Bridge!</a:t>
            </a:r>
          </a:p>
          <a:p>
            <a:r>
              <a:rPr lang="en-US" sz="1000" dirty="0">
                <a:solidFill>
                  <a:srgbClr val="0000FF"/>
                </a:solidFill>
                <a:latin typeface="Century Gothic" panose="020B0502020202020204" pitchFamily="34" charset="0"/>
                <a:hlinkClick r:id="rId3">
                  <a:extLst>
                    <a:ext uri="{A12FA001-AC4F-418D-AE19-62706E023703}">
                      <ahyp:hlinkClr xmlns:ahyp="http://schemas.microsoft.com/office/drawing/2018/hyperlinkcolor" val="tx"/>
                    </a:ext>
                  </a:extLst>
                </a:hlinkClick>
              </a:rPr>
              <a:t>VIRTUAL TOU</a:t>
            </a:r>
            <a:r>
              <a:rPr lang="en-US" sz="1000" dirty="0">
                <a:solidFill>
                  <a:schemeClr val="tx2"/>
                </a:solidFill>
                <a:latin typeface="Century Gothic" panose="020B0502020202020204" pitchFamily="34" charset="0"/>
                <a:hlinkClick r:id="rId3">
                  <a:extLst>
                    <a:ext uri="{A12FA001-AC4F-418D-AE19-62706E023703}">
                      <ahyp:hlinkClr xmlns:ahyp="http://schemas.microsoft.com/office/drawing/2018/hyperlinkcolor" val="tx"/>
                    </a:ext>
                  </a:extLst>
                </a:hlinkClick>
              </a:rPr>
              <a:t>R</a:t>
            </a:r>
            <a:endParaRPr lang="en-US" sz="1000" dirty="0">
              <a:solidFill>
                <a:schemeClr val="tx2"/>
              </a:solidFill>
              <a:latin typeface="Century Gothic" panose="020B0502020202020204" pitchFamily="34" charset="0"/>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06591" y="842231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948142"/>
            <a:ext cx="7315197" cy="190180"/>
          </a:xfrm>
          <a:prstGeom prst="rect">
            <a:avLst/>
          </a:prstGeom>
          <a:noFill/>
          <a:ln>
            <a:noFill/>
          </a:ln>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5" name="Rectangle 4"/>
          <p:cNvSpPr/>
          <p:nvPr/>
        </p:nvSpPr>
        <p:spPr>
          <a:xfrm>
            <a:off x="76200" y="3560058"/>
            <a:ext cx="7180408" cy="630942"/>
          </a:xfrm>
          <a:prstGeom prst="rect">
            <a:avLst/>
          </a:prstGeom>
        </p:spPr>
        <p:txBody>
          <a:bodyPr wrap="square">
            <a:spAutoFit/>
          </a:bodyPr>
          <a:lstStyle/>
          <a:p>
            <a:pPr algn="ctr"/>
            <a:r>
              <a:rPr lang="en-US" sz="2000" b="1" dirty="0">
                <a:ln w="3175">
                  <a:noFill/>
                </a:ln>
                <a:solidFill>
                  <a:schemeClr val="tx2"/>
                </a:solidFill>
                <a:latin typeface="Century Gothic" panose="020B0502020202020204" pitchFamily="34" charset="0"/>
              </a:rPr>
              <a:t>682 </a:t>
            </a:r>
            <a:r>
              <a:rPr lang="en-US" sz="2000" b="1" dirty="0" err="1">
                <a:ln w="3175">
                  <a:noFill/>
                </a:ln>
                <a:solidFill>
                  <a:schemeClr val="tx2"/>
                </a:solidFill>
                <a:latin typeface="Century Gothic" panose="020B0502020202020204" pitchFamily="34" charset="0"/>
              </a:rPr>
              <a:t>Adluh</a:t>
            </a:r>
            <a:r>
              <a:rPr lang="en-US" sz="2000" b="1" dirty="0">
                <a:ln w="3175">
                  <a:noFill/>
                </a:ln>
                <a:solidFill>
                  <a:schemeClr val="tx2"/>
                </a:solidFill>
                <a:latin typeface="Century Gothic" panose="020B0502020202020204" pitchFamily="34" charset="0"/>
              </a:rPr>
              <a:t> Street</a:t>
            </a:r>
          </a:p>
          <a:p>
            <a:pPr algn="ctr"/>
            <a:r>
              <a:rPr lang="en-US" sz="1500" b="1" dirty="0">
                <a:ln w="3175">
                  <a:noFill/>
                </a:ln>
                <a:solidFill>
                  <a:schemeClr val="tx2"/>
                </a:solidFill>
                <a:latin typeface="Century Gothic" panose="020B0502020202020204" pitchFamily="34" charset="0"/>
              </a:rPr>
              <a:t>Old Mt Pleasant | Mount Pleasant, SC 29464 | MLS# 25020257 | $1,950,000</a:t>
            </a:r>
          </a:p>
        </p:txBody>
      </p:sp>
      <p:pic>
        <p:nvPicPr>
          <p:cNvPr id="4" name="Picture 3">
            <a:extLst>
              <a:ext uri="{FF2B5EF4-FFF2-40B4-BE49-F238E27FC236}">
                <a16:creationId xmlns:a16="http://schemas.microsoft.com/office/drawing/2014/main" id="{D8D72013-C493-4293-2E53-B8485DD475E2}"/>
              </a:ext>
            </a:extLst>
          </p:cNvPr>
          <p:cNvPicPr preferRelativeResize="0">
            <a:picLocks noChangeAspect="1"/>
          </p:cNvPicPr>
          <p:nvPr/>
        </p:nvPicPr>
        <p:blipFill>
          <a:blip r:embed="rId5" cstate="print">
            <a:extLst>
              <a:ext uri="{28A0092B-C50C-407E-A947-70E740481C1C}">
                <a14:useLocalDpi xmlns:a14="http://schemas.microsoft.com/office/drawing/2010/main" val="0"/>
              </a:ext>
            </a:extLst>
          </a:blip>
          <a:srcRect/>
          <a:stretch/>
        </p:blipFill>
        <p:spPr>
          <a:xfrm>
            <a:off x="8486858" y="2438400"/>
            <a:ext cx="2025104" cy="1351477"/>
          </a:xfrm>
          <a:prstGeom prst="rect">
            <a:avLst/>
          </a:prstGeom>
          <a:ln>
            <a:noFill/>
          </a:ln>
          <a:effectLst/>
        </p:spPr>
      </p:pic>
      <p:pic>
        <p:nvPicPr>
          <p:cNvPr id="7" name="Picture 6">
            <a:extLst>
              <a:ext uri="{FF2B5EF4-FFF2-40B4-BE49-F238E27FC236}">
                <a16:creationId xmlns:a16="http://schemas.microsoft.com/office/drawing/2014/main" id="{6A1784C7-4785-B1C2-15C0-315FD739F43D}"/>
              </a:ext>
            </a:extLst>
          </p:cNvPr>
          <p:cNvPicPr preferRelativeResize="0">
            <a:picLocks noChangeAspect="1"/>
          </p:cNvPicPr>
          <p:nvPr/>
        </p:nvPicPr>
        <p:blipFill>
          <a:blip r:embed="rId6" cstate="print">
            <a:extLst>
              <a:ext uri="{28A0092B-C50C-407E-A947-70E740481C1C}">
                <a14:useLocalDpi xmlns:a14="http://schemas.microsoft.com/office/drawing/2010/main" val="0"/>
              </a:ext>
            </a:extLst>
          </a:blip>
          <a:srcRect/>
          <a:stretch/>
        </p:blipFill>
        <p:spPr>
          <a:xfrm>
            <a:off x="8720168" y="6691071"/>
            <a:ext cx="779242" cy="1067912"/>
          </a:xfrm>
          <a:prstGeom prst="rect">
            <a:avLst/>
          </a:prstGeom>
          <a:ln>
            <a:noFill/>
          </a:ln>
          <a:effectLst/>
        </p:spPr>
      </p:pic>
      <p:pic>
        <p:nvPicPr>
          <p:cNvPr id="8" name="Picture 7">
            <a:extLst>
              <a:ext uri="{FF2B5EF4-FFF2-40B4-BE49-F238E27FC236}">
                <a16:creationId xmlns:a16="http://schemas.microsoft.com/office/drawing/2014/main" id="{5630AFA6-0460-EEE9-9FB5-D4D53247DD7E}"/>
              </a:ext>
            </a:extLst>
          </p:cNvPr>
          <p:cNvPicPr preferRelativeResize="0">
            <a:picLocks noChangeAspect="1"/>
          </p:cNvPicPr>
          <p:nvPr/>
        </p:nvPicPr>
        <p:blipFill>
          <a:blip r:embed="rId7" cstate="print">
            <a:extLst>
              <a:ext uri="{28A0092B-C50C-407E-A947-70E740481C1C}">
                <a14:useLocalDpi xmlns:a14="http://schemas.microsoft.com/office/drawing/2010/main" val="0"/>
              </a:ext>
            </a:extLst>
          </a:blip>
          <a:srcRect/>
          <a:stretch/>
        </p:blipFill>
        <p:spPr>
          <a:xfrm>
            <a:off x="7924800" y="5057304"/>
            <a:ext cx="1598533" cy="1066800"/>
          </a:xfrm>
          <a:prstGeom prst="rect">
            <a:avLst/>
          </a:prstGeom>
          <a:ln>
            <a:noFill/>
          </a:ln>
          <a:effectLst/>
        </p:spPr>
      </p:pic>
      <p:pic>
        <p:nvPicPr>
          <p:cNvPr id="11" name="Picture 10">
            <a:extLst>
              <a:ext uri="{FF2B5EF4-FFF2-40B4-BE49-F238E27FC236}">
                <a16:creationId xmlns:a16="http://schemas.microsoft.com/office/drawing/2014/main" id="{4F581FCF-5E26-7B5E-35EC-95C45F46C158}"/>
              </a:ext>
            </a:extLst>
          </p:cNvPr>
          <p:cNvPicPr preferRelativeResize="0">
            <a:picLocks noChangeAspect="1"/>
          </p:cNvPicPr>
          <p:nvPr/>
        </p:nvPicPr>
        <p:blipFill>
          <a:blip r:embed="rId8" cstate="print">
            <a:extLst>
              <a:ext uri="{28A0092B-C50C-407E-A947-70E740481C1C}">
                <a14:useLocalDpi xmlns:a14="http://schemas.microsoft.com/office/drawing/2010/main" val="0"/>
              </a:ext>
            </a:extLst>
          </a:blip>
          <a:srcRect t="2849" b="2849"/>
          <a:stretch/>
        </p:blipFill>
        <p:spPr>
          <a:xfrm>
            <a:off x="1874520" y="7162800"/>
            <a:ext cx="1737360" cy="1092250"/>
          </a:xfrm>
          <a:prstGeom prst="rect">
            <a:avLst/>
          </a:prstGeom>
          <a:ln>
            <a:noFill/>
          </a:ln>
          <a:effectLst/>
        </p:spPr>
      </p:pic>
      <p:pic>
        <p:nvPicPr>
          <p:cNvPr id="12" name="Picture 11">
            <a:extLst>
              <a:ext uri="{FF2B5EF4-FFF2-40B4-BE49-F238E27FC236}">
                <a16:creationId xmlns:a16="http://schemas.microsoft.com/office/drawing/2014/main" id="{2D88D742-11E9-F6C3-918E-F77415517CAC}"/>
              </a:ext>
            </a:extLst>
          </p:cNvPr>
          <p:cNvPicPr preferRelativeResize="0">
            <a:picLocks noChangeAspect="1"/>
          </p:cNvPicPr>
          <p:nvPr/>
        </p:nvPicPr>
        <p:blipFill>
          <a:blip r:embed="rId9" cstate="print">
            <a:extLst>
              <a:ext uri="{28A0092B-C50C-407E-A947-70E740481C1C}">
                <a14:useLocalDpi xmlns:a14="http://schemas.microsoft.com/office/drawing/2010/main" val="0"/>
              </a:ext>
            </a:extLst>
          </a:blip>
          <a:srcRect t="2849" b="2849"/>
          <a:stretch/>
        </p:blipFill>
        <p:spPr>
          <a:xfrm>
            <a:off x="3703320" y="7162800"/>
            <a:ext cx="1737360" cy="1092250"/>
          </a:xfrm>
          <a:prstGeom prst="rect">
            <a:avLst/>
          </a:prstGeom>
          <a:ln>
            <a:noFill/>
          </a:ln>
          <a:effectLst/>
        </p:spPr>
      </p:pic>
      <p:pic>
        <p:nvPicPr>
          <p:cNvPr id="13" name="Picture 12">
            <a:extLst>
              <a:ext uri="{FF2B5EF4-FFF2-40B4-BE49-F238E27FC236}">
                <a16:creationId xmlns:a16="http://schemas.microsoft.com/office/drawing/2014/main" id="{62B0433D-0911-8B7A-F6C5-48BAC8C66B4E}"/>
              </a:ext>
            </a:extLst>
          </p:cNvPr>
          <p:cNvPicPr preferRelativeResize="0">
            <a:picLocks noChangeAspect="1"/>
          </p:cNvPicPr>
          <p:nvPr/>
        </p:nvPicPr>
        <p:blipFill>
          <a:blip r:embed="rId10" cstate="print">
            <a:extLst>
              <a:ext uri="{28A0092B-C50C-407E-A947-70E740481C1C}">
                <a14:useLocalDpi xmlns:a14="http://schemas.microsoft.com/office/drawing/2010/main" val="0"/>
              </a:ext>
            </a:extLst>
          </a:blip>
          <a:srcRect t="2849" b="2849"/>
          <a:stretch/>
        </p:blipFill>
        <p:spPr>
          <a:xfrm>
            <a:off x="45720" y="7162800"/>
            <a:ext cx="1737360" cy="1092250"/>
          </a:xfrm>
          <a:prstGeom prst="rect">
            <a:avLst/>
          </a:prstGeom>
          <a:ln>
            <a:noFill/>
          </a:ln>
          <a:effectLst/>
        </p:spPr>
      </p:pic>
      <p:pic>
        <p:nvPicPr>
          <p:cNvPr id="15" name="Graphic 14" descr="Arrow: Rotate left with solid fill">
            <a:extLst>
              <a:ext uri="{FF2B5EF4-FFF2-40B4-BE49-F238E27FC236}">
                <a16:creationId xmlns:a16="http://schemas.microsoft.com/office/drawing/2014/main" id="{5A12DAF3-474E-6F6B-E543-7323A23DBF7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086058" y="1577546"/>
            <a:ext cx="914400" cy="914400"/>
          </a:xfrm>
          <a:prstGeom prst="rect">
            <a:avLst/>
          </a:prstGeom>
          <a:effectLst>
            <a:outerShdw blurRad="50800" dist="38100" dir="2700000" algn="tl" rotWithShape="0">
              <a:prstClr val="black">
                <a:alpha val="40000"/>
              </a:prstClr>
            </a:outerShdw>
          </a:effectLst>
        </p:spPr>
      </p:pic>
      <p:pic>
        <p:nvPicPr>
          <p:cNvPr id="6" name="Picture 5">
            <a:extLst>
              <a:ext uri="{FF2B5EF4-FFF2-40B4-BE49-F238E27FC236}">
                <a16:creationId xmlns:a16="http://schemas.microsoft.com/office/drawing/2014/main" id="{BE564568-1FFB-2133-D7CD-81F0A624745D}"/>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rcRect l="5233" r="5233"/>
          <a:stretch/>
        </p:blipFill>
        <p:spPr>
          <a:xfrm>
            <a:off x="5532120" y="7162800"/>
            <a:ext cx="1737360" cy="109225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1955</TotalTime>
  <Words>394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Old Village 2.5% BAC + $5K Bonus with Ratified Contract by EOD Monday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79</cp:revision>
  <dcterms:created xsi:type="dcterms:W3CDTF">2006-08-16T00:00:00Z</dcterms:created>
  <dcterms:modified xsi:type="dcterms:W3CDTF">2025-08-15T18:48:53Z</dcterms:modified>
</cp:coreProperties>
</file>