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70" y="-2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9/13/2023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virtualrealtyllc.gofullframe.com/bt/68_Vanderhorst_Street.html"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house with a porch and a concrete wall&#10;&#10;Description automatically generated with medium confidence">
            <a:extLst>
              <a:ext uri="{FF2B5EF4-FFF2-40B4-BE49-F238E27FC236}">
                <a16:creationId xmlns:a16="http://schemas.microsoft.com/office/drawing/2014/main" id="{294666E1-85DB-70BC-27A5-A2F9CBBA6BD3}"/>
              </a:ext>
            </a:extLst>
          </p:cNvPr>
          <p:cNvPicPr>
            <a:picLocks noChangeAspect="1"/>
          </p:cNvPicPr>
          <p:nvPr/>
        </p:nvPicPr>
        <p:blipFill rotWithShape="1">
          <a:blip r:embed="rId2">
            <a:extLst>
              <a:ext uri="{28A0092B-C50C-407E-A947-70E740481C1C}">
                <a14:useLocalDpi xmlns:a14="http://schemas.microsoft.com/office/drawing/2010/main" val="0"/>
              </a:ext>
            </a:extLst>
          </a:blip>
          <a:srcRect t="8070" b="21759"/>
          <a:stretch/>
        </p:blipFill>
        <p:spPr>
          <a:xfrm>
            <a:off x="0" y="1367530"/>
            <a:ext cx="6858000" cy="3162945"/>
          </a:xfrm>
          <a:prstGeom prst="rect">
            <a:avLst/>
          </a:prstGeom>
        </p:spPr>
      </p:pic>
      <p:sp>
        <p:nvSpPr>
          <p:cNvPr id="4" name="Rectangle 3">
            <a:extLst>
              <a:ext uri="{FF2B5EF4-FFF2-40B4-BE49-F238E27FC236}">
                <a16:creationId xmlns:a16="http://schemas.microsoft.com/office/drawing/2014/main" id="{A109913F-D952-71DF-2A3C-3C08E75F686A}"/>
              </a:ext>
            </a:extLst>
          </p:cNvPr>
          <p:cNvSpPr/>
          <p:nvPr/>
        </p:nvSpPr>
        <p:spPr>
          <a:xfrm>
            <a:off x="0" y="0"/>
            <a:ext cx="6858000" cy="127108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571198" y="-161720"/>
            <a:ext cx="5715604" cy="584775"/>
          </a:xfrm>
          <a:prstGeom prst="rect">
            <a:avLst/>
          </a:prstGeom>
          <a:noFill/>
        </p:spPr>
        <p:txBody>
          <a:bodyPr wrap="none" rtlCol="0">
            <a:spAutoFit/>
          </a:bodyPr>
          <a:lstStyle/>
          <a:p>
            <a:pPr algn="ctr"/>
            <a:r>
              <a:rPr lang="en-US" sz="3200" dirty="0">
                <a:solidFill>
                  <a:schemeClr val="bg1"/>
                </a:solidFill>
                <a:latin typeface="Calisto MT" panose="02040603050505030304" pitchFamily="18" charset="0"/>
              </a:rPr>
              <a:t>CALLING ALL INVESTORS!</a:t>
            </a:r>
          </a:p>
        </p:txBody>
      </p:sp>
      <p:sp>
        <p:nvSpPr>
          <p:cNvPr id="6" name="TextBox 5">
            <a:extLst>
              <a:ext uri="{FF2B5EF4-FFF2-40B4-BE49-F238E27FC236}">
                <a16:creationId xmlns:a16="http://schemas.microsoft.com/office/drawing/2014/main" id="{855ADD27-3E4D-1E21-CE29-469B2266E726}"/>
              </a:ext>
            </a:extLst>
          </p:cNvPr>
          <p:cNvSpPr txBox="1"/>
          <p:nvPr/>
        </p:nvSpPr>
        <p:spPr>
          <a:xfrm>
            <a:off x="999777" y="483615"/>
            <a:ext cx="4858446" cy="461665"/>
          </a:xfrm>
          <a:prstGeom prst="rect">
            <a:avLst/>
          </a:prstGeom>
          <a:noFill/>
        </p:spPr>
        <p:txBody>
          <a:bodyPr wrap="none" rtlCol="0">
            <a:spAutoFit/>
          </a:bodyPr>
          <a:lstStyle/>
          <a:p>
            <a:pPr algn="ctr"/>
            <a:r>
              <a:rPr lang="en-US" sz="2400" dirty="0">
                <a:solidFill>
                  <a:schemeClr val="bg1"/>
                </a:solidFill>
                <a:latin typeface="Calisto MT" panose="02040603050505030304" pitchFamily="18" charset="0"/>
              </a:rPr>
              <a:t>Downtown Charleston Opportunity</a:t>
            </a:r>
          </a:p>
        </p:txBody>
      </p:sp>
      <p:grpSp>
        <p:nvGrpSpPr>
          <p:cNvPr id="9" name="Group 8">
            <a:extLst>
              <a:ext uri="{FF2B5EF4-FFF2-40B4-BE49-F238E27FC236}">
                <a16:creationId xmlns:a16="http://schemas.microsoft.com/office/drawing/2014/main" id="{C34B64A0-4099-9B90-C2F2-A4A2EE82212B}"/>
              </a:ext>
            </a:extLst>
          </p:cNvPr>
          <p:cNvGrpSpPr/>
          <p:nvPr/>
        </p:nvGrpSpPr>
        <p:grpSpPr>
          <a:xfrm>
            <a:off x="1253490" y="1017270"/>
            <a:ext cx="4351020" cy="570293"/>
            <a:chOff x="1253490" y="1043940"/>
            <a:chExt cx="4351020" cy="570293"/>
          </a:xfrm>
        </p:grpSpPr>
        <p:sp>
          <p:nvSpPr>
            <p:cNvPr id="7" name="Rectangle 6">
              <a:extLst>
                <a:ext uri="{FF2B5EF4-FFF2-40B4-BE49-F238E27FC236}">
                  <a16:creationId xmlns:a16="http://schemas.microsoft.com/office/drawing/2014/main" id="{727F9B0B-945E-50A7-3A2A-26ED87F9D7A1}"/>
                </a:ext>
              </a:extLst>
            </p:cNvPr>
            <p:cNvSpPr/>
            <p:nvPr/>
          </p:nvSpPr>
          <p:spPr>
            <a:xfrm>
              <a:off x="1253490" y="1043940"/>
              <a:ext cx="4351020" cy="57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EDC72C-235F-8631-A800-E3AB585E569B}"/>
                </a:ext>
              </a:extLst>
            </p:cNvPr>
            <p:cNvSpPr txBox="1"/>
            <p:nvPr/>
          </p:nvSpPr>
          <p:spPr>
            <a:xfrm>
              <a:off x="1253490" y="1098254"/>
              <a:ext cx="4351020" cy="461665"/>
            </a:xfrm>
            <a:prstGeom prst="rect">
              <a:avLst/>
            </a:prstGeom>
            <a:noFill/>
          </p:spPr>
          <p:txBody>
            <a:bodyPr wrap="square" rtlCol="0">
              <a:spAutoFit/>
            </a:bodyPr>
            <a:lstStyle/>
            <a:p>
              <a:pPr algn="ctr"/>
              <a:r>
                <a:rPr lang="en-US" sz="2400" dirty="0">
                  <a:solidFill>
                    <a:schemeClr val="bg1"/>
                  </a:solidFill>
                  <a:latin typeface="Calisto MT" panose="02040603050505030304" pitchFamily="18" charset="0"/>
                </a:rPr>
                <a:t>68 </a:t>
              </a:r>
              <a:r>
                <a:rPr lang="en-US" sz="2400" dirty="0" err="1">
                  <a:solidFill>
                    <a:schemeClr val="bg1"/>
                  </a:solidFill>
                  <a:latin typeface="Calisto MT" panose="02040603050505030304" pitchFamily="18" charset="0"/>
                </a:rPr>
                <a:t>Vanderhorst</a:t>
              </a:r>
              <a:r>
                <a:rPr lang="en-US" sz="2400" dirty="0">
                  <a:solidFill>
                    <a:schemeClr val="bg1"/>
                  </a:solidFill>
                  <a:latin typeface="Calisto MT" panose="02040603050505030304" pitchFamily="18" charset="0"/>
                </a:rPr>
                <a:t> Street A &amp; B</a:t>
              </a:r>
            </a:p>
          </p:txBody>
        </p:sp>
      </p:grpSp>
      <p:sp>
        <p:nvSpPr>
          <p:cNvPr id="15" name="TextBox 14">
            <a:extLst>
              <a:ext uri="{FF2B5EF4-FFF2-40B4-BE49-F238E27FC236}">
                <a16:creationId xmlns:a16="http://schemas.microsoft.com/office/drawing/2014/main" id="{F8B284BB-85E8-05BC-DD2A-5AE4EC80B91D}"/>
              </a:ext>
            </a:extLst>
          </p:cNvPr>
          <p:cNvSpPr txBox="1"/>
          <p:nvPr/>
        </p:nvSpPr>
        <p:spPr>
          <a:xfrm>
            <a:off x="0" y="6350377"/>
            <a:ext cx="6858000" cy="1615827"/>
          </a:xfrm>
          <a:prstGeom prst="rect">
            <a:avLst/>
          </a:prstGeom>
          <a:noFill/>
        </p:spPr>
        <p:txBody>
          <a:bodyPr wrap="square">
            <a:spAutoFit/>
          </a:bodyPr>
          <a:lstStyle/>
          <a:p>
            <a:pPr algn="ctr"/>
            <a:r>
              <a:rPr lang="en-US" sz="900" dirty="0">
                <a:latin typeface="Calisto MT" panose="02040603050505030304" pitchFamily="18" charset="0"/>
              </a:rPr>
              <a:t>LOCATION! Steps away to MUSC, CofC, and King Street, this 2 unit property is a Tenant and Landlord's dream! This charming property is Currently Tenant occupied and has OFF STREET PARKING! Each unit has 3 bedrooms/2 full baths and a powder room. No need for tenants to lug dirty laundry as each unit has a washer and dryer. Property offers several outdoor spaces, including a spacious backyard and three balconies/porches. Outdoor areas enhance this property's appeal and functionality. Layout is great for generating rental income and ideal for multiple tenants. Property boasts a blend of historic charm and modern amenities. Features include heart pine floors, original mantels, and fireplaces in the bedrooms, which add character and warmth to the space. Clawfoot tubs adds a touch of vintage elegance. High ceilings (12 feet) contribute to a spacious and open feel. Attractive investment opportunity, particularly for those looking to generate rental income in desirable downtown Charleston. Its combination of historical charm and modern amenities is likely to appeal to both tenants and potential buyers. Make your appointment today!!</a:t>
            </a:r>
          </a:p>
          <a:p>
            <a:pPr algn="ctr"/>
            <a:endParaRPr lang="en-US" sz="900" dirty="0">
              <a:latin typeface="Calisto MT" panose="02040603050505030304" pitchFamily="18" charset="0"/>
            </a:endParaRPr>
          </a:p>
          <a:p>
            <a:pPr algn="ctr"/>
            <a:r>
              <a:rPr lang="en-US" sz="900" dirty="0">
                <a:latin typeface="Calisto MT" panose="02040603050505030304" pitchFamily="18" charset="0"/>
                <a:hlinkClick r:id="rId3"/>
              </a:rPr>
              <a:t>Take a Virtual Tour!</a:t>
            </a:r>
            <a:endParaRPr lang="en-US" sz="900" dirty="0">
              <a:latin typeface="Calisto MT" panose="02040603050505030304" pitchFamily="18" charset="0"/>
            </a:endParaRPr>
          </a:p>
        </p:txBody>
      </p:sp>
      <p:grpSp>
        <p:nvGrpSpPr>
          <p:cNvPr id="34" name="Group 33">
            <a:extLst>
              <a:ext uri="{FF2B5EF4-FFF2-40B4-BE49-F238E27FC236}">
                <a16:creationId xmlns:a16="http://schemas.microsoft.com/office/drawing/2014/main" id="{C8265332-D180-E97A-9989-AA6281C0E8C6}"/>
              </a:ext>
            </a:extLst>
          </p:cNvPr>
          <p:cNvGrpSpPr/>
          <p:nvPr/>
        </p:nvGrpSpPr>
        <p:grpSpPr>
          <a:xfrm>
            <a:off x="1253490" y="5741481"/>
            <a:ext cx="4351020" cy="570293"/>
            <a:chOff x="1253490" y="5741481"/>
            <a:chExt cx="4351020" cy="570293"/>
          </a:xfrm>
        </p:grpSpPr>
        <p:sp>
          <p:nvSpPr>
            <p:cNvPr id="17" name="Rectangle 16">
              <a:extLst>
                <a:ext uri="{FF2B5EF4-FFF2-40B4-BE49-F238E27FC236}">
                  <a16:creationId xmlns:a16="http://schemas.microsoft.com/office/drawing/2014/main" id="{84256089-FEE4-299F-ED24-CF2B371D560E}"/>
                </a:ext>
              </a:extLst>
            </p:cNvPr>
            <p:cNvSpPr/>
            <p:nvPr/>
          </p:nvSpPr>
          <p:spPr>
            <a:xfrm>
              <a:off x="1253490" y="5741481"/>
              <a:ext cx="4351020" cy="57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D2589F-2B6C-271B-BAAA-D1E43AE029DB}"/>
                </a:ext>
              </a:extLst>
            </p:cNvPr>
            <p:cNvSpPr txBox="1"/>
            <p:nvPr/>
          </p:nvSpPr>
          <p:spPr>
            <a:xfrm>
              <a:off x="1253490" y="5765017"/>
              <a:ext cx="4351020" cy="523220"/>
            </a:xfrm>
            <a:prstGeom prst="rect">
              <a:avLst/>
            </a:prstGeom>
            <a:noFill/>
          </p:spPr>
          <p:txBody>
            <a:bodyPr wrap="square" rtlCol="0">
              <a:spAutoFit/>
            </a:bodyPr>
            <a:lstStyle/>
            <a:p>
              <a:pPr algn="ctr"/>
              <a:r>
                <a:rPr lang="en-US" sz="1400" dirty="0" err="1">
                  <a:solidFill>
                    <a:schemeClr val="bg1"/>
                  </a:solidFill>
                  <a:latin typeface="Calisto MT" panose="02040603050505030304" pitchFamily="18" charset="0"/>
                </a:rPr>
                <a:t>Radcliffeborough</a:t>
              </a:r>
              <a:r>
                <a:rPr lang="en-US" sz="1400" dirty="0">
                  <a:solidFill>
                    <a:schemeClr val="bg1"/>
                  </a:solidFill>
                  <a:latin typeface="Calisto MT" panose="02040603050505030304" pitchFamily="18" charset="0"/>
                </a:rPr>
                <a:t> | MLS# 23021036 | $1,850,000</a:t>
              </a:r>
            </a:p>
            <a:p>
              <a:pPr algn="ctr"/>
              <a:r>
                <a:rPr lang="en-US" sz="1400" dirty="0">
                  <a:solidFill>
                    <a:schemeClr val="bg1"/>
                  </a:solidFill>
                  <a:latin typeface="Calisto MT" panose="02040603050505030304" pitchFamily="18" charset="0"/>
                </a:rPr>
                <a:t>6 Bedrooms | 4 Full+2 Half Baths | 3,390sf</a:t>
              </a:r>
            </a:p>
          </p:txBody>
        </p:sp>
      </p:grpSp>
      <p:pic>
        <p:nvPicPr>
          <p:cNvPr id="21" name="Picture 20" descr="A kitchen with a bar and stools&#10;&#10;Description automatically generated">
            <a:extLst>
              <a:ext uri="{FF2B5EF4-FFF2-40B4-BE49-F238E27FC236}">
                <a16:creationId xmlns:a16="http://schemas.microsoft.com/office/drawing/2014/main" id="{2E323A8B-A503-4056-137A-CF59CF365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210" y="2633079"/>
            <a:ext cx="1828800" cy="1201984"/>
          </a:xfrm>
          <a:prstGeom prst="rect">
            <a:avLst/>
          </a:prstGeom>
        </p:spPr>
      </p:pic>
      <p:pic>
        <p:nvPicPr>
          <p:cNvPr id="23" name="Picture 22" descr="A room with a bed and a rug&#10;&#10;Description automatically generated">
            <a:extLst>
              <a:ext uri="{FF2B5EF4-FFF2-40B4-BE49-F238E27FC236}">
                <a16:creationId xmlns:a16="http://schemas.microsoft.com/office/drawing/2014/main" id="{9E1194FE-26ED-0D6B-D21D-E23F5F9D25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4613525"/>
            <a:ext cx="1600200" cy="1048371"/>
          </a:xfrm>
          <a:prstGeom prst="rect">
            <a:avLst/>
          </a:prstGeom>
        </p:spPr>
      </p:pic>
      <p:pic>
        <p:nvPicPr>
          <p:cNvPr id="25" name="Picture 24" descr="A patio with a table and chairs&#10;&#10;Description automatically generated">
            <a:extLst>
              <a:ext uri="{FF2B5EF4-FFF2-40B4-BE49-F238E27FC236}">
                <a16:creationId xmlns:a16="http://schemas.microsoft.com/office/drawing/2014/main" id="{DE399D29-4ADB-33B8-5F7A-BCB294CBC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4612853"/>
            <a:ext cx="1600200" cy="1049715"/>
          </a:xfrm>
          <a:prstGeom prst="rect">
            <a:avLst/>
          </a:prstGeom>
        </p:spPr>
      </p:pic>
      <p:pic>
        <p:nvPicPr>
          <p:cNvPr id="27" name="Picture 26" descr="A porch with wicker furniture and a fan&#10;&#10;Description automatically generated">
            <a:extLst>
              <a:ext uri="{FF2B5EF4-FFF2-40B4-BE49-F238E27FC236}">
                <a16:creationId xmlns:a16="http://schemas.microsoft.com/office/drawing/2014/main" id="{4E395E2C-CBC1-DCE1-F18B-16B3CC08C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12179"/>
            <a:ext cx="1600200" cy="1051062"/>
          </a:xfrm>
          <a:prstGeom prst="rect">
            <a:avLst/>
          </a:prstGeom>
        </p:spPr>
      </p:pic>
      <p:pic>
        <p:nvPicPr>
          <p:cNvPr id="29" name="Picture 28" descr="A kitchen with a wood floor and a wood floor&#10;&#10;Description automatically generated">
            <a:extLst>
              <a:ext uri="{FF2B5EF4-FFF2-40B4-BE49-F238E27FC236}">
                <a16:creationId xmlns:a16="http://schemas.microsoft.com/office/drawing/2014/main" id="{613DA3DB-578A-49E5-2E84-A20973194B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00" y="4603614"/>
            <a:ext cx="1600200" cy="1068192"/>
          </a:xfrm>
          <a:prstGeom prst="rect">
            <a:avLst/>
          </a:prstGeom>
        </p:spPr>
      </p:pic>
      <p:pic>
        <p:nvPicPr>
          <p:cNvPr id="31" name="Picture 30" descr="A bedroom with a fireplace and a bed&#10;&#10;Description automatically generated">
            <a:extLst>
              <a:ext uri="{FF2B5EF4-FFF2-40B4-BE49-F238E27FC236}">
                <a16:creationId xmlns:a16="http://schemas.microsoft.com/office/drawing/2014/main" id="{18AB1F73-BDE5-BE9D-746D-B41738B28C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1450" y="2626158"/>
            <a:ext cx="1828800" cy="1198906"/>
          </a:xfrm>
          <a:prstGeom prst="rect">
            <a:avLst/>
          </a:prstGeom>
        </p:spPr>
      </p:pic>
      <p:pic>
        <p:nvPicPr>
          <p:cNvPr id="33" name="Picture 32">
            <a:extLst>
              <a:ext uri="{FF2B5EF4-FFF2-40B4-BE49-F238E27FC236}">
                <a16:creationId xmlns:a16="http://schemas.microsoft.com/office/drawing/2014/main" id="{4D0A99DB-3DF8-A270-8DEC-EDCC39FCA01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6005" y="7902173"/>
            <a:ext cx="886622" cy="1198139"/>
          </a:xfrm>
          <a:prstGeom prst="rect">
            <a:avLst/>
          </a:prstGeom>
        </p:spPr>
      </p:pic>
      <p:sp>
        <p:nvSpPr>
          <p:cNvPr id="36" name="TextBox 35">
            <a:extLst>
              <a:ext uri="{FF2B5EF4-FFF2-40B4-BE49-F238E27FC236}">
                <a16:creationId xmlns:a16="http://schemas.microsoft.com/office/drawing/2014/main" id="{CEF7462A-2921-CF58-8436-F0CF7E4EEC17}"/>
              </a:ext>
            </a:extLst>
          </p:cNvPr>
          <p:cNvSpPr txBox="1"/>
          <p:nvPr/>
        </p:nvSpPr>
        <p:spPr>
          <a:xfrm>
            <a:off x="999777" y="7993411"/>
            <a:ext cx="2574003" cy="1015663"/>
          </a:xfrm>
          <a:prstGeom prst="rect">
            <a:avLst/>
          </a:prstGeom>
          <a:noFill/>
        </p:spPr>
        <p:txBody>
          <a:bodyPr wrap="square">
            <a:spAutoFit/>
          </a:bodyPr>
          <a:lstStyle/>
          <a:p>
            <a:r>
              <a:rPr lang="en-US" dirty="0">
                <a:latin typeface="Calisto MT" panose="02040603050505030304" pitchFamily="18" charset="0"/>
              </a:rPr>
              <a:t>Tracy Arnett</a:t>
            </a:r>
          </a:p>
          <a:p>
            <a:endParaRPr lang="en-US" sz="1400" dirty="0">
              <a:latin typeface="Calisto MT" panose="02040603050505030304" pitchFamily="18" charset="0"/>
            </a:endParaRPr>
          </a:p>
          <a:p>
            <a:r>
              <a:rPr lang="en-US" sz="1400" dirty="0">
                <a:latin typeface="Calisto MT" panose="02040603050505030304" pitchFamily="18" charset="0"/>
              </a:rPr>
              <a:t>843-973-2314</a:t>
            </a:r>
          </a:p>
          <a:p>
            <a:r>
              <a:rPr lang="en-US" sz="1400" dirty="0">
                <a:latin typeface="Calisto MT" panose="02040603050505030304" pitchFamily="18" charset="0"/>
              </a:rPr>
              <a:t>tracyarnett5@gmail.com</a:t>
            </a:r>
          </a:p>
        </p:txBody>
      </p:sp>
      <p:grpSp>
        <p:nvGrpSpPr>
          <p:cNvPr id="41" name="Group 40">
            <a:extLst>
              <a:ext uri="{FF2B5EF4-FFF2-40B4-BE49-F238E27FC236}">
                <a16:creationId xmlns:a16="http://schemas.microsoft.com/office/drawing/2014/main" id="{37343A73-5C40-7ED5-E97A-C2D0B3800DA5}"/>
              </a:ext>
            </a:extLst>
          </p:cNvPr>
          <p:cNvGrpSpPr/>
          <p:nvPr/>
        </p:nvGrpSpPr>
        <p:grpSpPr>
          <a:xfrm>
            <a:off x="4966746" y="8010758"/>
            <a:ext cx="1891253" cy="980969"/>
            <a:chOff x="4966746" y="8119343"/>
            <a:chExt cx="1891253" cy="980969"/>
          </a:xfrm>
        </p:grpSpPr>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66746" y="8119343"/>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4966746" y="8638647"/>
              <a:ext cx="1891253" cy="461665"/>
            </a:xfrm>
            <a:prstGeom prst="rect">
              <a:avLst/>
            </a:prstGeom>
            <a:noFill/>
          </p:spPr>
          <p:txBody>
            <a:bodyPr wrap="square">
              <a:spAutoFit/>
            </a:bodyPr>
            <a:lstStyle/>
            <a:p>
              <a:pPr algn="r"/>
              <a:r>
                <a:rPr lang="en-US" sz="800" dirty="0">
                  <a:latin typeface="Calisto MT" panose="02040603050505030304" pitchFamily="18" charset="0"/>
                </a:rPr>
                <a:t>ERA Wilder Realty Inc</a:t>
              </a:r>
            </a:p>
            <a:p>
              <a:pPr algn="r"/>
              <a:r>
                <a:rPr lang="en-US" sz="800" dirty="0">
                  <a:latin typeface="Calisto MT" panose="02040603050505030304" pitchFamily="18" charset="0"/>
                </a:rPr>
                <a:t>103 Church St</a:t>
              </a:r>
            </a:p>
            <a:p>
              <a:pPr algn="r"/>
              <a:r>
                <a:rPr lang="en-US" sz="800" dirty="0">
                  <a:latin typeface="Calisto MT" panose="02040603050505030304" pitchFamily="18" charset="0"/>
                </a:rPr>
                <a:t>Mt. Pleasant, SC 29464</a:t>
              </a:r>
            </a:p>
          </p:txBody>
        </p:sp>
      </p:gr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TotalTime>
  <Words>263</Words>
  <Application>Microsoft Office PowerPoint</Application>
  <PresentationFormat>Letter Paper (8.5x11 in)</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Calisto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cp:revision>
  <dcterms:created xsi:type="dcterms:W3CDTF">2023-09-13T16:27:49Z</dcterms:created>
  <dcterms:modified xsi:type="dcterms:W3CDTF">2023-09-13T16:59:17Z</dcterms:modified>
</cp:coreProperties>
</file>