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13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10/20/2014</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10/20/2014</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rot="10800000">
            <a:off x="-1" y="1"/>
            <a:ext cx="7772401"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257725"/>
            <a:ext cx="7774942" cy="549791"/>
          </a:xfrm>
        </p:spPr>
        <p:txBody>
          <a:bodyPr anchor="ctr">
            <a:noAutofit/>
          </a:bodyPr>
          <a:lstStyle/>
          <a:p>
            <a:r>
              <a:rPr lang="fr-FR" sz="1800" b="1" dirty="0">
                <a:solidFill>
                  <a:schemeClr val="tx1"/>
                </a:solidFill>
                <a:latin typeface="Arial" panose="020B0604020202020204" pitchFamily="34" charset="0"/>
                <a:cs typeface="Arial" panose="020B0604020202020204" pitchFamily="34" charset="0"/>
              </a:rPr>
              <a:t>6925 Tanner Hall Boulevard – </a:t>
            </a:r>
            <a:r>
              <a:rPr lang="fr-FR" sz="1800" b="1" dirty="0" smtClean="0">
                <a:solidFill>
                  <a:schemeClr val="tx1"/>
                </a:solidFill>
                <a:latin typeface="Arial" panose="020B0604020202020204" pitchFamily="34" charset="0"/>
                <a:cs typeface="Arial" panose="020B0604020202020204" pitchFamily="34" charset="0"/>
              </a:rPr>
              <a:t>Hanahan, SC</a:t>
            </a:r>
          </a:p>
          <a:p>
            <a:r>
              <a:rPr lang="en-US" sz="1400" dirty="0">
                <a:solidFill>
                  <a:schemeClr val="tx1"/>
                </a:solidFill>
                <a:latin typeface="Arial" panose="020B0604020202020204" pitchFamily="34" charset="0"/>
                <a:cs typeface="Arial" panose="020B0604020202020204" pitchFamily="34" charset="0"/>
              </a:rPr>
              <a:t>Sale MLS# 14027324 | Lease MLS# 14027335</a:t>
            </a:r>
            <a:endParaRPr lang="en-US" sz="1600" dirty="0">
              <a:solidFill>
                <a:schemeClr val="tx1"/>
              </a:solidFill>
              <a:latin typeface="Arial" panose="020B0604020202020204" pitchFamily="34" charset="0"/>
              <a:cs typeface="Arial" panose="020B0604020202020204" pitchFamily="34" charset="0"/>
            </a:endParaRPr>
          </a:p>
        </p:txBody>
      </p:sp>
      <p:sp>
        <p:nvSpPr>
          <p:cNvPr id="14" name="Rectangle 13"/>
          <p:cNvSpPr/>
          <p:nvPr/>
        </p:nvSpPr>
        <p:spPr>
          <a:xfrm>
            <a:off x="-1" y="8919627"/>
            <a:ext cx="7772400" cy="1138773"/>
          </a:xfrm>
          <a:prstGeom prst="rect">
            <a:avLst/>
          </a:prstGeom>
        </p:spPr>
        <p:txBody>
          <a:bodyPr wrap="square">
            <a:spAutoFit/>
          </a:bodyPr>
          <a:lstStyle/>
          <a:p>
            <a:pPr algn="ctr"/>
            <a:r>
              <a:rPr lang="en-US" sz="2400" b="1" dirty="0"/>
              <a:t>Rick Willis </a:t>
            </a:r>
            <a:endParaRPr lang="en-US" sz="2400" b="1" dirty="0" smtClean="0"/>
          </a:p>
          <a:p>
            <a:pPr algn="ctr"/>
            <a:r>
              <a:rPr lang="en-US" sz="1400" dirty="0" smtClean="0"/>
              <a:t>843-327-3017 </a:t>
            </a:r>
            <a:endParaRPr lang="en-US" sz="1400" dirty="0"/>
          </a:p>
          <a:p>
            <a:pPr algn="ctr"/>
            <a:r>
              <a:rPr lang="en-US" sz="1400" dirty="0" smtClean="0"/>
              <a:t>rwillisteam@gmail.com</a:t>
            </a:r>
          </a:p>
          <a:p>
            <a:pPr algn="ctr"/>
            <a:r>
              <a:rPr lang="en-US" sz="1200" dirty="0"/>
              <a:t>The Group, LLC </a:t>
            </a:r>
            <a:r>
              <a:rPr lang="en-US" sz="1400" dirty="0" smtClean="0"/>
              <a:t> </a:t>
            </a:r>
            <a:endParaRPr lang="en-US" sz="1400" dirty="0"/>
          </a:p>
        </p:txBody>
      </p:sp>
      <p:sp>
        <p:nvSpPr>
          <p:cNvPr id="15" name="Rectangle 14"/>
          <p:cNvSpPr/>
          <p:nvPr/>
        </p:nvSpPr>
        <p:spPr>
          <a:xfrm>
            <a:off x="-1" y="152400"/>
            <a:ext cx="7767320" cy="954107"/>
          </a:xfrm>
          <a:prstGeom prst="rect">
            <a:avLst/>
          </a:prstGeom>
          <a:noFill/>
        </p:spPr>
        <p:txBody>
          <a:bodyPr wrap="square">
            <a:spAutoFit/>
          </a:bodyPr>
          <a:lstStyle/>
          <a:p>
            <a:pPr algn="ctr"/>
            <a:r>
              <a:rPr lang="en-US"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 SALE...LEASE/PURCHASE...LEASE</a:t>
            </a:r>
          </a:p>
          <a:p>
            <a:pPr algn="ctr"/>
            <a:r>
              <a:rPr lang="en-US" sz="1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4758 SF | 6 BR | 4.5 BA | MOTHER-N-LAW SUITE</a:t>
            </a:r>
          </a:p>
          <a:p>
            <a:pPr algn="ctr"/>
            <a:r>
              <a:rPr lang="en-US" sz="1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PURCHASE $549,000 | LEASE $2,700/MONTH</a:t>
            </a:r>
            <a:endParaRPr lang="en-US" sz="1800"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b="10858"/>
          <a:stretch/>
        </p:blipFill>
        <p:spPr>
          <a:xfrm>
            <a:off x="3985677" y="2611352"/>
            <a:ext cx="1754660" cy="1315995"/>
          </a:xfrm>
          <a:prstGeom prst="rect">
            <a:avLst/>
          </a:prstGeom>
        </p:spPr>
      </p:pic>
      <p:pic>
        <p:nvPicPr>
          <p:cNvPr id="12" name="Picture 11"/>
          <p:cNvPicPr>
            <a:picLocks noChangeAspect="1"/>
          </p:cNvPicPr>
          <p:nvPr/>
        </p:nvPicPr>
        <p:blipFill rotWithShape="1">
          <a:blip r:embed="rId4" cstate="print">
            <a:extLst>
              <a:ext uri="{28A0092B-C50C-407E-A947-70E740481C1C}">
                <a14:useLocalDpi xmlns:a14="http://schemas.microsoft.com/office/drawing/2010/main" val="0"/>
              </a:ext>
            </a:extLst>
          </a:blip>
          <a:srcRect b="13689"/>
          <a:stretch/>
        </p:blipFill>
        <p:spPr>
          <a:xfrm>
            <a:off x="3986065" y="1087322"/>
            <a:ext cx="1753885" cy="1315413"/>
          </a:xfrm>
          <a:prstGeom prst="rect">
            <a:avLst/>
          </a:prstGeom>
        </p:spPr>
      </p:pic>
      <p:pic>
        <p:nvPicPr>
          <p:cNvPr id="20" name="Picture 19"/>
          <p:cNvPicPr>
            <a:picLocks noChangeAspect="1"/>
          </p:cNvPicPr>
          <p:nvPr/>
        </p:nvPicPr>
        <p:blipFill rotWithShape="1">
          <a:blip r:embed="rId5" cstate="print">
            <a:extLst>
              <a:ext uri="{28A0092B-C50C-407E-A947-70E740481C1C}">
                <a14:useLocalDpi xmlns:a14="http://schemas.microsoft.com/office/drawing/2010/main" val="0"/>
              </a:ext>
            </a:extLst>
          </a:blip>
          <a:srcRect b="13689"/>
          <a:stretch/>
        </p:blipFill>
        <p:spPr>
          <a:xfrm>
            <a:off x="5940416" y="1087322"/>
            <a:ext cx="1753884" cy="1315413"/>
          </a:xfrm>
          <a:prstGeom prst="rect">
            <a:avLst/>
          </a:prstGeom>
        </p:spPr>
      </p:pic>
      <p:pic>
        <p:nvPicPr>
          <p:cNvPr id="21" name="Picture 20"/>
          <p:cNvPicPr>
            <a:picLocks noChangeAspect="1"/>
          </p:cNvPicPr>
          <p:nvPr/>
        </p:nvPicPr>
        <p:blipFill rotWithShape="1">
          <a:blip r:embed="rId6" cstate="print">
            <a:extLst>
              <a:ext uri="{28A0092B-C50C-407E-A947-70E740481C1C}">
                <a14:useLocalDpi xmlns:a14="http://schemas.microsoft.com/office/drawing/2010/main" val="0"/>
              </a:ext>
            </a:extLst>
          </a:blip>
          <a:srcRect b="10897"/>
          <a:stretch/>
        </p:blipFill>
        <p:spPr>
          <a:xfrm>
            <a:off x="5940416" y="2611352"/>
            <a:ext cx="1753884" cy="1315413"/>
          </a:xfrm>
          <a:prstGeom prst="rect">
            <a:avLst/>
          </a:prstGeom>
        </p:spPr>
      </p:pic>
      <p:pic>
        <p:nvPicPr>
          <p:cNvPr id="22" name="Picture 21"/>
          <p:cNvPicPr>
            <a:picLocks noChangeAspect="1"/>
          </p:cNvPicPr>
          <p:nvPr/>
        </p:nvPicPr>
        <p:blipFill rotWithShape="1">
          <a:blip r:embed="rId7">
            <a:extLst>
              <a:ext uri="{28A0092B-C50C-407E-A947-70E740481C1C}">
                <a14:useLocalDpi xmlns:a14="http://schemas.microsoft.com/office/drawing/2010/main" val="0"/>
              </a:ext>
            </a:extLst>
          </a:blip>
          <a:srcRect b="5342"/>
          <a:stretch/>
        </p:blipFill>
        <p:spPr>
          <a:xfrm>
            <a:off x="76200" y="1087322"/>
            <a:ext cx="3708623" cy="2840025"/>
          </a:xfrm>
          <a:prstGeom prst="rect">
            <a:avLst/>
          </a:prstGeom>
        </p:spPr>
      </p:pic>
      <p:sp>
        <p:nvSpPr>
          <p:cNvPr id="2" name="Rectangle 1"/>
          <p:cNvSpPr/>
          <p:nvPr/>
        </p:nvSpPr>
        <p:spPr>
          <a:xfrm>
            <a:off x="3986064" y="2381245"/>
            <a:ext cx="1753886" cy="230832"/>
          </a:xfrm>
          <a:prstGeom prst="rect">
            <a:avLst/>
          </a:prstGeom>
        </p:spPr>
        <p:txBody>
          <a:bodyPr wrap="square">
            <a:spAutoFit/>
          </a:bodyPr>
          <a:lstStyle/>
          <a:p>
            <a:pPr algn="ctr"/>
            <a:r>
              <a:rPr lang="en-US" sz="900" dirty="0">
                <a:effectLst>
                  <a:outerShdw blurRad="38100" dist="38100" dir="2700000" algn="tl">
                    <a:srgbClr val="000000">
                      <a:alpha val="43137"/>
                    </a:srgbClr>
                  </a:outerShdw>
                </a:effectLst>
              </a:rPr>
              <a:t>Formal Dining Area</a:t>
            </a:r>
            <a:endParaRPr lang="en-US" sz="900" dirty="0">
              <a:effectLst>
                <a:outerShdw blurRad="38100" dist="38100" dir="2700000" algn="tl">
                  <a:srgbClr val="000000">
                    <a:alpha val="43137"/>
                  </a:srgbClr>
                </a:outerShdw>
              </a:effectLst>
            </a:endParaRPr>
          </a:p>
        </p:txBody>
      </p:sp>
      <p:sp>
        <p:nvSpPr>
          <p:cNvPr id="26" name="Rectangle 25"/>
          <p:cNvSpPr/>
          <p:nvPr/>
        </p:nvSpPr>
        <p:spPr>
          <a:xfrm>
            <a:off x="3986064" y="3931110"/>
            <a:ext cx="1753886" cy="230832"/>
          </a:xfrm>
          <a:prstGeom prst="rect">
            <a:avLst/>
          </a:prstGeom>
        </p:spPr>
        <p:txBody>
          <a:bodyPr wrap="square">
            <a:spAutoFit/>
          </a:bodyPr>
          <a:lstStyle/>
          <a:p>
            <a:pPr algn="ctr"/>
            <a:r>
              <a:rPr lang="en-US" sz="900" dirty="0" smtClean="0">
                <a:effectLst>
                  <a:outerShdw blurRad="38100" dist="38100" dir="2700000" algn="tl">
                    <a:srgbClr val="000000">
                      <a:alpha val="43137"/>
                    </a:srgbClr>
                  </a:outerShdw>
                </a:effectLst>
              </a:rPr>
              <a:t>Custom Kitchen</a:t>
            </a:r>
            <a:endParaRPr lang="en-US" sz="900" dirty="0">
              <a:effectLst>
                <a:outerShdw blurRad="38100" dist="38100" dir="2700000" algn="tl">
                  <a:srgbClr val="000000">
                    <a:alpha val="43137"/>
                  </a:srgbClr>
                </a:outerShdw>
              </a:effectLst>
            </a:endParaRPr>
          </a:p>
        </p:txBody>
      </p:sp>
      <p:sp>
        <p:nvSpPr>
          <p:cNvPr id="28" name="Rectangle 27"/>
          <p:cNvSpPr/>
          <p:nvPr/>
        </p:nvSpPr>
        <p:spPr>
          <a:xfrm>
            <a:off x="5940415" y="2391918"/>
            <a:ext cx="1753886" cy="230832"/>
          </a:xfrm>
          <a:prstGeom prst="rect">
            <a:avLst/>
          </a:prstGeom>
        </p:spPr>
        <p:txBody>
          <a:bodyPr wrap="square">
            <a:spAutoFit/>
          </a:bodyPr>
          <a:lstStyle/>
          <a:p>
            <a:pPr algn="ctr"/>
            <a:r>
              <a:rPr lang="en-US" sz="900" dirty="0">
                <a:effectLst>
                  <a:outerShdw blurRad="38100" dist="38100" dir="2700000" algn="tl">
                    <a:srgbClr val="000000">
                      <a:alpha val="43137"/>
                    </a:srgbClr>
                  </a:outerShdw>
                </a:effectLst>
              </a:rPr>
              <a:t>Living Room</a:t>
            </a:r>
            <a:endParaRPr lang="en-US" sz="900" dirty="0">
              <a:effectLst>
                <a:outerShdw blurRad="38100" dist="38100" dir="2700000" algn="tl">
                  <a:srgbClr val="000000">
                    <a:alpha val="43137"/>
                  </a:srgbClr>
                </a:outerShdw>
              </a:effectLst>
            </a:endParaRPr>
          </a:p>
        </p:txBody>
      </p:sp>
      <p:sp>
        <p:nvSpPr>
          <p:cNvPr id="29" name="Rectangle 28"/>
          <p:cNvSpPr/>
          <p:nvPr/>
        </p:nvSpPr>
        <p:spPr>
          <a:xfrm>
            <a:off x="5940415" y="3931110"/>
            <a:ext cx="1753886" cy="230832"/>
          </a:xfrm>
          <a:prstGeom prst="rect">
            <a:avLst/>
          </a:prstGeom>
        </p:spPr>
        <p:txBody>
          <a:bodyPr wrap="square">
            <a:spAutoFit/>
          </a:bodyPr>
          <a:lstStyle/>
          <a:p>
            <a:pPr algn="ctr"/>
            <a:r>
              <a:rPr lang="en-US" sz="900" dirty="0" smtClean="0">
                <a:effectLst>
                  <a:outerShdw blurRad="38100" dist="38100" dir="2700000" algn="tl">
                    <a:srgbClr val="000000">
                      <a:alpha val="43137"/>
                    </a:srgbClr>
                  </a:outerShdw>
                </a:effectLst>
              </a:rPr>
              <a:t>Granite Countertops</a:t>
            </a:r>
            <a:endParaRPr lang="en-US" sz="900" dirty="0">
              <a:effectLst>
                <a:outerShdw blurRad="38100" dist="38100" dir="2700000" algn="tl">
                  <a:srgbClr val="000000">
                    <a:alpha val="43137"/>
                  </a:srgbClr>
                </a:outerShdw>
              </a:effectLst>
            </a:endParaRPr>
          </a:p>
        </p:txBody>
      </p:sp>
      <p:grpSp>
        <p:nvGrpSpPr>
          <p:cNvPr id="6" name="Group 5"/>
          <p:cNvGrpSpPr/>
          <p:nvPr/>
        </p:nvGrpSpPr>
        <p:grpSpPr>
          <a:xfrm>
            <a:off x="76198" y="6230779"/>
            <a:ext cx="7616511" cy="246221"/>
            <a:chOff x="76198" y="6370918"/>
            <a:chExt cx="7616511" cy="246221"/>
          </a:xfrm>
        </p:grpSpPr>
        <p:sp>
          <p:nvSpPr>
            <p:cNvPr id="27" name="Rectangle 26"/>
            <p:cNvSpPr/>
            <p:nvPr/>
          </p:nvSpPr>
          <p:spPr>
            <a:xfrm>
              <a:off x="3986451" y="6378612"/>
              <a:ext cx="1753886" cy="230832"/>
            </a:xfrm>
            <a:prstGeom prst="rect">
              <a:avLst/>
            </a:prstGeom>
          </p:spPr>
          <p:txBody>
            <a:bodyPr wrap="square">
              <a:spAutoFit/>
            </a:bodyPr>
            <a:lstStyle/>
            <a:p>
              <a:pPr algn="ctr"/>
              <a:r>
                <a:rPr lang="en-US" sz="900" dirty="0">
                  <a:effectLst>
                    <a:outerShdw blurRad="38100" dist="38100" dir="2700000" algn="tl">
                      <a:srgbClr val="000000">
                        <a:alpha val="43137"/>
                      </a:srgbClr>
                    </a:outerShdw>
                  </a:effectLst>
                </a:rPr>
                <a:t>Rear </a:t>
              </a:r>
              <a:r>
                <a:rPr lang="en-US" sz="900" dirty="0" smtClean="0">
                  <a:effectLst>
                    <a:outerShdw blurRad="38100" dist="38100" dir="2700000" algn="tl">
                      <a:srgbClr val="000000">
                        <a:alpha val="43137"/>
                      </a:srgbClr>
                    </a:outerShdw>
                  </a:effectLst>
                </a:rPr>
                <a:t>Porch &amp; Deck</a:t>
              </a:r>
              <a:endParaRPr lang="en-US" sz="900" dirty="0">
                <a:effectLst>
                  <a:outerShdw blurRad="38100" dist="38100" dir="2700000" algn="tl">
                    <a:srgbClr val="000000">
                      <a:alpha val="43137"/>
                    </a:srgbClr>
                  </a:outerShdw>
                </a:effectLst>
              </a:endParaRPr>
            </a:p>
          </p:txBody>
        </p:sp>
        <p:sp>
          <p:nvSpPr>
            <p:cNvPr id="30" name="Rectangle 29"/>
            <p:cNvSpPr/>
            <p:nvPr/>
          </p:nvSpPr>
          <p:spPr>
            <a:xfrm>
              <a:off x="2030937" y="6378612"/>
              <a:ext cx="1753886" cy="230832"/>
            </a:xfrm>
            <a:prstGeom prst="rect">
              <a:avLst/>
            </a:prstGeom>
          </p:spPr>
          <p:txBody>
            <a:bodyPr wrap="square">
              <a:spAutoFit/>
            </a:bodyPr>
            <a:lstStyle/>
            <a:p>
              <a:pPr algn="ctr"/>
              <a:r>
                <a:rPr lang="en-US" sz="900" dirty="0" smtClean="0">
                  <a:effectLst>
                    <a:outerShdw blurRad="38100" dist="38100" dir="2700000" algn="tl">
                      <a:srgbClr val="000000">
                        <a:alpha val="43137"/>
                      </a:srgbClr>
                    </a:outerShdw>
                  </a:effectLst>
                </a:rPr>
                <a:t>Mother-in-Law Suite</a:t>
              </a:r>
              <a:endParaRPr lang="en-US" sz="900" dirty="0">
                <a:effectLst>
                  <a:outerShdw blurRad="38100" dist="38100" dir="2700000" algn="tl">
                    <a:srgbClr val="000000">
                      <a:alpha val="43137"/>
                    </a:srgbClr>
                  </a:outerShdw>
                </a:effectLst>
              </a:endParaRPr>
            </a:p>
          </p:txBody>
        </p:sp>
        <p:sp>
          <p:nvSpPr>
            <p:cNvPr id="5" name="Rectangle 4"/>
            <p:cNvSpPr/>
            <p:nvPr/>
          </p:nvSpPr>
          <p:spPr>
            <a:xfrm>
              <a:off x="5940416" y="6370918"/>
              <a:ext cx="1752293" cy="246221"/>
            </a:xfrm>
            <a:prstGeom prst="rect">
              <a:avLst/>
            </a:prstGeom>
          </p:spPr>
          <p:txBody>
            <a:bodyPr wrap="square">
              <a:spAutoFit/>
            </a:bodyPr>
            <a:lstStyle/>
            <a:p>
              <a:pPr algn="ctr"/>
              <a:r>
                <a:rPr lang="en-US" sz="1000" dirty="0" smtClean="0">
                  <a:effectLst>
                    <a:outerShdw blurRad="38100" dist="38100" dir="2700000" algn="tl">
                      <a:srgbClr val="000000">
                        <a:alpha val="43137"/>
                      </a:srgbClr>
                    </a:outerShdw>
                  </a:effectLst>
                </a:rPr>
                <a:t>Wooded Rear Yard</a:t>
              </a:r>
              <a:endParaRPr lang="en-US" sz="1000" dirty="0">
                <a:effectLst>
                  <a:outerShdw blurRad="38100" dist="38100" dir="2700000" algn="tl">
                    <a:srgbClr val="000000">
                      <a:alpha val="43137"/>
                    </a:srgbClr>
                  </a:outerShdw>
                </a:effectLst>
              </a:endParaRPr>
            </a:p>
          </p:txBody>
        </p:sp>
        <p:sp>
          <p:nvSpPr>
            <p:cNvPr id="31" name="Rectangle 30"/>
            <p:cNvSpPr/>
            <p:nvPr/>
          </p:nvSpPr>
          <p:spPr>
            <a:xfrm>
              <a:off x="76198" y="6378612"/>
              <a:ext cx="1753886" cy="230832"/>
            </a:xfrm>
            <a:prstGeom prst="rect">
              <a:avLst/>
            </a:prstGeom>
          </p:spPr>
          <p:txBody>
            <a:bodyPr wrap="square">
              <a:spAutoFit/>
            </a:bodyPr>
            <a:lstStyle/>
            <a:p>
              <a:pPr algn="ctr"/>
              <a:r>
                <a:rPr lang="en-US" sz="900" dirty="0" smtClean="0">
                  <a:effectLst>
                    <a:outerShdw blurRad="38100" dist="38100" dir="2700000" algn="tl">
                      <a:srgbClr val="000000">
                        <a:alpha val="43137"/>
                      </a:srgbClr>
                    </a:outerShdw>
                  </a:effectLst>
                </a:rPr>
                <a:t>Additional  Living Area</a:t>
              </a:r>
              <a:endParaRPr lang="en-US" sz="900" dirty="0">
                <a:effectLst>
                  <a:outerShdw blurRad="38100" dist="38100" dir="2700000" algn="tl">
                    <a:srgbClr val="000000">
                      <a:alpha val="43137"/>
                    </a:srgbClr>
                  </a:outerShdw>
                </a:effectLst>
              </a:endParaRPr>
            </a:p>
          </p:txBody>
        </p:sp>
      </p:grpSp>
      <p:sp>
        <p:nvSpPr>
          <p:cNvPr id="7" name="Rectangle 6"/>
          <p:cNvSpPr/>
          <p:nvPr/>
        </p:nvSpPr>
        <p:spPr>
          <a:xfrm>
            <a:off x="74609" y="6656501"/>
            <a:ext cx="7618100" cy="2292935"/>
          </a:xfrm>
          <a:prstGeom prst="rect">
            <a:avLst/>
          </a:prstGeom>
        </p:spPr>
        <p:txBody>
          <a:bodyPr wrap="square">
            <a:spAutoFit/>
          </a:bodyPr>
          <a:lstStyle/>
          <a:p>
            <a:pPr algn="ctr"/>
            <a:r>
              <a:rPr lang="en-US" sz="1100" dirty="0"/>
              <a:t>LOCATION...LOCATION...LOCATION...Your new home is only 7 minutes to the I-526 (3.3 Miles)...12 minutes to Boeing or </a:t>
            </a:r>
            <a:r>
              <a:rPr lang="en-US" sz="1100" dirty="0" err="1"/>
              <a:t>Tanger</a:t>
            </a:r>
            <a:r>
              <a:rPr lang="en-US" sz="1100" dirty="0"/>
              <a:t> Outlet Mall...And about 20 minutes to the ocean and downtown Charleston! The home is located in the Tanner Hall Subsection of Tanner Plantation which is the most upscale area of Tanner Plantation with homes that have sold for close to $1,000,000. This small upscale community has a boat dock, boat ramp with access to the Cooper River where you can reach downtown Charleston, a large swimming pool, tennis courts and even a club house for your private events. If you are not familiar with the town of Hanahan </a:t>
            </a:r>
            <a:r>
              <a:rPr lang="en-US" sz="1100" dirty="0" smtClean="0"/>
              <a:t>it's </a:t>
            </a:r>
            <a:r>
              <a:rPr lang="en-US" sz="1100" dirty="0"/>
              <a:t>a little known gem that has a great school system. Within Tanner Plantation (Just a short bike ride from your new home) is a neighborhood shopping center that has a BI-LO grocery store, 4 restaurants, a tanning/massage salon, Animal Clinic, Dentist, Orthodontist, 24 Hour Health Club and other shops and services. A very special feature of this home is a completely separate mother-in-law living area on the ground level with kitchen, 2 bedrooms, den, bath, plus glass sliding doors to the rear yard...Truly a separate living area!!! The main floor has a large master suite including a large walk-in closet with custom shelving. The kitchen has everything you would expect in a custom built home including granite countertops, stainless steel appliances and lots of custom cabinets. This is a must see home that offers the best value anywhere in the Charleston area for a high end custom home. </a:t>
            </a:r>
            <a:r>
              <a:rPr lang="en-US" sz="1100" dirty="0"/>
              <a:t>This home is also available for a Lease/Purchase...move in now and purchase in the future...Call Listing Agent for </a:t>
            </a:r>
            <a:r>
              <a:rPr lang="en-US" sz="1100" dirty="0" smtClean="0"/>
              <a:t>details.</a:t>
            </a:r>
            <a:endParaRPr lang="en-US" sz="1600" b="1" dirty="0">
              <a:latin typeface="+mj-lt"/>
            </a:endParaRPr>
          </a:p>
        </p:txBody>
      </p:sp>
      <p:grpSp>
        <p:nvGrpSpPr>
          <p:cNvPr id="8" name="Group 7"/>
          <p:cNvGrpSpPr/>
          <p:nvPr/>
        </p:nvGrpSpPr>
        <p:grpSpPr>
          <a:xfrm>
            <a:off x="76200" y="4903299"/>
            <a:ext cx="7618100" cy="1315413"/>
            <a:chOff x="76200" y="5156071"/>
            <a:chExt cx="7618100" cy="1315413"/>
          </a:xfrm>
        </p:grpSpPr>
        <p:pic>
          <p:nvPicPr>
            <p:cNvPr id="24" name="Picture 23"/>
            <p:cNvPicPr>
              <a:picLocks noChangeAspect="1"/>
            </p:cNvPicPr>
            <p:nvPr/>
          </p:nvPicPr>
          <p:blipFill rotWithShape="1">
            <a:blip r:embed="rId8" cstate="print">
              <a:extLst>
                <a:ext uri="{28A0092B-C50C-407E-A947-70E740481C1C}">
                  <a14:useLocalDpi xmlns:a14="http://schemas.microsoft.com/office/drawing/2010/main" val="0"/>
                </a:ext>
              </a:extLst>
            </a:blip>
            <a:srcRect b="14401"/>
            <a:stretch/>
          </p:blipFill>
          <p:spPr>
            <a:xfrm>
              <a:off x="76200" y="5156071"/>
              <a:ext cx="1753884" cy="1315413"/>
            </a:xfrm>
            <a:prstGeom prst="rect">
              <a:avLst/>
            </a:prstGeom>
          </p:spPr>
        </p:pic>
        <p:pic>
          <p:nvPicPr>
            <p:cNvPr id="25" name="Picture 24"/>
            <p:cNvPicPr>
              <a:picLocks noChangeAspect="1"/>
            </p:cNvPicPr>
            <p:nvPr/>
          </p:nvPicPr>
          <p:blipFill rotWithShape="1">
            <a:blip r:embed="rId9" cstate="print">
              <a:extLst>
                <a:ext uri="{28A0092B-C50C-407E-A947-70E740481C1C}">
                  <a14:useLocalDpi xmlns:a14="http://schemas.microsoft.com/office/drawing/2010/main" val="0"/>
                </a:ext>
              </a:extLst>
            </a:blip>
            <a:srcRect b="14401"/>
            <a:stretch/>
          </p:blipFill>
          <p:spPr>
            <a:xfrm>
              <a:off x="2030939" y="5156071"/>
              <a:ext cx="1753884" cy="1315413"/>
            </a:xfrm>
            <a:prstGeom prst="rect">
              <a:avLst/>
            </a:prstGeom>
          </p:spPr>
        </p:pic>
        <p:pic>
          <p:nvPicPr>
            <p:cNvPr id="23" name="Picture 22"/>
            <p:cNvPicPr>
              <a:picLocks noChangeAspect="1"/>
            </p:cNvPicPr>
            <p:nvPr/>
          </p:nvPicPr>
          <p:blipFill rotWithShape="1">
            <a:blip r:embed="rId10" cstate="print">
              <a:extLst>
                <a:ext uri="{28A0092B-C50C-407E-A947-70E740481C1C}">
                  <a14:useLocalDpi xmlns:a14="http://schemas.microsoft.com/office/drawing/2010/main" val="0"/>
                </a:ext>
              </a:extLst>
            </a:blip>
            <a:srcRect b="14401"/>
            <a:stretch/>
          </p:blipFill>
          <p:spPr>
            <a:xfrm>
              <a:off x="3985677" y="5156071"/>
              <a:ext cx="1753884" cy="1315413"/>
            </a:xfrm>
            <a:prstGeom prst="rect">
              <a:avLst/>
            </a:prstGeom>
          </p:spPr>
        </p:pic>
        <p:pic>
          <p:nvPicPr>
            <p:cNvPr id="32" name="Picture 31"/>
            <p:cNvPicPr>
              <a:picLocks noChangeAspect="1"/>
            </p:cNvPicPr>
            <p:nvPr/>
          </p:nvPicPr>
          <p:blipFill rotWithShape="1">
            <a:blip r:embed="rId11" cstate="print">
              <a:extLst>
                <a:ext uri="{28A0092B-C50C-407E-A947-70E740481C1C}">
                  <a14:useLocalDpi xmlns:a14="http://schemas.microsoft.com/office/drawing/2010/main" val="0"/>
                </a:ext>
              </a:extLst>
            </a:blip>
            <a:srcRect b="14401"/>
            <a:stretch/>
          </p:blipFill>
          <p:spPr>
            <a:xfrm>
              <a:off x="5940416" y="5156071"/>
              <a:ext cx="1753884" cy="1315413"/>
            </a:xfrm>
            <a:prstGeom prst="rect">
              <a:avLst/>
            </a:prstGeom>
          </p:spPr>
        </p:pic>
      </p:gr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155</TotalTime>
  <Words>388</Words>
  <Application>Microsoft Office PowerPoint</Application>
  <PresentationFormat>Custom</PresentationFormat>
  <Paragraphs>19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atp1313@gmail.com</cp:lastModifiedBy>
  <cp:revision>26</cp:revision>
  <dcterms:created xsi:type="dcterms:W3CDTF">2006-08-16T00:00:00Z</dcterms:created>
  <dcterms:modified xsi:type="dcterms:W3CDTF">2014-10-20T15:03:27Z</dcterms:modified>
</cp:coreProperties>
</file>