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316" y="4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9/12/2016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9/12/2016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815"/>
            <a:ext cx="7315200" cy="4106778"/>
          </a:xfrm>
          <a:prstGeom prst="rect">
            <a:avLst/>
          </a:prstGeom>
        </p:spPr>
      </p:pic>
      <p:sp>
        <p:nvSpPr>
          <p:cNvPr id="2" name="Title 1"/>
          <p:cNvSpPr>
            <a:spLocks noGrp="1"/>
          </p:cNvSpPr>
          <p:nvPr>
            <p:ph type="ctrTitle"/>
          </p:nvPr>
        </p:nvSpPr>
        <p:spPr>
          <a:xfrm>
            <a:off x="0" y="4145789"/>
            <a:ext cx="7315200" cy="795798"/>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accent6">
                    <a:lumMod val="40000"/>
                    <a:lumOff val="60000"/>
                  </a:schemeClr>
                </a:solidFill>
                <a:effectLst>
                  <a:outerShdw blurRad="50800" dist="38100" dir="5400000" algn="t" rotWithShape="0">
                    <a:prstClr val="black">
                      <a:alpha val="40000"/>
                    </a:prstClr>
                  </a:outerShdw>
                </a:effectLst>
                <a:latin typeface="Trebuchet MS" panose="020B0603020202020204" pitchFamily="34" charset="0"/>
              </a:rPr>
              <a:t>694 Pawley Road</a:t>
            </a:r>
            <a:br>
              <a:rPr lang="en-US" sz="2400" cap="none" dirty="0">
                <a:ln w="10541" cmpd="sng">
                  <a:noFill/>
                  <a:prstDash val="solid"/>
                </a:ln>
                <a:solidFill>
                  <a:schemeClr val="accent6">
                    <a:lumMod val="40000"/>
                    <a:lumOff val="60000"/>
                  </a:schemeClr>
                </a:solidFill>
                <a:effectLst>
                  <a:outerShdw blurRad="50800" dist="38100" dir="5400000" algn="t" rotWithShape="0">
                    <a:prstClr val="black">
                      <a:alpha val="40000"/>
                    </a:prstClr>
                  </a:outerShdw>
                </a:effectLst>
                <a:latin typeface="Trebuchet MS" panose="020B0603020202020204" pitchFamily="34" charset="0"/>
              </a:rPr>
            </a:br>
            <a:r>
              <a:rPr lang="en-US" sz="1800" cap="none" dirty="0">
                <a:ln w="10541" cmpd="sng">
                  <a:noFill/>
                  <a:prstDash val="solid"/>
                </a:ln>
                <a:solidFill>
                  <a:schemeClr val="accent6">
                    <a:lumMod val="40000"/>
                    <a:lumOff val="60000"/>
                  </a:schemeClr>
                </a:solidFill>
                <a:effectLst>
                  <a:outerShdw blurRad="50800" dist="38100" dir="5400000" algn="t" rotWithShape="0">
                    <a:prstClr val="black">
                      <a:alpha val="40000"/>
                    </a:prstClr>
                  </a:outerShdw>
                </a:effectLst>
                <a:latin typeface="Trebuchet MS" panose="020B0603020202020204" pitchFamily="34" charset="0"/>
              </a:rPr>
              <a:t>Mt Pleasant ~ MLS# 16003883 </a:t>
            </a:r>
            <a:r>
              <a:rPr lang="en-US" sz="1800" cap="none">
                <a:ln w="10541" cmpd="sng">
                  <a:noFill/>
                  <a:prstDash val="solid"/>
                </a:ln>
                <a:solidFill>
                  <a:schemeClr val="accent6">
                    <a:lumMod val="40000"/>
                    <a:lumOff val="60000"/>
                  </a:schemeClr>
                </a:solidFill>
                <a:effectLst>
                  <a:outerShdw blurRad="50800" dist="38100" dir="5400000" algn="t" rotWithShape="0">
                    <a:prstClr val="black">
                      <a:alpha val="40000"/>
                    </a:prstClr>
                  </a:outerShdw>
                </a:effectLst>
                <a:latin typeface="Trebuchet MS" panose="020B0603020202020204" pitchFamily="34" charset="0"/>
              </a:rPr>
              <a:t>~ Reduced to $639,000</a:t>
            </a:r>
            <a:endParaRPr lang="en-US" sz="1800" cap="none" dirty="0">
              <a:ln w="10541" cmpd="sng">
                <a:noFill/>
                <a:prstDash val="solid"/>
              </a:ln>
              <a:solidFill>
                <a:schemeClr val="accent6">
                  <a:lumMod val="40000"/>
                  <a:lumOff val="60000"/>
                </a:schemeClr>
              </a:solidFill>
              <a:effectLst>
                <a:outerShdw blurRad="50800" dist="38100" dir="5400000" algn="t" rotWithShape="0">
                  <a:prstClr val="black">
                    <a:alpha val="40000"/>
                  </a:prstClr>
                </a:outerShdw>
              </a:effectLst>
              <a:latin typeface="Trebuchet MS" panose="020B0603020202020204" pitchFamily="34" charset="0"/>
            </a:endParaRPr>
          </a:p>
        </p:txBody>
      </p:sp>
      <p:sp>
        <p:nvSpPr>
          <p:cNvPr id="3" name="Subtitle 2"/>
          <p:cNvSpPr>
            <a:spLocks noGrp="1"/>
          </p:cNvSpPr>
          <p:nvPr>
            <p:ph type="subTitle" idx="1"/>
          </p:nvPr>
        </p:nvSpPr>
        <p:spPr>
          <a:xfrm>
            <a:off x="-1" y="5882351"/>
            <a:ext cx="7315201" cy="1754650"/>
          </a:xfrm>
        </p:spPr>
        <p:txBody>
          <a:bodyPr anchor="ctr">
            <a:noAutofit/>
          </a:bodyPr>
          <a:lstStyle/>
          <a:p>
            <a:r>
              <a:rPr lang="en-US" sz="1200" b="1" i="1" dirty="0">
                <a:solidFill>
                  <a:schemeClr val="accent1">
                    <a:lumMod val="60000"/>
                    <a:lumOff val="40000"/>
                  </a:schemeClr>
                </a:solidFill>
                <a:effectLst>
                  <a:outerShdw blurRad="38100" dist="38100" dir="2700000" algn="tl">
                    <a:srgbClr val="000000">
                      <a:alpha val="43137"/>
                    </a:srgbClr>
                  </a:outerShdw>
                </a:effectLst>
                <a:latin typeface="Trebuchet MS" panose="020B0603020202020204" pitchFamily="34" charset="0"/>
              </a:rPr>
              <a:t>This extensively upgraded home is in a GREAT location! </a:t>
            </a:r>
          </a:p>
          <a:p>
            <a:r>
              <a:rPr lang="en-US" sz="1200" dirty="0">
                <a:solidFill>
                  <a:schemeClr val="accent1">
                    <a:lumMod val="20000"/>
                    <a:lumOff val="80000"/>
                  </a:schemeClr>
                </a:solidFill>
                <a:effectLst>
                  <a:outerShdw blurRad="38100" dist="38100" dir="2700000" algn="tl">
                    <a:srgbClr val="000000">
                      <a:alpha val="43137"/>
                    </a:srgbClr>
                  </a:outerShdw>
                </a:effectLst>
                <a:latin typeface="Trebuchet MS" panose="020B0603020202020204" pitchFamily="34" charset="0"/>
              </a:rPr>
              <a:t>Just minutes form the bridge this Beautiful corner lot has many mature trees. The Roof, windows, HVAC hardwoods, and beautiful custom kitchen with granite are some upgrades. Open floor plan! Living/ Kitchen combo, family room with built ins and a brick fireplace. Large laundry room and half bath. Spacious recreation room with and over sized pantry area also! Rear patio is screened and overlooks a large fenced yard. The cement plank 2 car garage makes a great work shop and has a 600 </a:t>
            </a:r>
            <a:r>
              <a:rPr lang="en-US" sz="1200" dirty="0" err="1">
                <a:solidFill>
                  <a:schemeClr val="accent1">
                    <a:lumMod val="20000"/>
                    <a:lumOff val="80000"/>
                  </a:schemeClr>
                </a:solidFill>
                <a:effectLst>
                  <a:outerShdw blurRad="38100" dist="38100" dir="2700000" algn="tl">
                    <a:srgbClr val="000000">
                      <a:alpha val="43137"/>
                    </a:srgbClr>
                  </a:outerShdw>
                </a:effectLst>
                <a:latin typeface="Trebuchet MS" panose="020B0603020202020204" pitchFamily="34" charset="0"/>
              </a:rPr>
              <a:t>sqft</a:t>
            </a:r>
            <a:r>
              <a:rPr lang="en-US" sz="1200" dirty="0">
                <a:solidFill>
                  <a:schemeClr val="accent1">
                    <a:lumMod val="20000"/>
                    <a:lumOff val="80000"/>
                  </a:schemeClr>
                </a:solidFill>
                <a:effectLst>
                  <a:outerShdw blurRad="38100" dist="38100" dir="2700000" algn="tl">
                    <a:srgbClr val="000000">
                      <a:alpha val="43137"/>
                    </a:srgbClr>
                  </a:outerShdw>
                </a:effectLst>
                <a:latin typeface="Trebuchet MS" panose="020B0603020202020204" pitchFamily="34" charset="0"/>
              </a:rPr>
              <a:t> floored room too. Would be a nice office area? Gated community boat ramp/dock, picnic area and it is on Shem Creek and only $100 per year!</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20000" y="1771154"/>
            <a:ext cx="2057400" cy="1371600"/>
          </a:xfrm>
          <a:prstGeom prst="rect">
            <a:avLst/>
          </a:prstGeom>
          <a:ln w="28575">
            <a:solidFill>
              <a:schemeClr val="accent6">
                <a:lumMod val="20000"/>
                <a:lumOff val="80000"/>
              </a:schemeClr>
            </a:solidFill>
          </a:ln>
          <a:effectLst>
            <a:outerShdw blurRad="63500" sx="102000" sy="102000" algn="ctr" rotWithShape="0">
              <a:prstClr val="black">
                <a:alpha val="40000"/>
              </a:prstClr>
            </a:outerShdw>
          </a:effectLst>
        </p:spPr>
      </p:pic>
      <p:sp>
        <p:nvSpPr>
          <p:cNvPr id="17" name="Rectangle 16"/>
          <p:cNvSpPr/>
          <p:nvPr/>
        </p:nvSpPr>
        <p:spPr>
          <a:xfrm>
            <a:off x="2089785" y="8859411"/>
            <a:ext cx="3137694" cy="1077218"/>
          </a:xfrm>
          <a:prstGeom prst="rect">
            <a:avLst/>
          </a:prstGeom>
        </p:spPr>
        <p:txBody>
          <a:bodyPr wrap="square">
            <a:spAutoFit/>
          </a:bodyPr>
          <a:lstStyle/>
          <a:p>
            <a:pPr algn="ctr"/>
            <a:r>
              <a:rPr lang="en-US" dirty="0">
                <a:latin typeface="Trebuchet MS" panose="020B0603020202020204" pitchFamily="34" charset="0"/>
              </a:rPr>
              <a:t>Christopher McCormick</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Office - 843-974-6200</a:t>
            </a:r>
          </a:p>
          <a:p>
            <a:pPr algn="ctr"/>
            <a:r>
              <a:rPr lang="en-US" sz="1100" dirty="0">
                <a:latin typeface="Trebuchet MS" panose="020B0603020202020204" pitchFamily="34" charset="0"/>
              </a:rPr>
              <a:t>Cell - 843-224-3204</a:t>
            </a:r>
          </a:p>
          <a:p>
            <a:pPr algn="ctr"/>
            <a:r>
              <a:rPr lang="en-US" sz="1100" dirty="0">
                <a:latin typeface="Trebuchet MS" panose="020B0603020202020204" pitchFamily="34" charset="0"/>
              </a:rPr>
              <a:t>cjmccormick@carolinaone.com</a:t>
            </a:r>
          </a:p>
        </p:txBody>
      </p:sp>
      <p:grpSp>
        <p:nvGrpSpPr>
          <p:cNvPr id="23" name="Group 22"/>
          <p:cNvGrpSpPr/>
          <p:nvPr/>
        </p:nvGrpSpPr>
        <p:grpSpPr>
          <a:xfrm>
            <a:off x="140882" y="8965406"/>
            <a:ext cx="1139811" cy="865227"/>
            <a:chOff x="161012" y="8996026"/>
            <a:chExt cx="1139811" cy="865227"/>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1032" y="-9599"/>
            <a:ext cx="7316232" cy="707886"/>
          </a:xfrm>
          <a:prstGeom prst="rect">
            <a:avLst/>
          </a:prstGeom>
          <a:noFill/>
        </p:spPr>
        <p:txBody>
          <a:bodyPr wrap="square">
            <a:spAutoFit/>
          </a:bodyPr>
          <a:lstStyle/>
          <a:p>
            <a:pPr algn="ctr"/>
            <a:r>
              <a:rPr lang="en-US" sz="2400" b="1" dirty="0">
                <a:ln w="3175">
                  <a:solidFill>
                    <a:schemeClr val="accent6">
                      <a:lumMod val="20000"/>
                      <a:lumOff val="80000"/>
                    </a:schemeClr>
                  </a:solidFill>
                </a:ln>
                <a:effectLst>
                  <a:outerShdw blurRad="50800" dist="38100" dir="5400000" algn="t" rotWithShape="0">
                    <a:prstClr val="black">
                      <a:alpha val="40000"/>
                    </a:prstClr>
                  </a:outerShdw>
                </a:effectLst>
                <a:latin typeface="Trajan Pro" pitchFamily="18" charset="0"/>
              </a:rPr>
              <a:t>Location…Location…Location…</a:t>
            </a:r>
          </a:p>
          <a:p>
            <a:pPr algn="ctr"/>
            <a:r>
              <a:rPr lang="en-US" sz="1600" b="1" i="1" dirty="0">
                <a:ln w="3175">
                  <a:solidFill>
                    <a:schemeClr val="accent6">
                      <a:lumMod val="20000"/>
                      <a:lumOff val="80000"/>
                    </a:schemeClr>
                  </a:solidFill>
                </a:ln>
                <a:effectLst>
                  <a:outerShdw blurRad="50800" dist="38100" dir="5400000" algn="t" rotWithShape="0">
                    <a:prstClr val="black">
                      <a:alpha val="40000"/>
                    </a:prstClr>
                  </a:outerShdw>
                </a:effectLst>
                <a:latin typeface="Trajan Pro" pitchFamily="18" charset="0"/>
              </a:rPr>
              <a:t>Motivated seller says “bring us an offer!”</a:t>
            </a:r>
            <a:endParaRPr lang="en-US" sz="1800" b="1" i="1" dirty="0">
              <a:ln w="3175">
                <a:solidFill>
                  <a:schemeClr val="accent6">
                    <a:lumMod val="20000"/>
                    <a:lumOff val="80000"/>
                  </a:schemeClr>
                </a:solidFill>
              </a:ln>
              <a:effectLst>
                <a:outerShdw blurRad="50800" dist="38100" dir="5400000" algn="t" rotWithShape="0">
                  <a:prstClr val="black">
                    <a:alpha val="40000"/>
                  </a:prstClr>
                </a:outerShdw>
              </a:effectLst>
              <a:latin typeface="Trajan Pro" pitchFamily="18" charset="0"/>
            </a:endParaRPr>
          </a:p>
        </p:txBody>
      </p:sp>
      <p:pic>
        <p:nvPicPr>
          <p:cNvPr id="1026" name="Picture 2" descr="http://images2.e-net.com/pruosha/agent/full/2162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18839" y="8859411"/>
            <a:ext cx="768335" cy="1148867"/>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48056" y="4956985"/>
            <a:ext cx="1371600" cy="909967"/>
          </a:xfrm>
          <a:prstGeom prst="rect">
            <a:avLst/>
          </a:prstGeom>
          <a:ln>
            <a:solidFill>
              <a:schemeClr val="accent1"/>
            </a:solidFill>
          </a:ln>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32971" y="4956985"/>
            <a:ext cx="1371600" cy="909967"/>
          </a:xfrm>
          <a:prstGeom prst="rect">
            <a:avLst/>
          </a:prstGeom>
          <a:ln>
            <a:solidFill>
              <a:schemeClr val="accent1"/>
            </a:solidFill>
          </a:ln>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0409" y="4956985"/>
            <a:ext cx="1371600" cy="909967"/>
          </a:xfrm>
          <a:prstGeom prst="rect">
            <a:avLst/>
          </a:prstGeom>
          <a:ln>
            <a:solidFill>
              <a:schemeClr val="accent1"/>
            </a:solidFill>
          </a:ln>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850580" y="4956985"/>
            <a:ext cx="1371600" cy="909967"/>
          </a:xfrm>
          <a:prstGeom prst="rect">
            <a:avLst/>
          </a:prstGeom>
          <a:ln>
            <a:solidFill>
              <a:schemeClr val="accent1"/>
            </a:solidFill>
          </a:ln>
        </p:spPr>
      </p:pic>
      <p:pic>
        <p:nvPicPr>
          <p:cNvPr id="32" name="Picture 3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45400" y="3583169"/>
            <a:ext cx="2057400" cy="1371600"/>
          </a:xfrm>
          <a:prstGeom prst="rect">
            <a:avLst/>
          </a:prstGeom>
          <a:ln w="28575">
            <a:solidFill>
              <a:schemeClr val="accent6">
                <a:lumMod val="20000"/>
                <a:lumOff val="80000"/>
              </a:schemeClr>
            </a:solid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48056" y="7639217"/>
            <a:ext cx="1371600" cy="909967"/>
          </a:xfrm>
          <a:prstGeom prst="rect">
            <a:avLst/>
          </a:prstGeom>
          <a:ln>
            <a:solidFill>
              <a:schemeClr val="accent1"/>
            </a:solidFill>
          </a:ln>
        </p:spPr>
      </p:pic>
      <p:pic>
        <p:nvPicPr>
          <p:cNvPr id="34" name="Picture 3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851532" y="7639217"/>
            <a:ext cx="1371600" cy="909967"/>
          </a:xfrm>
          <a:prstGeom prst="rect">
            <a:avLst/>
          </a:prstGeom>
          <a:ln>
            <a:solidFill>
              <a:schemeClr val="accent1"/>
            </a:solidFill>
          </a:ln>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70409" y="7639217"/>
            <a:ext cx="1371600" cy="909967"/>
          </a:xfrm>
          <a:prstGeom prst="rect">
            <a:avLst/>
          </a:prstGeom>
          <a:ln>
            <a:solidFill>
              <a:schemeClr val="accent1"/>
            </a:solidFill>
          </a:ln>
        </p:spPr>
      </p:pic>
      <p:pic>
        <p:nvPicPr>
          <p:cNvPr id="36" name="Picture 3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731066" y="7637001"/>
            <a:ext cx="1373505" cy="914400"/>
          </a:xfrm>
          <a:prstGeom prst="rect">
            <a:avLst/>
          </a:prstGeom>
          <a:ln>
            <a:solidFill>
              <a:schemeClr val="accent1"/>
            </a:solid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180</TotalTime>
  <Words>172</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694 Pawley Road Mt Pleasant ~ MLS# 16003883 ~ Reduced to $639,000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2016-09-12T18:32:17Z</dcterms:modified>
</cp:coreProperties>
</file>