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936" y="-25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5/14/2015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5/14/2015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5/14/2015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gif"/><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097" y="0"/>
            <a:ext cx="7777798"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b="7966"/>
          <a:stretch/>
        </p:blipFill>
        <p:spPr bwMode="auto">
          <a:xfrm>
            <a:off x="137087" y="134889"/>
            <a:ext cx="7487430" cy="436091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14742" y="9123605"/>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58708" y="3124199"/>
            <a:ext cx="7444189" cy="1371601"/>
          </a:xfrm>
        </p:spPr>
        <p:txBody>
          <a:bodyPr anchor="ctr">
            <a:noAutofit/>
          </a:bodyPr>
          <a:lstStyle/>
          <a:p>
            <a:r>
              <a:rPr lang="en-US" sz="2400" b="1" dirty="0" smtClean="0">
                <a:ln w="3175">
                  <a:solidFill>
                    <a:schemeClr val="bg1"/>
                  </a:solidFill>
                </a:ln>
                <a:solidFill>
                  <a:schemeClr val="tx2">
                    <a:lumMod val="75000"/>
                  </a:schemeClr>
                </a:solidFill>
                <a:effectLst>
                  <a:outerShdw blurRad="50800" dist="38100" dir="5400000" algn="t" rotWithShape="0">
                    <a:prstClr val="black">
                      <a:alpha val="79000"/>
                    </a:prstClr>
                  </a:outerShdw>
                </a:effectLst>
                <a:latin typeface="Georgia" panose="02040502050405020303" pitchFamily="18" charset="0"/>
                <a:cs typeface="Microsoft Sans Serif" panose="020B0604020202020204" pitchFamily="34" charset="0"/>
              </a:rPr>
              <a:t>696 </a:t>
            </a:r>
            <a:r>
              <a:rPr lang="en-US" sz="2400" b="1" dirty="0">
                <a:ln w="3175">
                  <a:solidFill>
                    <a:schemeClr val="bg1"/>
                  </a:solidFill>
                </a:ln>
                <a:solidFill>
                  <a:schemeClr val="tx2">
                    <a:lumMod val="75000"/>
                  </a:schemeClr>
                </a:solidFill>
                <a:effectLst>
                  <a:outerShdw blurRad="50800" dist="38100" dir="5400000" algn="t" rotWithShape="0">
                    <a:prstClr val="black">
                      <a:alpha val="79000"/>
                    </a:prstClr>
                  </a:outerShdw>
                </a:effectLst>
                <a:latin typeface="Georgia" panose="02040502050405020303" pitchFamily="18" charset="0"/>
                <a:cs typeface="Microsoft Sans Serif" panose="020B0604020202020204" pitchFamily="34" charset="0"/>
              </a:rPr>
              <a:t>Griffith Acres Drive</a:t>
            </a:r>
            <a:r>
              <a:rPr lang="en-US" sz="2400" b="1" dirty="0" smtClean="0">
                <a:ln w="3175">
                  <a:solidFill>
                    <a:schemeClr val="bg1"/>
                  </a:solidFill>
                </a:ln>
                <a:solidFill>
                  <a:schemeClr val="tx2">
                    <a:lumMod val="75000"/>
                  </a:schemeClr>
                </a:solidFill>
                <a:effectLst>
                  <a:outerShdw blurRad="50800" dist="38100" dir="5400000" algn="t" rotWithShape="0">
                    <a:prstClr val="black">
                      <a:alpha val="79000"/>
                    </a:prstClr>
                  </a:outerShdw>
                </a:effectLst>
                <a:latin typeface="Georgia" panose="02040502050405020303" pitchFamily="18" charset="0"/>
                <a:cs typeface="Microsoft Sans Serif" panose="020B0604020202020204" pitchFamily="34" charset="0"/>
              </a:rPr>
              <a:t/>
            </a:r>
            <a:br>
              <a:rPr lang="en-US" sz="2400" b="1" dirty="0" smtClean="0">
                <a:ln w="3175">
                  <a:solidFill>
                    <a:schemeClr val="bg1"/>
                  </a:solidFill>
                </a:ln>
                <a:solidFill>
                  <a:schemeClr val="tx2">
                    <a:lumMod val="75000"/>
                  </a:schemeClr>
                </a:solidFill>
                <a:effectLst>
                  <a:outerShdw blurRad="50800" dist="38100" dir="5400000" algn="t" rotWithShape="0">
                    <a:prstClr val="black">
                      <a:alpha val="79000"/>
                    </a:prstClr>
                  </a:outerShdw>
                </a:effectLst>
                <a:latin typeface="Georgia" panose="02040502050405020303" pitchFamily="18" charset="0"/>
                <a:cs typeface="Microsoft Sans Serif" panose="020B0604020202020204" pitchFamily="34" charset="0"/>
              </a:rPr>
            </a:br>
            <a:r>
              <a:rPr lang="en-US" sz="2000" dirty="0">
                <a:ln w="3175">
                  <a:solidFill>
                    <a:schemeClr val="bg1"/>
                  </a:solidFill>
                </a:ln>
                <a:solidFill>
                  <a:schemeClr val="tx2">
                    <a:lumMod val="75000"/>
                  </a:schemeClr>
                </a:solidFill>
                <a:effectLst>
                  <a:outerShdw blurRad="50800" dist="38100" dir="5400000" algn="t" rotWithShape="0">
                    <a:prstClr val="black">
                      <a:alpha val="79000"/>
                    </a:prstClr>
                  </a:outerShdw>
                </a:effectLst>
                <a:latin typeface="Georgia" panose="02040502050405020303" pitchFamily="18" charset="0"/>
                <a:cs typeface="Microsoft Sans Serif" panose="020B0604020202020204" pitchFamily="34" charset="0"/>
              </a:rPr>
              <a:t>Cottageville, SC </a:t>
            </a:r>
            <a:r>
              <a:rPr lang="en-US" sz="2000" dirty="0" smtClean="0">
                <a:ln w="3175">
                  <a:solidFill>
                    <a:schemeClr val="bg1"/>
                  </a:solidFill>
                </a:ln>
                <a:solidFill>
                  <a:schemeClr val="tx2">
                    <a:lumMod val="75000"/>
                  </a:schemeClr>
                </a:solidFill>
                <a:effectLst>
                  <a:outerShdw blurRad="50800" dist="38100" dir="5400000" algn="t" rotWithShape="0">
                    <a:prstClr val="black">
                      <a:alpha val="79000"/>
                    </a:prstClr>
                  </a:outerShdw>
                </a:effectLst>
                <a:latin typeface="Georgia" panose="02040502050405020303" pitchFamily="18" charset="0"/>
                <a:cs typeface="Microsoft Sans Serif" panose="020B0604020202020204" pitchFamily="34" charset="0"/>
              </a:rPr>
              <a:t>29435</a:t>
            </a:r>
            <a:r>
              <a:rPr lang="en-US" sz="2000" dirty="0">
                <a:ln w="3175">
                  <a:solidFill>
                    <a:schemeClr val="bg1"/>
                  </a:solidFill>
                </a:ln>
                <a:solidFill>
                  <a:schemeClr val="tx2">
                    <a:lumMod val="75000"/>
                  </a:schemeClr>
                </a:solidFill>
                <a:effectLst>
                  <a:outerShdw blurRad="50800" dist="38100" dir="5400000" algn="t" rotWithShape="0">
                    <a:prstClr val="black">
                      <a:alpha val="79000"/>
                    </a:prstClr>
                  </a:outerShdw>
                </a:effectLst>
                <a:latin typeface="Georgia" panose="02040502050405020303" pitchFamily="18" charset="0"/>
                <a:cs typeface="Microsoft Sans Serif" panose="020B0604020202020204" pitchFamily="34" charset="0"/>
              </a:rPr>
              <a:t> ▪ </a:t>
            </a:r>
            <a:r>
              <a:rPr lang="en-US" sz="2000" dirty="0" smtClean="0">
                <a:ln w="3175">
                  <a:solidFill>
                    <a:schemeClr val="bg1"/>
                  </a:solidFill>
                </a:ln>
                <a:solidFill>
                  <a:schemeClr val="tx2">
                    <a:lumMod val="75000"/>
                  </a:schemeClr>
                </a:solidFill>
                <a:effectLst>
                  <a:outerShdw blurRad="50800" dist="38100" dir="5400000" algn="t" rotWithShape="0">
                    <a:prstClr val="black">
                      <a:alpha val="79000"/>
                    </a:prstClr>
                  </a:outerShdw>
                </a:effectLst>
                <a:latin typeface="Georgia" panose="02040502050405020303" pitchFamily="18" charset="0"/>
                <a:cs typeface="Microsoft Sans Serif" panose="020B0604020202020204" pitchFamily="34" charset="0"/>
              </a:rPr>
              <a:t>MLS</a:t>
            </a:r>
            <a:r>
              <a:rPr lang="en-US" sz="2000" dirty="0">
                <a:ln w="3175">
                  <a:solidFill>
                    <a:schemeClr val="bg1"/>
                  </a:solidFill>
                </a:ln>
                <a:solidFill>
                  <a:schemeClr val="tx2">
                    <a:lumMod val="75000"/>
                  </a:schemeClr>
                </a:solidFill>
                <a:effectLst>
                  <a:outerShdw blurRad="50800" dist="38100" dir="5400000" algn="t" rotWithShape="0">
                    <a:prstClr val="black">
                      <a:alpha val="79000"/>
                    </a:prstClr>
                  </a:outerShdw>
                </a:effectLst>
                <a:latin typeface="Georgia" panose="02040502050405020303" pitchFamily="18" charset="0"/>
                <a:cs typeface="Microsoft Sans Serif" panose="020B0604020202020204" pitchFamily="34" charset="0"/>
              </a:rPr>
              <a:t># </a:t>
            </a:r>
            <a:r>
              <a:rPr lang="en-US" sz="2000" dirty="0" smtClean="0">
                <a:ln w="3175">
                  <a:solidFill>
                    <a:schemeClr val="bg1"/>
                  </a:solidFill>
                </a:ln>
                <a:solidFill>
                  <a:schemeClr val="tx2">
                    <a:lumMod val="75000"/>
                  </a:schemeClr>
                </a:solidFill>
                <a:effectLst>
                  <a:outerShdw blurRad="50800" dist="38100" dir="5400000" algn="t" rotWithShape="0">
                    <a:prstClr val="black">
                      <a:alpha val="79000"/>
                    </a:prstClr>
                  </a:outerShdw>
                </a:effectLst>
                <a:latin typeface="Georgia" panose="02040502050405020303" pitchFamily="18" charset="0"/>
                <a:cs typeface="Microsoft Sans Serif" panose="020B0604020202020204" pitchFamily="34" charset="0"/>
              </a:rPr>
              <a:t>15006934</a:t>
            </a:r>
            <a:r>
              <a:rPr lang="en-US" sz="2000" dirty="0">
                <a:ln w="3175">
                  <a:solidFill>
                    <a:schemeClr val="bg1"/>
                  </a:solidFill>
                </a:ln>
                <a:solidFill>
                  <a:schemeClr val="tx2">
                    <a:lumMod val="75000"/>
                  </a:schemeClr>
                </a:solidFill>
                <a:effectLst>
                  <a:outerShdw blurRad="50800" dist="38100" dir="5400000" algn="t" rotWithShape="0">
                    <a:prstClr val="black">
                      <a:alpha val="79000"/>
                    </a:prstClr>
                  </a:outerShdw>
                </a:effectLst>
                <a:latin typeface="Georgia" panose="02040502050405020303" pitchFamily="18" charset="0"/>
                <a:cs typeface="Microsoft Sans Serif" panose="020B0604020202020204" pitchFamily="34" charset="0"/>
              </a:rPr>
              <a:t> ▪ </a:t>
            </a:r>
            <a:r>
              <a:rPr lang="en-US" sz="2000" dirty="0" smtClean="0">
                <a:ln w="3175">
                  <a:solidFill>
                    <a:schemeClr val="bg1"/>
                  </a:solidFill>
                </a:ln>
                <a:solidFill>
                  <a:schemeClr val="tx2">
                    <a:lumMod val="75000"/>
                  </a:schemeClr>
                </a:solidFill>
                <a:effectLst>
                  <a:outerShdw blurRad="50800" dist="38100" dir="5400000" algn="t" rotWithShape="0">
                    <a:prstClr val="black">
                      <a:alpha val="79000"/>
                    </a:prstClr>
                  </a:outerShdw>
                </a:effectLst>
                <a:latin typeface="Georgia" panose="02040502050405020303" pitchFamily="18" charset="0"/>
                <a:cs typeface="Microsoft Sans Serif" panose="020B0604020202020204" pitchFamily="34" charset="0"/>
              </a:rPr>
              <a:t>$135,000</a:t>
            </a:r>
            <a:br>
              <a:rPr lang="en-US" sz="2000" dirty="0" smtClean="0">
                <a:ln w="3175">
                  <a:solidFill>
                    <a:schemeClr val="bg1"/>
                  </a:solidFill>
                </a:ln>
                <a:solidFill>
                  <a:schemeClr val="tx2">
                    <a:lumMod val="75000"/>
                  </a:schemeClr>
                </a:solidFill>
                <a:effectLst>
                  <a:outerShdw blurRad="50800" dist="38100" dir="5400000" algn="t" rotWithShape="0">
                    <a:prstClr val="black">
                      <a:alpha val="79000"/>
                    </a:prstClr>
                  </a:outerShdw>
                </a:effectLst>
                <a:latin typeface="Georgia" panose="02040502050405020303" pitchFamily="18" charset="0"/>
                <a:cs typeface="Microsoft Sans Serif" panose="020B0604020202020204" pitchFamily="34" charset="0"/>
              </a:rPr>
            </a:br>
            <a:r>
              <a:rPr lang="en-US" sz="2000" dirty="0" smtClean="0">
                <a:ln w="3175">
                  <a:solidFill>
                    <a:schemeClr val="bg1"/>
                  </a:solidFill>
                </a:ln>
                <a:solidFill>
                  <a:schemeClr val="tx2">
                    <a:lumMod val="75000"/>
                  </a:schemeClr>
                </a:solidFill>
                <a:effectLst>
                  <a:outerShdw blurRad="50800" dist="38100" dir="5400000" algn="t" rotWithShape="0">
                    <a:prstClr val="black">
                      <a:alpha val="79000"/>
                    </a:prstClr>
                  </a:outerShdw>
                </a:effectLst>
                <a:latin typeface="Georgia" panose="02040502050405020303" pitchFamily="18" charset="0"/>
                <a:cs typeface="Microsoft Sans Serif" panose="020B0604020202020204" pitchFamily="34" charset="0"/>
              </a:rPr>
              <a:t>3 Bed ▪ 2.5 Bath ▪  2,432 sf</a:t>
            </a:r>
            <a:endParaRPr lang="en-US" sz="1400" dirty="0">
              <a:ln w="3175">
                <a:solidFill>
                  <a:schemeClr val="bg1"/>
                </a:solidFill>
              </a:ln>
              <a:solidFill>
                <a:schemeClr val="tx2">
                  <a:lumMod val="75000"/>
                </a:schemeClr>
              </a:solidFill>
              <a:effectLst>
                <a:outerShdw blurRad="50800" dist="38100" dir="5400000" algn="t" rotWithShape="0">
                  <a:prstClr val="black">
                    <a:alpha val="79000"/>
                  </a:prstClr>
                </a:outerShdw>
              </a:effectLst>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5397" y="5513344"/>
            <a:ext cx="7772399" cy="2182856"/>
          </a:xfrm>
        </p:spPr>
        <p:txBody>
          <a:bodyPr anchor="ctr">
            <a:noAutofit/>
          </a:bodyPr>
          <a:lstStyle/>
          <a:p>
            <a:r>
              <a:rPr lang="en-US" sz="1100" dirty="0">
                <a:solidFill>
                  <a:schemeClr val="tx1"/>
                </a:solidFill>
              </a:rPr>
              <a:t>Country living in the quaint little town of Cottageville. This spacious home has a wonderful open floor plan that flows easily from the large living room to the huge kitchen, and family room. Beautiful kitchen with tons of white cabinets, an abundant amount of counter space, black appliances and an island. Kitchen is open to family room - a great space for entertaining. There is another space leading from family room, with French Doors, that would make a fantastic office, kids play room, another sitting area, etc. Large master suite with sitting area, huge master closet with built-in cabinets, and a wonderful master bath with garden tub, separate shower, and dual vanities. Two other bedrooms share the second full bath which is also very large with dual vanities, linen closet, and tub/shower combo. Home has a separate laundry room off of kitchen and a half bath. Ceiling fans in all bedrooms and most living areas. This home boasts a full front porch that also has outdoor ceiling fans. A great place to relax and enjoy the peacefulness of this area. The two car garage has been built within the past 2 years with concrete flooring and electricity. Tons of storage space and another storage building for lawn mower, etc. If you are looking to get out of the city and are looking for a quiet country home at an affordable price - look no further.</a:t>
            </a:r>
            <a:endParaRPr lang="en-US" sz="1100" dirty="0">
              <a:solidFill>
                <a:schemeClr val="tx1"/>
              </a:solidFill>
              <a:latin typeface="Georgia" panose="02040502050405020303" pitchFamily="18" charset="0"/>
              <a:cs typeface="Microsoft Sans Serif" panose="020B0604020202020204" pitchFamily="34" charset="0"/>
            </a:endParaRPr>
          </a:p>
        </p:txBody>
      </p:sp>
      <p:sp>
        <p:nvSpPr>
          <p:cNvPr id="6" name="Rectangle 5"/>
          <p:cNvSpPr/>
          <p:nvPr/>
        </p:nvSpPr>
        <p:spPr>
          <a:xfrm>
            <a:off x="-10795" y="9012156"/>
            <a:ext cx="7783195" cy="707886"/>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Jennifer </a:t>
            </a:r>
            <a:r>
              <a:rPr lang="en-US" sz="1600" b="1" dirty="0" smtClean="0">
                <a:latin typeface="Georgia" panose="02040502050405020303" pitchFamily="18" charset="0"/>
                <a:cs typeface="Microsoft Sans Serif" panose="020B0604020202020204" pitchFamily="34" charset="0"/>
              </a:rPr>
              <a:t>Nipper, </a:t>
            </a:r>
            <a:r>
              <a:rPr lang="en-US" sz="1200" dirty="0" smtClean="0">
                <a:latin typeface="Georgia" panose="02040502050405020303" pitchFamily="18" charset="0"/>
                <a:cs typeface="Microsoft Sans Serif" panose="020B0604020202020204" pitchFamily="34" charset="0"/>
              </a:rPr>
              <a:t>Realtor</a:t>
            </a:r>
            <a:r>
              <a:rPr lang="en-US" sz="1200" dirty="0">
                <a:latin typeface="Georgia" panose="02040502050405020303" pitchFamily="18" charset="0"/>
                <a:cs typeface="Microsoft Sans Serif" panose="020B0604020202020204" pitchFamily="34" charset="0"/>
              </a:rPr>
              <a:t>®</a:t>
            </a:r>
          </a:p>
          <a:p>
            <a:pPr algn="ctr"/>
            <a:r>
              <a:rPr lang="en-US" sz="1200" dirty="0">
                <a:latin typeface="Georgia" panose="02040502050405020303" pitchFamily="18" charset="0"/>
                <a:cs typeface="Microsoft Sans Serif" panose="020B0604020202020204" pitchFamily="34" charset="0"/>
              </a:rPr>
              <a:t>(843) </a:t>
            </a:r>
            <a:r>
              <a:rPr lang="en-US" sz="1200" dirty="0" smtClean="0">
                <a:latin typeface="Georgia" panose="02040502050405020303" pitchFamily="18" charset="0"/>
                <a:cs typeface="Microsoft Sans Serif" panose="020B0604020202020204" pitchFamily="34" charset="0"/>
              </a:rPr>
              <a:t>478-1800 | jen@AgentOwned.com</a:t>
            </a:r>
            <a:endParaRPr lang="en-US" sz="1200" dirty="0">
              <a:latin typeface="Georgia" panose="02040502050405020303" pitchFamily="18" charset="0"/>
              <a:cs typeface="Microsoft Sans Serif" panose="020B0604020202020204" pitchFamily="34" charset="0"/>
            </a:endParaRPr>
          </a:p>
          <a:p>
            <a:pPr algn="ctr"/>
            <a:r>
              <a:rPr lang="en-US" sz="1200" dirty="0">
                <a:latin typeface="Georgia" panose="02040502050405020303" pitchFamily="18" charset="0"/>
                <a:cs typeface="Microsoft Sans Serif" panose="020B0604020202020204" pitchFamily="34" charset="0"/>
              </a:rPr>
              <a:t>www.AgentOwned.com</a:t>
            </a:r>
            <a:endParaRPr lang="en-US" sz="1050" dirty="0">
              <a:latin typeface="Georgia" panose="02040502050405020303" pitchFamily="18" charset="0"/>
              <a:cs typeface="Microsoft Sans Serif" panose="020B0604020202020204" pitchFamily="34" charset="0"/>
            </a:endParaRPr>
          </a:p>
        </p:txBody>
      </p:sp>
      <p:sp>
        <p:nvSpPr>
          <p:cNvPr id="9" name="Rectangle 8"/>
          <p:cNvSpPr/>
          <p:nvPr/>
        </p:nvSpPr>
        <p:spPr>
          <a:xfrm>
            <a:off x="-10795" y="9645728"/>
            <a:ext cx="7772400" cy="323165"/>
          </a:xfrm>
          <a:prstGeom prst="rect">
            <a:avLst/>
          </a:prstGeom>
        </p:spPr>
        <p:txBody>
          <a:bodyPr wrap="square">
            <a:spAutoFit/>
          </a:bodyPr>
          <a:lstStyle/>
          <a:p>
            <a:pPr algn="ctr"/>
            <a:r>
              <a:rPr lang="en-US" sz="800" dirty="0">
                <a:latin typeface="Georgia" panose="02040502050405020303" pitchFamily="18" charset="0"/>
                <a:cs typeface="Microsoft Sans Serif" panose="020B0604020202020204" pitchFamily="34" charset="0"/>
              </a:rPr>
              <a:t>The AgentOwned Realty Co | 824 Johnnie </a:t>
            </a:r>
            <a:r>
              <a:rPr lang="en-US" sz="800" dirty="0" err="1">
                <a:latin typeface="Georgia" panose="02040502050405020303" pitchFamily="18" charset="0"/>
                <a:cs typeface="Microsoft Sans Serif" panose="020B0604020202020204" pitchFamily="34" charset="0"/>
              </a:rPr>
              <a:t>Dodds</a:t>
            </a:r>
            <a:r>
              <a:rPr lang="en-US" sz="800" dirty="0">
                <a:latin typeface="Georgia" panose="02040502050405020303" pitchFamily="18" charset="0"/>
                <a:cs typeface="Microsoft Sans Serif" panose="020B0604020202020204" pitchFamily="34" charset="0"/>
              </a:rPr>
              <a:t> Blvd | Mt. Pleasant, SC 29464</a:t>
            </a:r>
          </a:p>
          <a:p>
            <a:pPr algn="ctr"/>
            <a:r>
              <a:rPr lang="en-US" sz="700" dirty="0">
                <a:latin typeface="Georgia" panose="02040502050405020303" pitchFamily="18" charset="0"/>
                <a:cs typeface="Microsoft Sans Serif" panose="020B0604020202020204" pitchFamily="34" charset="0"/>
              </a:rPr>
              <a:t>Real Estate • Mortgage • Insurance</a:t>
            </a:r>
          </a:p>
        </p:txBody>
      </p:sp>
      <p:pic>
        <p:nvPicPr>
          <p:cNvPr id="7"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801119" y="9012155"/>
            <a:ext cx="734950" cy="9383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10795"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Rectangle 10"/>
          <p:cNvSpPr/>
          <p:nvPr/>
        </p:nvSpPr>
        <p:spPr>
          <a:xfrm>
            <a:off x="147442" y="134889"/>
            <a:ext cx="7466720" cy="646331"/>
          </a:xfrm>
          <a:prstGeom prst="rect">
            <a:avLst/>
          </a:prstGeom>
          <a:noFill/>
        </p:spPr>
        <p:txBody>
          <a:bodyPr wrap="square" lIns="91440" tIns="45720" rIns="91440" bIns="45720">
            <a:spAutoFit/>
          </a:bodyPr>
          <a:lstStyle/>
          <a:p>
            <a:r>
              <a:rPr lang="en-US" sz="3600" b="1" dirty="0">
                <a:ln w="12700">
                  <a:solidFill>
                    <a:schemeClr val="tx2">
                      <a:lumMod val="50000"/>
                    </a:schemeClr>
                  </a:solidFill>
                  <a:prstDash val="solid"/>
                </a:ln>
                <a:solidFill>
                  <a:schemeClr val="bg1"/>
                </a:solidFill>
                <a:effectLst>
                  <a:outerShdw blurRad="41275" dist="20320" dir="1800000" algn="tl" rotWithShape="0">
                    <a:srgbClr val="000000">
                      <a:alpha val="40000"/>
                    </a:srgbClr>
                  </a:outerShdw>
                </a:effectLst>
                <a:latin typeface="Narkisim" panose="020E0502050101010101" pitchFamily="34" charset="-79"/>
                <a:cs typeface="Narkisim" panose="020E0502050101010101" pitchFamily="34" charset="-79"/>
              </a:rPr>
              <a:t>Quiet Country Living</a:t>
            </a:r>
            <a:endParaRPr lang="en-US" sz="3600" b="1" cap="none" spc="0" dirty="0">
              <a:ln w="12700">
                <a:solidFill>
                  <a:schemeClr val="tx2">
                    <a:lumMod val="50000"/>
                  </a:schemeClr>
                </a:solidFill>
                <a:prstDash val="solid"/>
              </a:ln>
              <a:solidFill>
                <a:schemeClr val="bg1"/>
              </a:solidFill>
              <a:effectLst>
                <a:outerShdw blurRad="41275" dist="20320" dir="1800000" algn="tl" rotWithShape="0">
                  <a:srgbClr val="000000">
                    <a:alpha val="40000"/>
                  </a:srgbClr>
                </a:outerShdw>
              </a:effectLst>
              <a:latin typeface="Narkisim" panose="020E0502050101010101" pitchFamily="34" charset="-79"/>
              <a:cs typeface="Narkisim" panose="020E0502050101010101" pitchFamily="34" charset="-79"/>
            </a:endParaRPr>
          </a:p>
        </p:txBody>
      </p:sp>
      <p:grpSp>
        <p:nvGrpSpPr>
          <p:cNvPr id="5" name="Group 4"/>
          <p:cNvGrpSpPr/>
          <p:nvPr/>
        </p:nvGrpSpPr>
        <p:grpSpPr>
          <a:xfrm>
            <a:off x="147442" y="7696200"/>
            <a:ext cx="7466720" cy="1143000"/>
            <a:chOff x="142485" y="7696200"/>
            <a:chExt cx="7466720" cy="1143000"/>
          </a:xfrm>
        </p:grpSpPr>
        <p:pic>
          <p:nvPicPr>
            <p:cNvPr id="19"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42485" y="7696200"/>
              <a:ext cx="1638301" cy="114300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0" name="Picture 6"/>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2194829" y="7696200"/>
              <a:ext cx="1528763" cy="114300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1" name="Picture 6"/>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4137635" y="7696200"/>
              <a:ext cx="1528763" cy="114300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7" name="Picture 6"/>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080442" y="7696200"/>
              <a:ext cx="1528763" cy="114300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grpSp>
      <p:grpSp>
        <p:nvGrpSpPr>
          <p:cNvPr id="10" name="Group 9"/>
          <p:cNvGrpSpPr/>
          <p:nvPr/>
        </p:nvGrpSpPr>
        <p:grpSpPr>
          <a:xfrm>
            <a:off x="137087" y="4688451"/>
            <a:ext cx="7487430" cy="914400"/>
            <a:chOff x="142485" y="4598944"/>
            <a:chExt cx="7487430" cy="914400"/>
          </a:xfrm>
        </p:grpSpPr>
        <p:pic>
          <p:nvPicPr>
            <p:cNvPr id="28" name="Picture 6"/>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42485" y="4598944"/>
              <a:ext cx="681990" cy="91440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9" name="Picture 6"/>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070757" y="4598944"/>
              <a:ext cx="1223010" cy="91440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0" name="Picture 6"/>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2540049" y="4598944"/>
              <a:ext cx="1223010" cy="91440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1" name="Picture 6"/>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4009341" y="4598944"/>
              <a:ext cx="1223010" cy="91440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2" name="Picture 6"/>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5478633" y="4598944"/>
              <a:ext cx="1223010" cy="91440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3" name="Picture 6"/>
            <p:cNvPicPr>
              <a:picLocks noChangeAspect="1" noChangeArrowheads="1"/>
            </p:cNvPicPr>
            <p:nvPr/>
          </p:nvPicPr>
          <p:blipFill rotWithShape="1">
            <a:blip r:embed="rId15" cstate="print">
              <a:extLst>
                <a:ext uri="{28A0092B-C50C-407E-A947-70E740481C1C}">
                  <a14:useLocalDpi xmlns:a14="http://schemas.microsoft.com/office/drawing/2010/main" val="0"/>
                </a:ext>
              </a:extLst>
            </a:blip>
            <a:srcRect r="44237"/>
            <a:stretch/>
          </p:blipFill>
          <p:spPr bwMode="auto">
            <a:xfrm>
              <a:off x="6947925" y="4598944"/>
              <a:ext cx="681990" cy="91440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gr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123</TotalTime>
  <Words>305</Words>
  <Application>Microsoft Office PowerPoint</Application>
  <PresentationFormat>Custom</PresentationFormat>
  <Paragraphs>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696 Griffith Acres Drive Cottageville, SC 29435 ▪ MLS# 15006934 ▪ $135,000 3 Bed ▪ 2.5 Bath ▪  2,432 sf</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21</cp:revision>
  <dcterms:created xsi:type="dcterms:W3CDTF">2006-08-16T00:00:00Z</dcterms:created>
  <dcterms:modified xsi:type="dcterms:W3CDTF">2015-05-14T18:39:03Z</dcterms:modified>
</cp:coreProperties>
</file>