
<file path=[Content_Types].xml><?xml version="1.0" encoding="utf-8"?>
<Types xmlns="http://schemas.openxmlformats.org/package/2006/content-types">
  <Default Extension="jpg" ContentType="image/jp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Lst>
  <p:sldSz cx="7772400" cy="10058400"/>
  <p:notesSz cx="7772400" cy="100584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3036" y="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82930" y="3118104"/>
            <a:ext cx="6606540" cy="2112264"/>
          </a:xfrm>
          <a:prstGeom prst="rect">
            <a:avLst/>
          </a:prstGeom>
        </p:spPr>
        <p:txBody>
          <a:bodyPr wrap="square" lIns="0" tIns="0" rIns="0" bIns="0">
            <a:spAutoFit/>
          </a:bodyPr>
          <a:lstStyle>
            <a:lvl1pPr>
              <a:defRPr sz="4800" b="0" i="0">
                <a:solidFill>
                  <a:schemeClr val="tx1"/>
                </a:solidFill>
                <a:latin typeface="Gill Sans MT"/>
                <a:cs typeface="Gill Sans MT"/>
              </a:defRPr>
            </a:lvl1pPr>
          </a:lstStyle>
          <a:p>
            <a:endParaRPr/>
          </a:p>
        </p:txBody>
      </p:sp>
      <p:sp>
        <p:nvSpPr>
          <p:cNvPr id="3" name="Holder 3"/>
          <p:cNvSpPr>
            <a:spLocks noGrp="1"/>
          </p:cNvSpPr>
          <p:nvPr>
            <p:ph type="subTitle" idx="4"/>
          </p:nvPr>
        </p:nvSpPr>
        <p:spPr>
          <a:xfrm>
            <a:off x="1165860" y="5632704"/>
            <a:ext cx="5440680" cy="25146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800" b="0" i="0">
                <a:solidFill>
                  <a:schemeClr val="tx1"/>
                </a:solidFill>
                <a:latin typeface="Gill Sans MT"/>
                <a:cs typeface="Gill Sans MT"/>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800" b="0" i="0">
                <a:solidFill>
                  <a:schemeClr val="tx1"/>
                </a:solidFill>
                <a:latin typeface="Gill Sans MT"/>
                <a:cs typeface="Gill Sans MT"/>
              </a:defRPr>
            </a:lvl1pPr>
          </a:lstStyle>
          <a:p>
            <a:endParaRPr/>
          </a:p>
        </p:txBody>
      </p:sp>
      <p:sp>
        <p:nvSpPr>
          <p:cNvPr id="3" name="Holder 3"/>
          <p:cNvSpPr>
            <a:spLocks noGrp="1"/>
          </p:cNvSpPr>
          <p:nvPr>
            <p:ph sz="half" idx="2"/>
          </p:nvPr>
        </p:nvSpPr>
        <p:spPr>
          <a:xfrm>
            <a:off x="388620" y="2313432"/>
            <a:ext cx="3380994"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002786" y="2313432"/>
            <a:ext cx="3380994" cy="66385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1/9/2026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800" b="0" i="0">
                <a:solidFill>
                  <a:schemeClr val="tx1"/>
                </a:solidFill>
                <a:latin typeface="Gill Sans MT"/>
                <a:cs typeface="Gill Sans MT"/>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1/9/2026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1/9/2026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219413" y="8486051"/>
            <a:ext cx="7350333" cy="1392213"/>
          </a:xfrm>
          <a:prstGeom prst="rect">
            <a:avLst/>
          </a:prstGeom>
        </p:spPr>
      </p:pic>
      <p:sp>
        <p:nvSpPr>
          <p:cNvPr id="17" name="bg object 17"/>
          <p:cNvSpPr/>
          <p:nvPr/>
        </p:nvSpPr>
        <p:spPr>
          <a:xfrm>
            <a:off x="96631" y="126872"/>
            <a:ext cx="7553325" cy="1330960"/>
          </a:xfrm>
          <a:custGeom>
            <a:avLst/>
            <a:gdLst/>
            <a:ahLst/>
            <a:cxnLst/>
            <a:rect l="l" t="t" r="r" b="b"/>
            <a:pathLst>
              <a:path w="7553325" h="1330960">
                <a:moveTo>
                  <a:pt x="7552944" y="0"/>
                </a:moveTo>
                <a:lnTo>
                  <a:pt x="0" y="0"/>
                </a:lnTo>
                <a:lnTo>
                  <a:pt x="0" y="1330832"/>
                </a:lnTo>
                <a:lnTo>
                  <a:pt x="7552944" y="1330832"/>
                </a:lnTo>
                <a:lnTo>
                  <a:pt x="7552944" y="0"/>
                </a:lnTo>
                <a:close/>
              </a:path>
            </a:pathLst>
          </a:custGeom>
          <a:solidFill>
            <a:srgbClr val="FFFF00"/>
          </a:solidFill>
        </p:spPr>
        <p:txBody>
          <a:bodyPr wrap="square" lIns="0" tIns="0" rIns="0" bIns="0" rtlCol="0"/>
          <a:lstStyle/>
          <a:p>
            <a:endParaRPr/>
          </a:p>
        </p:txBody>
      </p:sp>
      <p:sp>
        <p:nvSpPr>
          <p:cNvPr id="18" name="bg object 18"/>
          <p:cNvSpPr/>
          <p:nvPr/>
        </p:nvSpPr>
        <p:spPr>
          <a:xfrm>
            <a:off x="96631" y="126872"/>
            <a:ext cx="7553325" cy="1330960"/>
          </a:xfrm>
          <a:custGeom>
            <a:avLst/>
            <a:gdLst/>
            <a:ahLst/>
            <a:cxnLst/>
            <a:rect l="l" t="t" r="r" b="b"/>
            <a:pathLst>
              <a:path w="7553325" h="1330960">
                <a:moveTo>
                  <a:pt x="0" y="1330832"/>
                </a:moveTo>
                <a:lnTo>
                  <a:pt x="7552944" y="1330832"/>
                </a:lnTo>
                <a:lnTo>
                  <a:pt x="7552944" y="0"/>
                </a:lnTo>
                <a:lnTo>
                  <a:pt x="0" y="0"/>
                </a:lnTo>
                <a:lnTo>
                  <a:pt x="0" y="1330832"/>
                </a:lnTo>
                <a:close/>
              </a:path>
            </a:pathLst>
          </a:custGeom>
          <a:ln w="19050">
            <a:solidFill>
              <a:srgbClr val="FFF5CC"/>
            </a:solidFill>
          </a:ln>
        </p:spPr>
        <p:txBody>
          <a:bodyPr wrap="square" lIns="0" tIns="0" rIns="0" bIns="0" rtlCol="0"/>
          <a:lstStyle/>
          <a:p>
            <a:endParaRPr/>
          </a:p>
        </p:txBody>
      </p:sp>
      <p:sp>
        <p:nvSpPr>
          <p:cNvPr id="2" name="Holder 2"/>
          <p:cNvSpPr>
            <a:spLocks noGrp="1"/>
          </p:cNvSpPr>
          <p:nvPr>
            <p:ph type="title"/>
          </p:nvPr>
        </p:nvSpPr>
        <p:spPr>
          <a:xfrm>
            <a:off x="482917" y="73171"/>
            <a:ext cx="6806564" cy="1245870"/>
          </a:xfrm>
          <a:prstGeom prst="rect">
            <a:avLst/>
          </a:prstGeom>
        </p:spPr>
        <p:txBody>
          <a:bodyPr wrap="square" lIns="0" tIns="0" rIns="0" bIns="0">
            <a:spAutoFit/>
          </a:bodyPr>
          <a:lstStyle>
            <a:lvl1pPr>
              <a:defRPr sz="4800" b="0" i="0">
                <a:solidFill>
                  <a:schemeClr val="tx1"/>
                </a:solidFill>
                <a:latin typeface="Gill Sans MT"/>
                <a:cs typeface="Gill Sans MT"/>
              </a:defRPr>
            </a:lvl1pPr>
          </a:lstStyle>
          <a:p>
            <a:endParaRPr/>
          </a:p>
        </p:txBody>
      </p:sp>
      <p:sp>
        <p:nvSpPr>
          <p:cNvPr id="3" name="Holder 3"/>
          <p:cNvSpPr>
            <a:spLocks noGrp="1"/>
          </p:cNvSpPr>
          <p:nvPr>
            <p:ph type="body" idx="1"/>
          </p:nvPr>
        </p:nvSpPr>
        <p:spPr>
          <a:xfrm>
            <a:off x="388620" y="2313432"/>
            <a:ext cx="6995160"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642616" y="9354312"/>
            <a:ext cx="2487168" cy="50292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88620" y="9354312"/>
            <a:ext cx="1787652" cy="5029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1/9/2026</a:t>
            </a:fld>
            <a:endParaRPr lang="en-US"/>
          </a:p>
        </p:txBody>
      </p:sp>
      <p:sp>
        <p:nvSpPr>
          <p:cNvPr id="6" name="Holder 6"/>
          <p:cNvSpPr>
            <a:spLocks noGrp="1"/>
          </p:cNvSpPr>
          <p:nvPr>
            <p:ph type="sldNum" sz="quarter" idx="7"/>
          </p:nvPr>
        </p:nvSpPr>
        <p:spPr>
          <a:xfrm>
            <a:off x="5596128" y="9354312"/>
            <a:ext cx="1787652" cy="50292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51435" rIns="0" bIns="0" rtlCol="0">
            <a:spAutoFit/>
          </a:bodyPr>
          <a:lstStyle/>
          <a:p>
            <a:pPr algn="ctr">
              <a:lnSpc>
                <a:spcPct val="100000"/>
              </a:lnSpc>
              <a:spcBef>
                <a:spcPts val="405"/>
              </a:spcBef>
            </a:pPr>
            <a:r>
              <a:rPr dirty="0"/>
              <a:t>697</a:t>
            </a:r>
            <a:r>
              <a:rPr spc="-75" dirty="0"/>
              <a:t> </a:t>
            </a:r>
            <a:r>
              <a:rPr dirty="0"/>
              <a:t>Hamlet</a:t>
            </a:r>
            <a:r>
              <a:rPr spc="-70" dirty="0"/>
              <a:t> </a:t>
            </a:r>
            <a:r>
              <a:rPr spc="-10" dirty="0"/>
              <a:t>Circle</a:t>
            </a:r>
          </a:p>
          <a:p>
            <a:pPr algn="ctr">
              <a:lnSpc>
                <a:spcPct val="100000"/>
              </a:lnSpc>
              <a:spcBef>
                <a:spcPts val="180"/>
              </a:spcBef>
            </a:pPr>
            <a:r>
              <a:rPr sz="2800" dirty="0"/>
              <a:t>Crowfield</a:t>
            </a:r>
            <a:r>
              <a:rPr sz="2800" spc="-100" dirty="0"/>
              <a:t> </a:t>
            </a:r>
            <a:r>
              <a:rPr sz="2800" dirty="0"/>
              <a:t>Plantation</a:t>
            </a:r>
            <a:r>
              <a:rPr sz="2800" spc="-55" dirty="0"/>
              <a:t> </a:t>
            </a:r>
            <a:r>
              <a:rPr sz="2800" dirty="0"/>
              <a:t>|</a:t>
            </a:r>
            <a:r>
              <a:rPr sz="2800" spc="-70" dirty="0"/>
              <a:t> </a:t>
            </a:r>
            <a:r>
              <a:rPr sz="2800" dirty="0"/>
              <a:t>Goose</a:t>
            </a:r>
            <a:r>
              <a:rPr sz="2800" spc="-60" dirty="0"/>
              <a:t> </a:t>
            </a:r>
            <a:r>
              <a:rPr sz="2800" spc="-25" dirty="0"/>
              <a:t>Creek,</a:t>
            </a:r>
            <a:r>
              <a:rPr sz="2800" spc="-275" dirty="0"/>
              <a:t> </a:t>
            </a:r>
            <a:r>
              <a:rPr sz="2800" dirty="0"/>
              <a:t>SC</a:t>
            </a:r>
            <a:r>
              <a:rPr sz="2800" spc="-60" dirty="0"/>
              <a:t> </a:t>
            </a:r>
            <a:r>
              <a:rPr sz="2800" spc="-10" dirty="0"/>
              <a:t>29445</a:t>
            </a:r>
            <a:endParaRPr sz="2800"/>
          </a:p>
        </p:txBody>
      </p:sp>
      <p:grpSp>
        <p:nvGrpSpPr>
          <p:cNvPr id="3" name="object 3"/>
          <p:cNvGrpSpPr/>
          <p:nvPr/>
        </p:nvGrpSpPr>
        <p:grpSpPr>
          <a:xfrm>
            <a:off x="87106" y="1529589"/>
            <a:ext cx="7572375" cy="110489"/>
            <a:chOff x="87106" y="1529589"/>
            <a:chExt cx="7572375" cy="110489"/>
          </a:xfrm>
        </p:grpSpPr>
        <p:sp>
          <p:nvSpPr>
            <p:cNvPr id="4" name="object 4"/>
            <p:cNvSpPr/>
            <p:nvPr/>
          </p:nvSpPr>
          <p:spPr>
            <a:xfrm>
              <a:off x="96631" y="1539114"/>
              <a:ext cx="7553325" cy="91440"/>
            </a:xfrm>
            <a:custGeom>
              <a:avLst/>
              <a:gdLst/>
              <a:ahLst/>
              <a:cxnLst/>
              <a:rect l="l" t="t" r="r" b="b"/>
              <a:pathLst>
                <a:path w="7553325" h="91439">
                  <a:moveTo>
                    <a:pt x="7552944" y="0"/>
                  </a:moveTo>
                  <a:lnTo>
                    <a:pt x="0" y="0"/>
                  </a:lnTo>
                  <a:lnTo>
                    <a:pt x="0" y="91438"/>
                  </a:lnTo>
                  <a:lnTo>
                    <a:pt x="7552944" y="91438"/>
                  </a:lnTo>
                  <a:lnTo>
                    <a:pt x="7552944" y="0"/>
                  </a:lnTo>
                  <a:close/>
                </a:path>
              </a:pathLst>
            </a:custGeom>
            <a:solidFill>
              <a:srgbClr val="FFFF00"/>
            </a:solidFill>
          </p:spPr>
          <p:txBody>
            <a:bodyPr wrap="square" lIns="0" tIns="0" rIns="0" bIns="0" rtlCol="0"/>
            <a:lstStyle/>
            <a:p>
              <a:endParaRPr/>
            </a:p>
          </p:txBody>
        </p:sp>
        <p:sp>
          <p:nvSpPr>
            <p:cNvPr id="5" name="object 5"/>
            <p:cNvSpPr/>
            <p:nvPr/>
          </p:nvSpPr>
          <p:spPr>
            <a:xfrm>
              <a:off x="96631" y="1539114"/>
              <a:ext cx="7553325" cy="91440"/>
            </a:xfrm>
            <a:custGeom>
              <a:avLst/>
              <a:gdLst/>
              <a:ahLst/>
              <a:cxnLst/>
              <a:rect l="l" t="t" r="r" b="b"/>
              <a:pathLst>
                <a:path w="7553325" h="91439">
                  <a:moveTo>
                    <a:pt x="0" y="91438"/>
                  </a:moveTo>
                  <a:lnTo>
                    <a:pt x="7552944" y="91438"/>
                  </a:lnTo>
                  <a:lnTo>
                    <a:pt x="7552944" y="0"/>
                  </a:lnTo>
                  <a:lnTo>
                    <a:pt x="0" y="0"/>
                  </a:lnTo>
                  <a:lnTo>
                    <a:pt x="0" y="91438"/>
                  </a:lnTo>
                  <a:close/>
                </a:path>
              </a:pathLst>
            </a:custGeom>
            <a:ln w="19050">
              <a:solidFill>
                <a:srgbClr val="FFF5CC"/>
              </a:solidFill>
            </a:ln>
          </p:spPr>
          <p:txBody>
            <a:bodyPr wrap="square" lIns="0" tIns="0" rIns="0" bIns="0" rtlCol="0"/>
            <a:lstStyle/>
            <a:p>
              <a:endParaRPr/>
            </a:p>
          </p:txBody>
        </p:sp>
      </p:grpSp>
      <p:grpSp>
        <p:nvGrpSpPr>
          <p:cNvPr id="6" name="object 6"/>
          <p:cNvGrpSpPr/>
          <p:nvPr/>
        </p:nvGrpSpPr>
        <p:grpSpPr>
          <a:xfrm>
            <a:off x="3880103" y="1755901"/>
            <a:ext cx="3772535" cy="1898650"/>
            <a:chOff x="3880103" y="1755901"/>
            <a:chExt cx="3772535" cy="1898650"/>
          </a:xfrm>
        </p:grpSpPr>
        <p:pic>
          <p:nvPicPr>
            <p:cNvPr id="7" name="object 7"/>
            <p:cNvPicPr/>
            <p:nvPr/>
          </p:nvPicPr>
          <p:blipFill>
            <a:blip r:embed="rId2" cstate="print"/>
            <a:stretch>
              <a:fillRect/>
            </a:stretch>
          </p:blipFill>
          <p:spPr>
            <a:xfrm>
              <a:off x="3883278" y="1759076"/>
              <a:ext cx="3766184" cy="1892173"/>
            </a:xfrm>
            <a:prstGeom prst="rect">
              <a:avLst/>
            </a:prstGeom>
            <a:ln>
              <a:noFill/>
            </a:ln>
          </p:spPr>
        </p:pic>
        <p:sp>
          <p:nvSpPr>
            <p:cNvPr id="8" name="object 8"/>
            <p:cNvSpPr/>
            <p:nvPr/>
          </p:nvSpPr>
          <p:spPr>
            <a:xfrm>
              <a:off x="3883278" y="1759076"/>
              <a:ext cx="3766185" cy="1892300"/>
            </a:xfrm>
            <a:custGeom>
              <a:avLst/>
              <a:gdLst/>
              <a:ahLst/>
              <a:cxnLst/>
              <a:rect l="l" t="t" r="r" b="b"/>
              <a:pathLst>
                <a:path w="3766184" h="1892300">
                  <a:moveTo>
                    <a:pt x="0" y="1892173"/>
                  </a:moveTo>
                  <a:lnTo>
                    <a:pt x="3766184" y="1892173"/>
                  </a:lnTo>
                  <a:lnTo>
                    <a:pt x="3766184" y="0"/>
                  </a:lnTo>
                  <a:lnTo>
                    <a:pt x="0" y="0"/>
                  </a:lnTo>
                  <a:lnTo>
                    <a:pt x="0" y="1892173"/>
                  </a:lnTo>
                  <a:close/>
                </a:path>
              </a:pathLst>
            </a:custGeom>
            <a:ln w="6350">
              <a:noFill/>
            </a:ln>
          </p:spPr>
          <p:txBody>
            <a:bodyPr wrap="square" lIns="0" tIns="0" rIns="0" bIns="0" rtlCol="0"/>
            <a:lstStyle/>
            <a:p>
              <a:endParaRPr/>
            </a:p>
          </p:txBody>
        </p:sp>
      </p:grpSp>
      <p:grpSp>
        <p:nvGrpSpPr>
          <p:cNvPr id="9" name="object 9"/>
          <p:cNvGrpSpPr/>
          <p:nvPr/>
        </p:nvGrpSpPr>
        <p:grpSpPr>
          <a:xfrm>
            <a:off x="95048" y="1755901"/>
            <a:ext cx="1823085" cy="1369060"/>
            <a:chOff x="95048" y="1755901"/>
            <a:chExt cx="1823085" cy="1369060"/>
          </a:xfrm>
        </p:grpSpPr>
        <p:pic>
          <p:nvPicPr>
            <p:cNvPr id="10" name="object 10"/>
            <p:cNvPicPr/>
            <p:nvPr/>
          </p:nvPicPr>
          <p:blipFill>
            <a:blip r:embed="rId3" cstate="print"/>
            <a:stretch>
              <a:fillRect/>
            </a:stretch>
          </p:blipFill>
          <p:spPr>
            <a:xfrm>
              <a:off x="98223" y="1759076"/>
              <a:ext cx="1816735" cy="1362582"/>
            </a:xfrm>
            <a:prstGeom prst="rect">
              <a:avLst/>
            </a:prstGeom>
            <a:ln>
              <a:noFill/>
            </a:ln>
          </p:spPr>
        </p:pic>
        <p:sp>
          <p:nvSpPr>
            <p:cNvPr id="11" name="object 11"/>
            <p:cNvSpPr/>
            <p:nvPr/>
          </p:nvSpPr>
          <p:spPr>
            <a:xfrm>
              <a:off x="98223" y="1759076"/>
              <a:ext cx="1816735" cy="1362710"/>
            </a:xfrm>
            <a:custGeom>
              <a:avLst/>
              <a:gdLst/>
              <a:ahLst/>
              <a:cxnLst/>
              <a:rect l="l" t="t" r="r" b="b"/>
              <a:pathLst>
                <a:path w="1816735" h="1362710">
                  <a:moveTo>
                    <a:pt x="0" y="1362582"/>
                  </a:moveTo>
                  <a:lnTo>
                    <a:pt x="1816735" y="1362582"/>
                  </a:lnTo>
                  <a:lnTo>
                    <a:pt x="1816735" y="0"/>
                  </a:lnTo>
                  <a:lnTo>
                    <a:pt x="0" y="0"/>
                  </a:lnTo>
                  <a:lnTo>
                    <a:pt x="0" y="1362582"/>
                  </a:lnTo>
                  <a:close/>
                </a:path>
              </a:pathLst>
            </a:custGeom>
            <a:ln w="6350">
              <a:noFill/>
            </a:ln>
          </p:spPr>
          <p:txBody>
            <a:bodyPr wrap="square" lIns="0" tIns="0" rIns="0" bIns="0" rtlCol="0"/>
            <a:lstStyle/>
            <a:p>
              <a:endParaRPr/>
            </a:p>
          </p:txBody>
        </p:sp>
      </p:grpSp>
      <p:grpSp>
        <p:nvGrpSpPr>
          <p:cNvPr id="12" name="object 12"/>
          <p:cNvGrpSpPr/>
          <p:nvPr/>
        </p:nvGrpSpPr>
        <p:grpSpPr>
          <a:xfrm>
            <a:off x="1987550" y="1755901"/>
            <a:ext cx="1823085" cy="1369060"/>
            <a:chOff x="1987550" y="1755901"/>
            <a:chExt cx="1823085" cy="1369060"/>
          </a:xfrm>
        </p:grpSpPr>
        <p:pic>
          <p:nvPicPr>
            <p:cNvPr id="13" name="object 13"/>
            <p:cNvPicPr/>
            <p:nvPr/>
          </p:nvPicPr>
          <p:blipFill>
            <a:blip r:embed="rId4" cstate="print"/>
            <a:stretch>
              <a:fillRect/>
            </a:stretch>
          </p:blipFill>
          <p:spPr>
            <a:xfrm>
              <a:off x="1990725" y="1759076"/>
              <a:ext cx="1816735" cy="1362582"/>
            </a:xfrm>
            <a:prstGeom prst="rect">
              <a:avLst/>
            </a:prstGeom>
            <a:ln>
              <a:noFill/>
            </a:ln>
          </p:spPr>
        </p:pic>
        <p:sp>
          <p:nvSpPr>
            <p:cNvPr id="14" name="object 14"/>
            <p:cNvSpPr/>
            <p:nvPr/>
          </p:nvSpPr>
          <p:spPr>
            <a:xfrm>
              <a:off x="1990725" y="1759076"/>
              <a:ext cx="1816735" cy="1362710"/>
            </a:xfrm>
            <a:custGeom>
              <a:avLst/>
              <a:gdLst/>
              <a:ahLst/>
              <a:cxnLst/>
              <a:rect l="l" t="t" r="r" b="b"/>
              <a:pathLst>
                <a:path w="1816735" h="1362710">
                  <a:moveTo>
                    <a:pt x="0" y="1362582"/>
                  </a:moveTo>
                  <a:lnTo>
                    <a:pt x="1816735" y="1362582"/>
                  </a:lnTo>
                  <a:lnTo>
                    <a:pt x="1816735" y="0"/>
                  </a:lnTo>
                  <a:lnTo>
                    <a:pt x="0" y="0"/>
                  </a:lnTo>
                  <a:lnTo>
                    <a:pt x="0" y="1362582"/>
                  </a:lnTo>
                  <a:close/>
                </a:path>
              </a:pathLst>
            </a:custGeom>
            <a:ln w="6350">
              <a:noFill/>
            </a:ln>
          </p:spPr>
          <p:txBody>
            <a:bodyPr wrap="square" lIns="0" tIns="0" rIns="0" bIns="0" rtlCol="0"/>
            <a:lstStyle/>
            <a:p>
              <a:endParaRPr/>
            </a:p>
          </p:txBody>
        </p:sp>
      </p:grpSp>
      <p:grpSp>
        <p:nvGrpSpPr>
          <p:cNvPr id="15" name="object 15"/>
          <p:cNvGrpSpPr/>
          <p:nvPr/>
        </p:nvGrpSpPr>
        <p:grpSpPr>
          <a:xfrm>
            <a:off x="95048" y="3200400"/>
            <a:ext cx="1823085" cy="1369060"/>
            <a:chOff x="95048" y="3330066"/>
            <a:chExt cx="1823085" cy="1369060"/>
          </a:xfrm>
        </p:grpSpPr>
        <p:pic>
          <p:nvPicPr>
            <p:cNvPr id="16" name="object 16"/>
            <p:cNvPicPr/>
            <p:nvPr/>
          </p:nvPicPr>
          <p:blipFill>
            <a:blip r:embed="rId5" cstate="print"/>
            <a:stretch>
              <a:fillRect/>
            </a:stretch>
          </p:blipFill>
          <p:spPr>
            <a:xfrm>
              <a:off x="98223" y="3333241"/>
              <a:ext cx="1816735" cy="1362582"/>
            </a:xfrm>
            <a:prstGeom prst="rect">
              <a:avLst/>
            </a:prstGeom>
            <a:ln>
              <a:noFill/>
            </a:ln>
          </p:spPr>
        </p:pic>
        <p:sp>
          <p:nvSpPr>
            <p:cNvPr id="17" name="object 17"/>
            <p:cNvSpPr/>
            <p:nvPr/>
          </p:nvSpPr>
          <p:spPr>
            <a:xfrm>
              <a:off x="98223" y="3333241"/>
              <a:ext cx="1816735" cy="1362710"/>
            </a:xfrm>
            <a:custGeom>
              <a:avLst/>
              <a:gdLst/>
              <a:ahLst/>
              <a:cxnLst/>
              <a:rect l="l" t="t" r="r" b="b"/>
              <a:pathLst>
                <a:path w="1816735" h="1362710">
                  <a:moveTo>
                    <a:pt x="0" y="1362582"/>
                  </a:moveTo>
                  <a:lnTo>
                    <a:pt x="1816735" y="1362582"/>
                  </a:lnTo>
                  <a:lnTo>
                    <a:pt x="1816735" y="0"/>
                  </a:lnTo>
                  <a:lnTo>
                    <a:pt x="0" y="0"/>
                  </a:lnTo>
                  <a:lnTo>
                    <a:pt x="0" y="1362582"/>
                  </a:lnTo>
                  <a:close/>
                </a:path>
              </a:pathLst>
            </a:custGeom>
            <a:ln w="6350">
              <a:noFill/>
            </a:ln>
          </p:spPr>
          <p:txBody>
            <a:bodyPr wrap="square" lIns="0" tIns="0" rIns="0" bIns="0" rtlCol="0"/>
            <a:lstStyle/>
            <a:p>
              <a:endParaRPr/>
            </a:p>
          </p:txBody>
        </p:sp>
      </p:grpSp>
      <p:grpSp>
        <p:nvGrpSpPr>
          <p:cNvPr id="18" name="object 18"/>
          <p:cNvGrpSpPr/>
          <p:nvPr/>
        </p:nvGrpSpPr>
        <p:grpSpPr>
          <a:xfrm>
            <a:off x="1987550" y="3200400"/>
            <a:ext cx="1823085" cy="1369060"/>
            <a:chOff x="1987550" y="3330066"/>
            <a:chExt cx="1823085" cy="1369060"/>
          </a:xfrm>
        </p:grpSpPr>
        <p:pic>
          <p:nvPicPr>
            <p:cNvPr id="19" name="object 19"/>
            <p:cNvPicPr/>
            <p:nvPr/>
          </p:nvPicPr>
          <p:blipFill>
            <a:blip r:embed="rId6" cstate="print"/>
            <a:stretch>
              <a:fillRect/>
            </a:stretch>
          </p:blipFill>
          <p:spPr>
            <a:xfrm>
              <a:off x="1990725" y="3333241"/>
              <a:ext cx="1816735" cy="1362582"/>
            </a:xfrm>
            <a:prstGeom prst="rect">
              <a:avLst/>
            </a:prstGeom>
            <a:ln>
              <a:noFill/>
            </a:ln>
          </p:spPr>
        </p:pic>
        <p:sp>
          <p:nvSpPr>
            <p:cNvPr id="20" name="object 20"/>
            <p:cNvSpPr/>
            <p:nvPr/>
          </p:nvSpPr>
          <p:spPr>
            <a:xfrm>
              <a:off x="1990725" y="3333241"/>
              <a:ext cx="1816735" cy="1362710"/>
            </a:xfrm>
            <a:custGeom>
              <a:avLst/>
              <a:gdLst/>
              <a:ahLst/>
              <a:cxnLst/>
              <a:rect l="l" t="t" r="r" b="b"/>
              <a:pathLst>
                <a:path w="1816735" h="1362710">
                  <a:moveTo>
                    <a:pt x="0" y="1362582"/>
                  </a:moveTo>
                  <a:lnTo>
                    <a:pt x="1816735" y="1362582"/>
                  </a:lnTo>
                  <a:lnTo>
                    <a:pt x="1816735" y="0"/>
                  </a:lnTo>
                  <a:lnTo>
                    <a:pt x="0" y="0"/>
                  </a:lnTo>
                  <a:lnTo>
                    <a:pt x="0" y="1362582"/>
                  </a:lnTo>
                  <a:close/>
                </a:path>
              </a:pathLst>
            </a:custGeom>
            <a:ln w="6350">
              <a:noFill/>
            </a:ln>
          </p:spPr>
          <p:txBody>
            <a:bodyPr wrap="square" lIns="0" tIns="0" rIns="0" bIns="0" rtlCol="0"/>
            <a:lstStyle/>
            <a:p>
              <a:endParaRPr/>
            </a:p>
          </p:txBody>
        </p:sp>
      </p:grpSp>
      <p:sp>
        <p:nvSpPr>
          <p:cNvPr id="21" name="object 21"/>
          <p:cNvSpPr txBox="1"/>
          <p:nvPr/>
        </p:nvSpPr>
        <p:spPr>
          <a:xfrm>
            <a:off x="127000" y="4953000"/>
            <a:ext cx="7483475" cy="3105978"/>
          </a:xfrm>
          <a:prstGeom prst="rect">
            <a:avLst/>
          </a:prstGeom>
        </p:spPr>
        <p:txBody>
          <a:bodyPr vert="horz" wrap="square" lIns="0" tIns="12700" rIns="0" bIns="0" rtlCol="0">
            <a:spAutoFit/>
          </a:bodyPr>
          <a:lstStyle/>
          <a:p>
            <a:pPr algn="ctr">
              <a:lnSpc>
                <a:spcPct val="100000"/>
              </a:lnSpc>
              <a:spcBef>
                <a:spcPts val="1465"/>
              </a:spcBef>
            </a:pPr>
            <a:r>
              <a:rPr lang="en-US" sz="1600" dirty="0">
                <a:latin typeface="Gill Sans MT" panose="020B0502020104020203" pitchFamily="34" charset="0"/>
              </a:rPr>
              <a:t>Welcome to your perfect sanctuary! This one is a rare find. A one owner 3-bedroom and frog can be 4 bedroom, all-brick one story home with oversized frog and three car garage. As you enter this beautiful home the gleaming hardwood floors will catch your eyes and then you will see the open concept. </a:t>
            </a:r>
          </a:p>
          <a:p>
            <a:pPr algn="ctr">
              <a:lnSpc>
                <a:spcPct val="100000"/>
              </a:lnSpc>
              <a:spcBef>
                <a:spcPts val="1465"/>
              </a:spcBef>
            </a:pPr>
            <a:r>
              <a:rPr lang="en-US" sz="1600" dirty="0">
                <a:latin typeface="Gill Sans MT" panose="020B0502020104020203" pitchFamily="34" charset="0"/>
              </a:rPr>
              <a:t>You will also notice the new professionally painted walls with modern neutral colors and all trim and doors paint with fresh coat of with white trim. New light fixtures, new door knobs, and new ceiling fans throughout this great home. The tour is just getting started imagine waking up to relaxing view of your new in ground pool, lush greenery, enjoying the serene views of the 4th fairway of Crowfield golf course.</a:t>
            </a:r>
          </a:p>
          <a:p>
            <a:pPr algn="ctr">
              <a:lnSpc>
                <a:spcPct val="100000"/>
              </a:lnSpc>
              <a:spcBef>
                <a:spcPts val="1465"/>
              </a:spcBef>
            </a:pPr>
            <a:r>
              <a:rPr lang="en-US" sz="1600" dirty="0">
                <a:latin typeface="Gill Sans MT" panose="020B0502020104020203" pitchFamily="34" charset="0"/>
              </a:rPr>
              <a:t>We can go one and on about what a great home it is but might be best if you come see for yourself.</a:t>
            </a:r>
          </a:p>
        </p:txBody>
      </p:sp>
      <p:sp>
        <p:nvSpPr>
          <p:cNvPr id="25" name="TextBox 24">
            <a:extLst>
              <a:ext uri="{FF2B5EF4-FFF2-40B4-BE49-F238E27FC236}">
                <a16:creationId xmlns:a16="http://schemas.microsoft.com/office/drawing/2014/main" id="{EF8C9232-A271-1E7C-3350-9680B3AB779C}"/>
              </a:ext>
            </a:extLst>
          </p:cNvPr>
          <p:cNvSpPr txBox="1"/>
          <p:nvPr/>
        </p:nvSpPr>
        <p:spPr>
          <a:xfrm>
            <a:off x="3883227" y="3657600"/>
            <a:ext cx="3766184" cy="954107"/>
          </a:xfrm>
          <a:prstGeom prst="rect">
            <a:avLst/>
          </a:prstGeom>
          <a:noFill/>
        </p:spPr>
        <p:txBody>
          <a:bodyPr wrap="square">
            <a:spAutoFit/>
          </a:bodyPr>
          <a:lstStyle/>
          <a:p>
            <a:pPr algn="ctr"/>
            <a:r>
              <a:rPr lang="en-US" sz="1400" dirty="0">
                <a:latin typeface="Gill Sans MT" panose="020B0502020104020203" pitchFamily="34" charset="0"/>
              </a:rPr>
              <a:t>4 Bedrooms | 2 Bathrooms</a:t>
            </a:r>
          </a:p>
          <a:p>
            <a:pPr algn="ctr"/>
            <a:r>
              <a:rPr lang="en-US" sz="1400" dirty="0">
                <a:latin typeface="Gill Sans MT" panose="020B0502020104020203" pitchFamily="34" charset="0"/>
              </a:rPr>
              <a:t>2,894 Square Feet</a:t>
            </a:r>
          </a:p>
          <a:p>
            <a:pPr algn="ctr"/>
            <a:r>
              <a:rPr lang="en-US" sz="1400" dirty="0">
                <a:latin typeface="Gill Sans MT" panose="020B0502020104020203" pitchFamily="34" charset="0"/>
              </a:rPr>
              <a:t>MLS# 25019892</a:t>
            </a:r>
          </a:p>
          <a:p>
            <a:pPr algn="ctr"/>
            <a:r>
              <a:rPr lang="en-US" sz="1400" b="1" i="1" dirty="0">
                <a:latin typeface="Gill Sans MT" panose="020B0502020104020203" pitchFamily="34" charset="0"/>
              </a:rPr>
              <a:t>Now Offering at $650,000</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TotalTime>
  <Words>189</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Calibri</vt:lpstr>
      <vt:lpstr>Gill Sans MT</vt:lpstr>
      <vt:lpstr>Office Theme</vt:lpstr>
      <vt:lpstr>697 Hamlet Circle Crowfield Plantation | Goose Creek, SC 29445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A. Thomas Price</cp:lastModifiedBy>
  <cp:revision>2</cp:revision>
  <dcterms:created xsi:type="dcterms:W3CDTF">2025-12-22T16:48:57Z</dcterms:created>
  <dcterms:modified xsi:type="dcterms:W3CDTF">2026-01-09T16:39:04Z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2025-12-22T00:00:00Z</vt:filetime>
  </property>
  <property fmtid="{D5CDD505-2E9C-101B-9397-08002B2CF9AE}" pid="3" name="Creator">
    <vt:lpwstr>Microsoft® Publisher for Microsoft 365</vt:lpwstr>
  </property>
  <property fmtid="{D5CDD505-2E9C-101B-9397-08002B2CF9AE}" pid="4" name="LastSaved">
    <vt:filetime>2025-12-22T00:00:00Z</vt:filetime>
  </property>
  <property fmtid="{D5CDD505-2E9C-101B-9397-08002B2CF9AE}" pid="5" name="Producer">
    <vt:lpwstr>Microsoft® Publisher for Microsoft 365</vt:lpwstr>
  </property>
</Properties>
</file>