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sz="4800" b="0" i="0">
                <a:solidFill>
                  <a:schemeClr val="tx1"/>
                </a:solidFill>
                <a:latin typeface="Gill Sans MT"/>
                <a:cs typeface="Gill Sans MT"/>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Gill Sans MT"/>
                <a:cs typeface="Gill Sans M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Gill Sans MT"/>
                <a:cs typeface="Gill Sans MT"/>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Gill Sans MT"/>
                <a:cs typeface="Gill Sans M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219413" y="8486051"/>
            <a:ext cx="7350333" cy="1392213"/>
          </a:xfrm>
          <a:prstGeom prst="rect">
            <a:avLst/>
          </a:prstGeom>
        </p:spPr>
      </p:pic>
      <p:sp>
        <p:nvSpPr>
          <p:cNvPr id="17" name="bg object 17"/>
          <p:cNvSpPr/>
          <p:nvPr/>
        </p:nvSpPr>
        <p:spPr>
          <a:xfrm>
            <a:off x="96631" y="126872"/>
            <a:ext cx="7553325" cy="1330960"/>
          </a:xfrm>
          <a:custGeom>
            <a:avLst/>
            <a:gdLst/>
            <a:ahLst/>
            <a:cxnLst/>
            <a:rect l="l" t="t" r="r" b="b"/>
            <a:pathLst>
              <a:path w="7553325" h="1330960">
                <a:moveTo>
                  <a:pt x="7552944" y="0"/>
                </a:moveTo>
                <a:lnTo>
                  <a:pt x="0" y="0"/>
                </a:lnTo>
                <a:lnTo>
                  <a:pt x="0" y="1330832"/>
                </a:lnTo>
                <a:lnTo>
                  <a:pt x="7552944" y="1330832"/>
                </a:lnTo>
                <a:lnTo>
                  <a:pt x="7552944" y="0"/>
                </a:lnTo>
                <a:close/>
              </a:path>
            </a:pathLst>
          </a:custGeom>
          <a:solidFill>
            <a:srgbClr val="FFFF00"/>
          </a:solidFill>
        </p:spPr>
        <p:txBody>
          <a:bodyPr wrap="square" lIns="0" tIns="0" rIns="0" bIns="0" rtlCol="0"/>
          <a:lstStyle/>
          <a:p>
            <a:endParaRPr/>
          </a:p>
        </p:txBody>
      </p:sp>
      <p:sp>
        <p:nvSpPr>
          <p:cNvPr id="18" name="bg object 18"/>
          <p:cNvSpPr/>
          <p:nvPr/>
        </p:nvSpPr>
        <p:spPr>
          <a:xfrm>
            <a:off x="96631" y="126872"/>
            <a:ext cx="7553325" cy="1330960"/>
          </a:xfrm>
          <a:custGeom>
            <a:avLst/>
            <a:gdLst/>
            <a:ahLst/>
            <a:cxnLst/>
            <a:rect l="l" t="t" r="r" b="b"/>
            <a:pathLst>
              <a:path w="7553325" h="1330960">
                <a:moveTo>
                  <a:pt x="0" y="1330832"/>
                </a:moveTo>
                <a:lnTo>
                  <a:pt x="7552944" y="1330832"/>
                </a:lnTo>
                <a:lnTo>
                  <a:pt x="7552944" y="0"/>
                </a:lnTo>
                <a:lnTo>
                  <a:pt x="0" y="0"/>
                </a:lnTo>
                <a:lnTo>
                  <a:pt x="0" y="1330832"/>
                </a:lnTo>
                <a:close/>
              </a:path>
            </a:pathLst>
          </a:custGeom>
          <a:ln w="19050">
            <a:solidFill>
              <a:srgbClr val="FFF5CC"/>
            </a:solidFill>
          </a:ln>
        </p:spPr>
        <p:txBody>
          <a:bodyPr wrap="square" lIns="0" tIns="0" rIns="0" bIns="0" rtlCol="0"/>
          <a:lstStyle/>
          <a:p>
            <a:endParaRPr/>
          </a:p>
        </p:txBody>
      </p:sp>
      <p:sp>
        <p:nvSpPr>
          <p:cNvPr id="2" name="Holder 2"/>
          <p:cNvSpPr>
            <a:spLocks noGrp="1"/>
          </p:cNvSpPr>
          <p:nvPr>
            <p:ph type="title"/>
          </p:nvPr>
        </p:nvSpPr>
        <p:spPr>
          <a:xfrm>
            <a:off x="482917" y="73171"/>
            <a:ext cx="6806564" cy="1245870"/>
          </a:xfrm>
          <a:prstGeom prst="rect">
            <a:avLst/>
          </a:prstGeom>
        </p:spPr>
        <p:txBody>
          <a:bodyPr wrap="square" lIns="0" tIns="0" rIns="0" bIns="0">
            <a:spAutoFit/>
          </a:bodyPr>
          <a:lstStyle>
            <a:lvl1pPr>
              <a:defRPr sz="4800" b="0" i="0">
                <a:solidFill>
                  <a:schemeClr val="tx1"/>
                </a:solidFill>
                <a:latin typeface="Gill Sans MT"/>
                <a:cs typeface="Gill Sans MT"/>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1435" rIns="0" bIns="0" rtlCol="0">
            <a:spAutoFit/>
          </a:bodyPr>
          <a:lstStyle/>
          <a:p>
            <a:pPr algn="ctr">
              <a:lnSpc>
                <a:spcPct val="100000"/>
              </a:lnSpc>
              <a:spcBef>
                <a:spcPts val="405"/>
              </a:spcBef>
            </a:pPr>
            <a:r>
              <a:rPr dirty="0"/>
              <a:t>697</a:t>
            </a:r>
            <a:r>
              <a:rPr spc="-75" dirty="0"/>
              <a:t> </a:t>
            </a:r>
            <a:r>
              <a:rPr dirty="0"/>
              <a:t>Hamlet</a:t>
            </a:r>
            <a:r>
              <a:rPr spc="-70" dirty="0"/>
              <a:t> </a:t>
            </a:r>
            <a:r>
              <a:rPr spc="-10" dirty="0"/>
              <a:t>Circle</a:t>
            </a:r>
          </a:p>
          <a:p>
            <a:pPr algn="ctr">
              <a:lnSpc>
                <a:spcPct val="100000"/>
              </a:lnSpc>
              <a:spcBef>
                <a:spcPts val="180"/>
              </a:spcBef>
            </a:pPr>
            <a:r>
              <a:rPr sz="2800" dirty="0"/>
              <a:t>Crowfield</a:t>
            </a:r>
            <a:r>
              <a:rPr sz="2800" spc="-100" dirty="0"/>
              <a:t> </a:t>
            </a:r>
            <a:r>
              <a:rPr sz="2800" dirty="0"/>
              <a:t>Plantation</a:t>
            </a:r>
            <a:r>
              <a:rPr sz="2800" spc="-55" dirty="0"/>
              <a:t> </a:t>
            </a:r>
            <a:r>
              <a:rPr sz="2800" dirty="0"/>
              <a:t>|</a:t>
            </a:r>
            <a:r>
              <a:rPr sz="2800" spc="-70" dirty="0"/>
              <a:t> </a:t>
            </a:r>
            <a:r>
              <a:rPr sz="2800" dirty="0"/>
              <a:t>Goose</a:t>
            </a:r>
            <a:r>
              <a:rPr sz="2800" spc="-60" dirty="0"/>
              <a:t> </a:t>
            </a:r>
            <a:r>
              <a:rPr sz="2800" spc="-25" dirty="0"/>
              <a:t>Creek,</a:t>
            </a:r>
            <a:r>
              <a:rPr sz="2800" spc="-275" dirty="0"/>
              <a:t> </a:t>
            </a:r>
            <a:r>
              <a:rPr sz="2800" dirty="0"/>
              <a:t>SC</a:t>
            </a:r>
            <a:r>
              <a:rPr sz="2800" spc="-60" dirty="0"/>
              <a:t> </a:t>
            </a:r>
            <a:r>
              <a:rPr sz="2800" spc="-10" dirty="0"/>
              <a:t>29445</a:t>
            </a:r>
            <a:endParaRPr sz="2800"/>
          </a:p>
        </p:txBody>
      </p:sp>
      <p:grpSp>
        <p:nvGrpSpPr>
          <p:cNvPr id="3" name="object 3"/>
          <p:cNvGrpSpPr/>
          <p:nvPr/>
        </p:nvGrpSpPr>
        <p:grpSpPr>
          <a:xfrm>
            <a:off x="87106" y="1529589"/>
            <a:ext cx="7572375" cy="110489"/>
            <a:chOff x="87106" y="1529589"/>
            <a:chExt cx="7572375" cy="110489"/>
          </a:xfrm>
        </p:grpSpPr>
        <p:sp>
          <p:nvSpPr>
            <p:cNvPr id="4" name="object 4"/>
            <p:cNvSpPr/>
            <p:nvPr/>
          </p:nvSpPr>
          <p:spPr>
            <a:xfrm>
              <a:off x="96631" y="1539114"/>
              <a:ext cx="7553325" cy="91440"/>
            </a:xfrm>
            <a:custGeom>
              <a:avLst/>
              <a:gdLst/>
              <a:ahLst/>
              <a:cxnLst/>
              <a:rect l="l" t="t" r="r" b="b"/>
              <a:pathLst>
                <a:path w="7553325" h="91439">
                  <a:moveTo>
                    <a:pt x="7552944" y="0"/>
                  </a:moveTo>
                  <a:lnTo>
                    <a:pt x="0" y="0"/>
                  </a:lnTo>
                  <a:lnTo>
                    <a:pt x="0" y="91438"/>
                  </a:lnTo>
                  <a:lnTo>
                    <a:pt x="7552944" y="91438"/>
                  </a:lnTo>
                  <a:lnTo>
                    <a:pt x="7552944" y="0"/>
                  </a:lnTo>
                  <a:close/>
                </a:path>
              </a:pathLst>
            </a:custGeom>
            <a:solidFill>
              <a:srgbClr val="FFFF00"/>
            </a:solidFill>
          </p:spPr>
          <p:txBody>
            <a:bodyPr wrap="square" lIns="0" tIns="0" rIns="0" bIns="0" rtlCol="0"/>
            <a:lstStyle/>
            <a:p>
              <a:endParaRPr/>
            </a:p>
          </p:txBody>
        </p:sp>
        <p:sp>
          <p:nvSpPr>
            <p:cNvPr id="5" name="object 5"/>
            <p:cNvSpPr/>
            <p:nvPr/>
          </p:nvSpPr>
          <p:spPr>
            <a:xfrm>
              <a:off x="96631" y="1539114"/>
              <a:ext cx="7553325" cy="91440"/>
            </a:xfrm>
            <a:custGeom>
              <a:avLst/>
              <a:gdLst/>
              <a:ahLst/>
              <a:cxnLst/>
              <a:rect l="l" t="t" r="r" b="b"/>
              <a:pathLst>
                <a:path w="7553325" h="91439">
                  <a:moveTo>
                    <a:pt x="0" y="91438"/>
                  </a:moveTo>
                  <a:lnTo>
                    <a:pt x="7552944" y="91438"/>
                  </a:lnTo>
                  <a:lnTo>
                    <a:pt x="7552944" y="0"/>
                  </a:lnTo>
                  <a:lnTo>
                    <a:pt x="0" y="0"/>
                  </a:lnTo>
                  <a:lnTo>
                    <a:pt x="0" y="91438"/>
                  </a:lnTo>
                  <a:close/>
                </a:path>
              </a:pathLst>
            </a:custGeom>
            <a:ln w="19050">
              <a:solidFill>
                <a:srgbClr val="FFF5CC"/>
              </a:solidFill>
            </a:ln>
          </p:spPr>
          <p:txBody>
            <a:bodyPr wrap="square" lIns="0" tIns="0" rIns="0" bIns="0" rtlCol="0"/>
            <a:lstStyle/>
            <a:p>
              <a:endParaRPr/>
            </a:p>
          </p:txBody>
        </p:sp>
      </p:grpSp>
      <p:grpSp>
        <p:nvGrpSpPr>
          <p:cNvPr id="6" name="object 6"/>
          <p:cNvGrpSpPr/>
          <p:nvPr/>
        </p:nvGrpSpPr>
        <p:grpSpPr>
          <a:xfrm>
            <a:off x="3880103" y="1755901"/>
            <a:ext cx="3772535" cy="1898650"/>
            <a:chOff x="3880103" y="1755901"/>
            <a:chExt cx="3772535" cy="1898650"/>
          </a:xfrm>
        </p:grpSpPr>
        <p:pic>
          <p:nvPicPr>
            <p:cNvPr id="7" name="object 7"/>
            <p:cNvPicPr/>
            <p:nvPr/>
          </p:nvPicPr>
          <p:blipFill>
            <a:blip r:embed="rId2" cstate="print"/>
            <a:stretch>
              <a:fillRect/>
            </a:stretch>
          </p:blipFill>
          <p:spPr>
            <a:xfrm>
              <a:off x="3883278" y="1759076"/>
              <a:ext cx="3766184" cy="1892173"/>
            </a:xfrm>
            <a:prstGeom prst="rect">
              <a:avLst/>
            </a:prstGeom>
            <a:ln>
              <a:noFill/>
            </a:ln>
          </p:spPr>
        </p:pic>
        <p:sp>
          <p:nvSpPr>
            <p:cNvPr id="8" name="object 8"/>
            <p:cNvSpPr/>
            <p:nvPr/>
          </p:nvSpPr>
          <p:spPr>
            <a:xfrm>
              <a:off x="3883278" y="1759076"/>
              <a:ext cx="3766185" cy="1892300"/>
            </a:xfrm>
            <a:custGeom>
              <a:avLst/>
              <a:gdLst/>
              <a:ahLst/>
              <a:cxnLst/>
              <a:rect l="l" t="t" r="r" b="b"/>
              <a:pathLst>
                <a:path w="3766184" h="1892300">
                  <a:moveTo>
                    <a:pt x="0" y="1892173"/>
                  </a:moveTo>
                  <a:lnTo>
                    <a:pt x="3766184" y="1892173"/>
                  </a:lnTo>
                  <a:lnTo>
                    <a:pt x="3766184" y="0"/>
                  </a:lnTo>
                  <a:lnTo>
                    <a:pt x="0" y="0"/>
                  </a:lnTo>
                  <a:lnTo>
                    <a:pt x="0" y="1892173"/>
                  </a:lnTo>
                  <a:close/>
                </a:path>
              </a:pathLst>
            </a:custGeom>
            <a:ln w="6350">
              <a:noFill/>
            </a:ln>
          </p:spPr>
          <p:txBody>
            <a:bodyPr wrap="square" lIns="0" tIns="0" rIns="0" bIns="0" rtlCol="0"/>
            <a:lstStyle/>
            <a:p>
              <a:endParaRPr/>
            </a:p>
          </p:txBody>
        </p:sp>
      </p:grpSp>
      <p:grpSp>
        <p:nvGrpSpPr>
          <p:cNvPr id="9" name="object 9"/>
          <p:cNvGrpSpPr/>
          <p:nvPr/>
        </p:nvGrpSpPr>
        <p:grpSpPr>
          <a:xfrm>
            <a:off x="95048" y="1755901"/>
            <a:ext cx="1823085" cy="1369060"/>
            <a:chOff x="95048" y="1755901"/>
            <a:chExt cx="1823085" cy="1369060"/>
          </a:xfrm>
        </p:grpSpPr>
        <p:pic>
          <p:nvPicPr>
            <p:cNvPr id="10" name="object 10"/>
            <p:cNvPicPr/>
            <p:nvPr/>
          </p:nvPicPr>
          <p:blipFill>
            <a:blip r:embed="rId3" cstate="print"/>
            <a:stretch>
              <a:fillRect/>
            </a:stretch>
          </p:blipFill>
          <p:spPr>
            <a:xfrm>
              <a:off x="98223" y="1759076"/>
              <a:ext cx="1816735" cy="1362582"/>
            </a:xfrm>
            <a:prstGeom prst="rect">
              <a:avLst/>
            </a:prstGeom>
            <a:ln>
              <a:noFill/>
            </a:ln>
          </p:spPr>
        </p:pic>
        <p:sp>
          <p:nvSpPr>
            <p:cNvPr id="11" name="object 11"/>
            <p:cNvSpPr/>
            <p:nvPr/>
          </p:nvSpPr>
          <p:spPr>
            <a:xfrm>
              <a:off x="98223" y="1759076"/>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grpSp>
        <p:nvGrpSpPr>
          <p:cNvPr id="12" name="object 12"/>
          <p:cNvGrpSpPr/>
          <p:nvPr/>
        </p:nvGrpSpPr>
        <p:grpSpPr>
          <a:xfrm>
            <a:off x="1987550" y="1755901"/>
            <a:ext cx="1823085" cy="1369060"/>
            <a:chOff x="1987550" y="1755901"/>
            <a:chExt cx="1823085" cy="1369060"/>
          </a:xfrm>
        </p:grpSpPr>
        <p:pic>
          <p:nvPicPr>
            <p:cNvPr id="13" name="object 13"/>
            <p:cNvPicPr/>
            <p:nvPr/>
          </p:nvPicPr>
          <p:blipFill>
            <a:blip r:embed="rId4" cstate="print"/>
            <a:stretch>
              <a:fillRect/>
            </a:stretch>
          </p:blipFill>
          <p:spPr>
            <a:xfrm>
              <a:off x="1990725" y="1759076"/>
              <a:ext cx="1816735" cy="1362582"/>
            </a:xfrm>
            <a:prstGeom prst="rect">
              <a:avLst/>
            </a:prstGeom>
            <a:ln>
              <a:noFill/>
            </a:ln>
          </p:spPr>
        </p:pic>
        <p:sp>
          <p:nvSpPr>
            <p:cNvPr id="14" name="object 14"/>
            <p:cNvSpPr/>
            <p:nvPr/>
          </p:nvSpPr>
          <p:spPr>
            <a:xfrm>
              <a:off x="1990725" y="1759076"/>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grpSp>
        <p:nvGrpSpPr>
          <p:cNvPr id="15" name="object 15"/>
          <p:cNvGrpSpPr/>
          <p:nvPr/>
        </p:nvGrpSpPr>
        <p:grpSpPr>
          <a:xfrm>
            <a:off x="95048" y="3200400"/>
            <a:ext cx="1823085" cy="1369060"/>
            <a:chOff x="95048" y="3330066"/>
            <a:chExt cx="1823085" cy="1369060"/>
          </a:xfrm>
        </p:grpSpPr>
        <p:pic>
          <p:nvPicPr>
            <p:cNvPr id="16" name="object 16"/>
            <p:cNvPicPr/>
            <p:nvPr/>
          </p:nvPicPr>
          <p:blipFill>
            <a:blip r:embed="rId5" cstate="print"/>
            <a:stretch>
              <a:fillRect/>
            </a:stretch>
          </p:blipFill>
          <p:spPr>
            <a:xfrm>
              <a:off x="98223" y="3333241"/>
              <a:ext cx="1816735" cy="1362582"/>
            </a:xfrm>
            <a:prstGeom prst="rect">
              <a:avLst/>
            </a:prstGeom>
            <a:ln>
              <a:noFill/>
            </a:ln>
          </p:spPr>
        </p:pic>
        <p:sp>
          <p:nvSpPr>
            <p:cNvPr id="17" name="object 17"/>
            <p:cNvSpPr/>
            <p:nvPr/>
          </p:nvSpPr>
          <p:spPr>
            <a:xfrm>
              <a:off x="98223" y="3333241"/>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grpSp>
        <p:nvGrpSpPr>
          <p:cNvPr id="18" name="object 18"/>
          <p:cNvGrpSpPr/>
          <p:nvPr/>
        </p:nvGrpSpPr>
        <p:grpSpPr>
          <a:xfrm>
            <a:off x="1987550" y="3200400"/>
            <a:ext cx="1823085" cy="1369060"/>
            <a:chOff x="1987550" y="3330066"/>
            <a:chExt cx="1823085" cy="1369060"/>
          </a:xfrm>
        </p:grpSpPr>
        <p:pic>
          <p:nvPicPr>
            <p:cNvPr id="19" name="object 19"/>
            <p:cNvPicPr/>
            <p:nvPr/>
          </p:nvPicPr>
          <p:blipFill>
            <a:blip r:embed="rId6" cstate="print"/>
            <a:stretch>
              <a:fillRect/>
            </a:stretch>
          </p:blipFill>
          <p:spPr>
            <a:xfrm>
              <a:off x="1990725" y="3333241"/>
              <a:ext cx="1816735" cy="1362582"/>
            </a:xfrm>
            <a:prstGeom prst="rect">
              <a:avLst/>
            </a:prstGeom>
            <a:ln>
              <a:noFill/>
            </a:ln>
          </p:spPr>
        </p:pic>
        <p:sp>
          <p:nvSpPr>
            <p:cNvPr id="20" name="object 20"/>
            <p:cNvSpPr/>
            <p:nvPr/>
          </p:nvSpPr>
          <p:spPr>
            <a:xfrm>
              <a:off x="1990725" y="3333241"/>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sp>
        <p:nvSpPr>
          <p:cNvPr id="21" name="object 21"/>
          <p:cNvSpPr txBox="1"/>
          <p:nvPr/>
        </p:nvSpPr>
        <p:spPr>
          <a:xfrm>
            <a:off x="127000" y="4953000"/>
            <a:ext cx="7483475" cy="3105978"/>
          </a:xfrm>
          <a:prstGeom prst="rect">
            <a:avLst/>
          </a:prstGeom>
        </p:spPr>
        <p:txBody>
          <a:bodyPr vert="horz" wrap="square" lIns="0" tIns="12700" rIns="0" bIns="0" rtlCol="0">
            <a:spAutoFit/>
          </a:bodyPr>
          <a:lstStyle/>
          <a:p>
            <a:pPr algn="ctr">
              <a:lnSpc>
                <a:spcPct val="100000"/>
              </a:lnSpc>
              <a:spcBef>
                <a:spcPts val="1465"/>
              </a:spcBef>
            </a:pPr>
            <a:r>
              <a:rPr lang="en-US" sz="1600" dirty="0">
                <a:latin typeface="Gill Sans MT" panose="020B0502020104020203" pitchFamily="34" charset="0"/>
              </a:rPr>
              <a:t>Welcome to your perfect sanctuary! This one is a rare find. A one owner 3-bedroom and frog can be 4 bedroom, all-brick one story home with oversized frog and three car garage. As you enter this beautiful home the gleaming hardwood floors will catch your eyes and then you will see the open concept. </a:t>
            </a:r>
          </a:p>
          <a:p>
            <a:pPr algn="ctr">
              <a:lnSpc>
                <a:spcPct val="100000"/>
              </a:lnSpc>
              <a:spcBef>
                <a:spcPts val="1465"/>
              </a:spcBef>
            </a:pPr>
            <a:r>
              <a:rPr lang="en-US" sz="1600" dirty="0">
                <a:latin typeface="Gill Sans MT" panose="020B0502020104020203" pitchFamily="34" charset="0"/>
              </a:rPr>
              <a:t>You will also notice the new professionally painted walls with modern neutral colors and all trim and doors paint with fresh coat of with white trim. New light fixtures, new door knobs, and new ceiling fans throughout this great home. The tour is just getting started imagine waking up to relaxing view of your new in ground pool, lush greenery, enjoying the serene views of the 4th fairway of Crowfield golf course.</a:t>
            </a:r>
          </a:p>
          <a:p>
            <a:pPr algn="ctr">
              <a:lnSpc>
                <a:spcPct val="100000"/>
              </a:lnSpc>
              <a:spcBef>
                <a:spcPts val="1465"/>
              </a:spcBef>
            </a:pPr>
            <a:r>
              <a:rPr lang="en-US" sz="1600" dirty="0">
                <a:latin typeface="Gill Sans MT" panose="020B0502020104020203" pitchFamily="34" charset="0"/>
              </a:rPr>
              <a:t>We can go one and on about what a great home it is but might be best if you come see for yourself.</a:t>
            </a:r>
          </a:p>
        </p:txBody>
      </p:sp>
      <p:sp>
        <p:nvSpPr>
          <p:cNvPr id="25" name="TextBox 24">
            <a:extLst>
              <a:ext uri="{FF2B5EF4-FFF2-40B4-BE49-F238E27FC236}">
                <a16:creationId xmlns:a16="http://schemas.microsoft.com/office/drawing/2014/main" id="{EF8C9232-A271-1E7C-3350-9680B3AB779C}"/>
              </a:ext>
            </a:extLst>
          </p:cNvPr>
          <p:cNvSpPr txBox="1"/>
          <p:nvPr/>
        </p:nvSpPr>
        <p:spPr>
          <a:xfrm>
            <a:off x="3883227" y="3657600"/>
            <a:ext cx="3766184" cy="954107"/>
          </a:xfrm>
          <a:prstGeom prst="rect">
            <a:avLst/>
          </a:prstGeom>
          <a:noFill/>
        </p:spPr>
        <p:txBody>
          <a:bodyPr wrap="square">
            <a:spAutoFit/>
          </a:bodyPr>
          <a:lstStyle/>
          <a:p>
            <a:pPr algn="ctr"/>
            <a:r>
              <a:rPr lang="en-US" sz="1400" dirty="0">
                <a:latin typeface="Gill Sans MT" panose="020B0502020104020203" pitchFamily="34" charset="0"/>
              </a:rPr>
              <a:t>4 Bedrooms | 2 Bathrooms</a:t>
            </a:r>
          </a:p>
          <a:p>
            <a:pPr algn="ctr"/>
            <a:r>
              <a:rPr lang="en-US" sz="1400" dirty="0">
                <a:latin typeface="Gill Sans MT" panose="020B0502020104020203" pitchFamily="34" charset="0"/>
              </a:rPr>
              <a:t>2,894 Square Feet</a:t>
            </a:r>
          </a:p>
          <a:p>
            <a:pPr algn="ctr"/>
            <a:r>
              <a:rPr lang="en-US" sz="1400" dirty="0">
                <a:latin typeface="Gill Sans MT" panose="020B0502020104020203" pitchFamily="34" charset="0"/>
              </a:rPr>
              <a:t>MLS# 25019892</a:t>
            </a:r>
          </a:p>
          <a:p>
            <a:pPr algn="ctr"/>
            <a:r>
              <a:rPr lang="en-US" sz="1400" b="1" i="1" dirty="0">
                <a:solidFill>
                  <a:srgbClr val="FF0000"/>
                </a:solidFill>
                <a:latin typeface="Gill Sans MT" panose="020B0502020104020203" pitchFamily="34" charset="0"/>
              </a:rPr>
              <a:t>Now Offering at $650,000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TotalTime>
  <Words>189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Gill Sans MT</vt:lpstr>
      <vt:lpstr>Office Theme</vt:lpstr>
      <vt:lpstr>697 Hamlet Circle Crowfield Plantation | Goose Creek, SC 29445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3</cp:revision>
  <dcterms:created xsi:type="dcterms:W3CDTF">2025-12-22T16:48:57Z</dcterms:created>
  <dcterms:modified xsi:type="dcterms:W3CDTF">2026-02-17T13:13:47Z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2025-12-22T00:00:00Z</vt:filetime>
  </property>
  <property fmtid="{D5CDD505-2E9C-101B-9397-08002B2CF9AE}" pid="3" name="Creator">
    <vt:lpwstr>Microsoft® Publisher for Microsoft 365</vt:lpwstr>
  </property>
  <property fmtid="{D5CDD505-2E9C-101B-9397-08002B2CF9AE}" pid="4" name="LastSaved">
    <vt:filetime>2025-12-22T00:00:00Z</vt:filetime>
  </property>
  <property fmtid="{D5CDD505-2E9C-101B-9397-08002B2CF9AE}" pid="5" name="Producer">
    <vt:lpwstr>Microsoft® Publisher for Microsoft 365</vt:lpwstr>
  </property>
</Properties>
</file>