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81364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89597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924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82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3412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56828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38379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7415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8192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04147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145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2/19/2020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560142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8647012" y="1"/>
            <a:ext cx="1493851"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457198" y="4930152"/>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21468" y="1165527"/>
            <a:ext cx="3786664" cy="251568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457201" y="3689065"/>
            <a:ext cx="7315200" cy="115550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6 Briarcliff Drive</a:t>
            </a:r>
            <a:br>
              <a:rPr lang="en-US" sz="2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West Oak Forest</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Charleston, SC 29407</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19028568 | $345,000</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457198" y="4944769"/>
            <a:ext cx="7315198" cy="1886152"/>
          </a:xfrm>
        </p:spPr>
        <p:txBody>
          <a:bodyPr anchor="ctr">
            <a:noAutofit/>
          </a:bodyPr>
          <a:lstStyle/>
          <a:p>
            <a:r>
              <a:rPr lang="en-US" sz="1800" dirty="0">
                <a:solidFill>
                  <a:schemeClr val="bg1"/>
                </a:solidFill>
                <a:latin typeface="Century Gothic" panose="020B0502020202020204" pitchFamily="34" charset="0"/>
              </a:rPr>
              <a:t>* No Money Down * No Mortgage Insurance *</a:t>
            </a:r>
          </a:p>
          <a:p>
            <a:r>
              <a:rPr lang="en-US" sz="1800" dirty="0">
                <a:solidFill>
                  <a:schemeClr val="bg1"/>
                </a:solidFill>
                <a:latin typeface="Century Gothic" panose="020B0502020202020204" pitchFamily="34" charset="0"/>
              </a:rPr>
              <a:t>* No Income Limits on the Borrower * </a:t>
            </a:r>
          </a:p>
          <a:p>
            <a:r>
              <a:rPr lang="en-US" sz="1800" dirty="0">
                <a:solidFill>
                  <a:schemeClr val="bg1"/>
                </a:solidFill>
                <a:latin typeface="Century Gothic" panose="020B0502020202020204" pitchFamily="34" charset="0"/>
              </a:rPr>
              <a:t>P&amp;I Payment of $1,748 @ 4.5%, 4.77% APR (1% Discount) </a:t>
            </a:r>
          </a:p>
          <a:p>
            <a:r>
              <a:rPr lang="en-US" sz="1400" i="1" dirty="0">
                <a:solidFill>
                  <a:schemeClr val="bg1"/>
                </a:solidFill>
                <a:latin typeface="Century Gothic" panose="020B0502020202020204" pitchFamily="34" charset="0"/>
              </a:rPr>
              <a:t>Borrower Must Qualify * Min 620 score, Max 45</a:t>
            </a:r>
            <a:r>
              <a:rPr lang="en-US" sz="1400" i="1">
                <a:solidFill>
                  <a:schemeClr val="bg1"/>
                </a:solidFill>
                <a:latin typeface="Century Gothic" panose="020B0502020202020204" pitchFamily="34" charset="0"/>
              </a:rPr>
              <a:t>% DTI </a:t>
            </a:r>
            <a:r>
              <a:rPr lang="en-US" sz="1400" i="1" dirty="0">
                <a:solidFill>
                  <a:schemeClr val="bg1"/>
                </a:solidFill>
                <a:latin typeface="Century Gothic" panose="020B0502020202020204" pitchFamily="34" charset="0"/>
              </a:rPr>
              <a:t>* Primary residence only</a:t>
            </a:r>
          </a:p>
        </p:txBody>
      </p:sp>
      <p:sp>
        <p:nvSpPr>
          <p:cNvPr id="23" name="Rectangle 22"/>
          <p:cNvSpPr/>
          <p:nvPr/>
        </p:nvSpPr>
        <p:spPr>
          <a:xfrm>
            <a:off x="1986155" y="112694"/>
            <a:ext cx="4231084" cy="677108"/>
          </a:xfrm>
          <a:prstGeom prst="rect">
            <a:avLst/>
          </a:prstGeom>
          <a:noFill/>
        </p:spPr>
        <p:txBody>
          <a:bodyPr wrap="square">
            <a:spAutoFit/>
          </a:bodyPr>
          <a:lstStyle/>
          <a:p>
            <a:pPr algn="ctr"/>
            <a:r>
              <a:rPr lang="en-US" sz="1900" b="1" dirty="0">
                <a:ln w="3175">
                  <a:noFill/>
                </a:ln>
                <a:solidFill>
                  <a:srgbClr val="132B51"/>
                </a:solidFill>
                <a:latin typeface="Century Gothic" panose="020B0502020202020204" pitchFamily="34" charset="0"/>
              </a:rPr>
              <a:t>$1,748/</a:t>
            </a:r>
            <a:r>
              <a:rPr lang="en-US" sz="1900" b="1" dirty="0" err="1">
                <a:ln w="3175">
                  <a:noFill/>
                </a:ln>
                <a:solidFill>
                  <a:srgbClr val="132B51"/>
                </a:solidFill>
                <a:latin typeface="Century Gothic" panose="020B0502020202020204" pitchFamily="34" charset="0"/>
              </a:rPr>
              <a:t>mo</a:t>
            </a:r>
            <a:r>
              <a:rPr lang="en-US" sz="1900" b="1" dirty="0">
                <a:ln w="3175">
                  <a:noFill/>
                </a:ln>
                <a:solidFill>
                  <a:srgbClr val="132B51"/>
                </a:solidFill>
                <a:latin typeface="Century Gothic" panose="020B0502020202020204" pitchFamily="34" charset="0"/>
              </a:rPr>
              <a:t> to OWN in West Ashley</a:t>
            </a:r>
          </a:p>
          <a:p>
            <a:pPr algn="ctr"/>
            <a:r>
              <a:rPr lang="en-US" sz="1900" b="1" dirty="0">
                <a:ln w="3175">
                  <a:noFill/>
                </a:ln>
                <a:solidFill>
                  <a:srgbClr val="132B51"/>
                </a:solidFill>
                <a:latin typeface="Century Gothic" panose="020B0502020202020204" pitchFamily="34" charset="0"/>
              </a:rPr>
              <a:t>100% Financing</a:t>
            </a:r>
          </a:p>
        </p:txBody>
      </p:sp>
      <p:sp>
        <p:nvSpPr>
          <p:cNvPr id="5" name="Diagonal Stripe 4"/>
          <p:cNvSpPr/>
          <p:nvPr/>
        </p:nvSpPr>
        <p:spPr>
          <a:xfrm>
            <a:off x="2227320" y="1162206"/>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1968621" y="1507064"/>
            <a:ext cx="1923925" cy="646331"/>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Open House</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Saturday 3-5pm</a:t>
            </a: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72600" y="9249921"/>
            <a:ext cx="850392" cy="425903"/>
          </a:xfrm>
          <a:prstGeom prst="rect">
            <a:avLst/>
          </a:prstGeom>
        </p:spPr>
      </p:pic>
      <p:sp>
        <p:nvSpPr>
          <p:cNvPr id="16" name="Rectangle 15"/>
          <p:cNvSpPr/>
          <p:nvPr/>
        </p:nvSpPr>
        <p:spPr>
          <a:xfrm>
            <a:off x="543315" y="6861311"/>
            <a:ext cx="5085570" cy="1061829"/>
          </a:xfrm>
          <a:prstGeom prst="rect">
            <a:avLst/>
          </a:prstGeom>
        </p:spPr>
        <p:txBody>
          <a:bodyPr wrap="square">
            <a:spAutoFit/>
          </a:bodyPr>
          <a:lstStyle/>
          <a:p>
            <a:pPr algn="ctr"/>
            <a:r>
              <a:rPr lang="en-US" sz="700" i="1" dirty="0">
                <a:solidFill>
                  <a:schemeClr val="accent1"/>
                </a:solidFill>
                <a:latin typeface="Century Gothic" panose="020B0502020202020204" pitchFamily="34" charset="0"/>
              </a:rPr>
              <a:t>Equal Housing Lender. This information is for illustration purposes only; interest rates, closing costs, loan</a:t>
            </a:r>
          </a:p>
          <a:p>
            <a:pPr algn="ctr"/>
            <a:r>
              <a:rPr lang="en-US" sz="700" i="1" dirty="0">
                <a:solidFill>
                  <a:schemeClr val="accent1"/>
                </a:solidFill>
                <a:latin typeface="Century Gothic" panose="020B0502020202020204" pitchFamily="34" charset="0"/>
              </a:rPr>
              <a:t>program, lending guidelines, are all subject to change. This is not an offer to enter into an interest rate </a:t>
            </a:r>
            <a:r>
              <a:rPr lang="en-US" sz="700" i="1" dirty="0" err="1">
                <a:solidFill>
                  <a:schemeClr val="accent1"/>
                </a:solidFill>
                <a:latin typeface="Century Gothic" panose="020B0502020202020204" pitchFamily="34" charset="0"/>
              </a:rPr>
              <a:t>lockin</a:t>
            </a:r>
            <a:endParaRPr lang="en-US" sz="700" i="1" dirty="0">
              <a:solidFill>
                <a:schemeClr val="accent1"/>
              </a:solidFill>
              <a:latin typeface="Century Gothic" panose="020B0502020202020204" pitchFamily="34" charset="0"/>
            </a:endParaRPr>
          </a:p>
          <a:p>
            <a:pPr algn="ctr"/>
            <a:r>
              <a:rPr lang="en-US" sz="700" i="1" dirty="0">
                <a:solidFill>
                  <a:schemeClr val="accent1"/>
                </a:solidFill>
                <a:latin typeface="Century Gothic" panose="020B0502020202020204" pitchFamily="34" charset="0"/>
              </a:rPr>
              <a:t>agreement. This is not a commitment to lend. Individual programs may be discontinued by lender without</a:t>
            </a:r>
          </a:p>
          <a:p>
            <a:pPr algn="ctr"/>
            <a:r>
              <a:rPr lang="en-US" sz="700" i="1" dirty="0">
                <a:solidFill>
                  <a:schemeClr val="accent1"/>
                </a:solidFill>
                <a:latin typeface="Century Gothic" panose="020B0502020202020204" pitchFamily="34" charset="0"/>
              </a:rPr>
              <a:t>further notice. Monthly Taxes and Insurance are estimates only. Interest rates are as of 2/5/2020 and are</a:t>
            </a:r>
          </a:p>
          <a:p>
            <a:pPr algn="ctr"/>
            <a:r>
              <a:rPr lang="en-US" sz="700" i="1" dirty="0">
                <a:solidFill>
                  <a:schemeClr val="accent1"/>
                </a:solidFill>
                <a:latin typeface="Century Gothic" panose="020B0502020202020204" pitchFamily="34" charset="0"/>
              </a:rPr>
              <a:t>subject to change on approval of credit. *APRs subject to change. Information is subject to change without notice. This is not an offer for extension of credit or a commitment to lend. Pinnacle Financial Partners is not affiliated with the U.S. government, HUD, FHA, VA or any other government agencies. For additional information about Pinnacle, visit the NMLS Consumer Access page at www.nmlsconsumeraccess.org. This Flyer and Rates were created on February 05, 2020.</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57199" y="3686885"/>
            <a:ext cx="1552993" cy="1036775"/>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17239" y="2498954"/>
            <a:ext cx="1555162" cy="1036775"/>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57199" y="2498950"/>
            <a:ext cx="1553056" cy="10367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198" y="1311016"/>
            <a:ext cx="1553057" cy="1036775"/>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217239" y="123082"/>
            <a:ext cx="1555162" cy="1036775"/>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57199" y="123082"/>
            <a:ext cx="1555162" cy="1036775"/>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219408" y="3686891"/>
            <a:ext cx="1552993" cy="1036769"/>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217232" y="1311018"/>
            <a:ext cx="1555170" cy="1036775"/>
          </a:xfrm>
          <a:prstGeom prst="rect">
            <a:avLst/>
          </a:prstGeom>
          <a:ln>
            <a:noFill/>
          </a:ln>
          <a:effectLst/>
        </p:spPr>
      </p:pic>
      <p:sp>
        <p:nvSpPr>
          <p:cNvPr id="17" name="Rectangle 16"/>
          <p:cNvSpPr/>
          <p:nvPr/>
        </p:nvSpPr>
        <p:spPr>
          <a:xfrm>
            <a:off x="2028893" y="9189820"/>
            <a:ext cx="3968496" cy="646331"/>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1000" b="1" dirty="0">
                <a:solidFill>
                  <a:schemeClr val="bg1"/>
                </a:solidFill>
                <a:latin typeface="Century Gothic" panose="020B0502020202020204" pitchFamily="34" charset="0"/>
              </a:rPr>
              <a:t>M (843) 814-5137 | O (843) 603-4659</a:t>
            </a:r>
          </a:p>
          <a:p>
            <a:pPr algn="ctr"/>
            <a:r>
              <a:rPr lang="pt-BR" sz="1000" b="1" dirty="0">
                <a:solidFill>
                  <a:schemeClr val="bg1"/>
                </a:solidFill>
                <a:latin typeface="Century Gothic" panose="020B0502020202020204" pitchFamily="34" charset="0"/>
              </a:rPr>
              <a:t>Meg@HolyCityRE.com | </a:t>
            </a:r>
            <a:r>
              <a:rPr lang="en-US" sz="1000" b="1" dirty="0">
                <a:solidFill>
                  <a:schemeClr val="bg1"/>
                </a:solidFill>
                <a:latin typeface="Century Gothic" panose="020B0502020202020204" pitchFamily="34" charset="0"/>
              </a:rPr>
              <a:t>www.holycityre.com </a:t>
            </a:r>
          </a:p>
        </p:txBody>
      </p:sp>
      <p:sp>
        <p:nvSpPr>
          <p:cNvPr id="18" name="Rectangle 17"/>
          <p:cNvSpPr/>
          <p:nvPr/>
        </p:nvSpPr>
        <p:spPr>
          <a:xfrm>
            <a:off x="20306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Bennett Construction &amp; Realty </a:t>
            </a:r>
            <a:r>
              <a:rPr lang="en-US" sz="800" b="1">
                <a:solidFill>
                  <a:schemeClr val="bg1"/>
                </a:solidFill>
                <a:latin typeface="Century Gothic" panose="020B0502020202020204" pitchFamily="34" charset="0"/>
              </a:rPr>
              <a:t>| 792 Folly Rd | </a:t>
            </a:r>
            <a:r>
              <a:rPr lang="en-US" sz="800" b="1" dirty="0">
                <a:solidFill>
                  <a:schemeClr val="bg1"/>
                </a:solidFill>
                <a:latin typeface="Century Gothic" panose="020B0502020202020204" pitchFamily="34" charset="0"/>
              </a:rPr>
              <a:t>Charleston, SC 29412</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97390"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14253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896600" y="615170"/>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pic>
        <p:nvPicPr>
          <p:cNvPr id="34" name="Picture 33">
            <a:extLst>
              <a:ext uri="{FF2B5EF4-FFF2-40B4-BE49-F238E27FC236}">
                <a16:creationId xmlns:a16="http://schemas.microsoft.com/office/drawing/2014/main" id="{84878FBC-E114-462C-9848-FB9034E87699}"/>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43315" y="7953529"/>
            <a:ext cx="1371600" cy="914400"/>
          </a:xfrm>
          <a:prstGeom prst="rect">
            <a:avLst/>
          </a:prstGeom>
          <a:ln>
            <a:noFill/>
          </a:ln>
          <a:effectLst/>
        </p:spPr>
      </p:pic>
      <p:pic>
        <p:nvPicPr>
          <p:cNvPr id="35" name="Picture 34">
            <a:extLst>
              <a:ext uri="{FF2B5EF4-FFF2-40B4-BE49-F238E27FC236}">
                <a16:creationId xmlns:a16="http://schemas.microsoft.com/office/drawing/2014/main" id="{547D0364-6955-4CF2-9838-703C204336DD}"/>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986155" y="7953529"/>
            <a:ext cx="1371600" cy="914400"/>
          </a:xfrm>
          <a:prstGeom prst="rect">
            <a:avLst/>
          </a:prstGeom>
          <a:ln>
            <a:noFill/>
          </a:ln>
          <a:effectLst/>
        </p:spPr>
      </p:pic>
      <p:pic>
        <p:nvPicPr>
          <p:cNvPr id="36" name="Picture 35">
            <a:extLst>
              <a:ext uri="{FF2B5EF4-FFF2-40B4-BE49-F238E27FC236}">
                <a16:creationId xmlns:a16="http://schemas.microsoft.com/office/drawing/2014/main" id="{65DBCD41-0B02-4E6A-9545-2AC24DEE6D37}"/>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428995" y="7953529"/>
            <a:ext cx="1371600" cy="914400"/>
          </a:xfrm>
          <a:prstGeom prst="rect">
            <a:avLst/>
          </a:prstGeom>
          <a:ln>
            <a:noFill/>
          </a:ln>
          <a:effectLst/>
        </p:spPr>
      </p:pic>
      <p:pic>
        <p:nvPicPr>
          <p:cNvPr id="37" name="Picture 36">
            <a:extLst>
              <a:ext uri="{FF2B5EF4-FFF2-40B4-BE49-F238E27FC236}">
                <a16:creationId xmlns:a16="http://schemas.microsoft.com/office/drawing/2014/main" id="{DE02F4C2-06F0-44B8-954E-7C39DC25F197}"/>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4869448" y="7953529"/>
            <a:ext cx="1376374" cy="914400"/>
          </a:xfrm>
          <a:prstGeom prst="rect">
            <a:avLst/>
          </a:prstGeom>
          <a:ln>
            <a:noFill/>
          </a:ln>
          <a:effectLst/>
        </p:spPr>
      </p:pic>
      <p:pic>
        <p:nvPicPr>
          <p:cNvPr id="38" name="Picture 37">
            <a:extLst>
              <a:ext uri="{FF2B5EF4-FFF2-40B4-BE49-F238E27FC236}">
                <a16:creationId xmlns:a16="http://schemas.microsoft.com/office/drawing/2014/main" id="{F8D91659-E1CF-44BA-85D6-A5BAE2CF5939}"/>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312289" y="7953529"/>
            <a:ext cx="1376374" cy="914400"/>
          </a:xfrm>
          <a:prstGeom prst="rect">
            <a:avLst/>
          </a:prstGeom>
          <a:ln>
            <a:noFill/>
          </a:ln>
          <a:effectLst/>
        </p:spPr>
      </p:pic>
      <p:sp>
        <p:nvSpPr>
          <p:cNvPr id="39" name="Subtitle 2">
            <a:extLst>
              <a:ext uri="{FF2B5EF4-FFF2-40B4-BE49-F238E27FC236}">
                <a16:creationId xmlns:a16="http://schemas.microsoft.com/office/drawing/2014/main" id="{85E41E8E-1E3D-4B81-99FB-75B0CC50A2CE}"/>
              </a:ext>
            </a:extLst>
          </p:cNvPr>
          <p:cNvSpPr txBox="1">
            <a:spLocks/>
          </p:cNvSpPr>
          <p:nvPr/>
        </p:nvSpPr>
        <p:spPr>
          <a:xfrm>
            <a:off x="5628886" y="6861311"/>
            <a:ext cx="2057400" cy="1061829"/>
          </a:xfrm>
          <a:prstGeom prst="rect">
            <a:avLst/>
          </a:prstGeom>
        </p:spPr>
        <p:txBody>
          <a:bodyPr vert="horz" lIns="91440" tIns="45720" rIns="91440" bIns="45720" numCol="1" rtlCol="0" anchor="ctr">
            <a:noAutofit/>
          </a:bodyPr>
          <a:lstStyle>
            <a:lvl1pPr marL="0" indent="0" algn="ctr" defTabSz="548640" rtl="0" eaLnBrk="1" latinLnBrk="0" hangingPunct="1">
              <a:lnSpc>
                <a:spcPct val="90000"/>
              </a:lnSpc>
              <a:spcBef>
                <a:spcPts val="600"/>
              </a:spcBef>
              <a:buFont typeface="Arial" panose="020B0604020202020204" pitchFamily="34" charset="0"/>
              <a:buNone/>
              <a:defRPr sz="1440" kern="1200">
                <a:solidFill>
                  <a:schemeClr val="tx1"/>
                </a:solidFill>
                <a:latin typeface="+mn-lt"/>
                <a:ea typeface="+mn-ea"/>
                <a:cs typeface="+mn-cs"/>
              </a:defRPr>
            </a:lvl1pPr>
            <a:lvl2pPr marL="274320" indent="0" algn="ctr" defTabSz="548640" rtl="0" eaLnBrk="1" latinLnBrk="0" hangingPunct="1">
              <a:lnSpc>
                <a:spcPct val="90000"/>
              </a:lnSpc>
              <a:spcBef>
                <a:spcPts val="300"/>
              </a:spcBef>
              <a:buFont typeface="Arial" panose="020B0604020202020204" pitchFamily="34" charset="0"/>
              <a:buNone/>
              <a:defRPr sz="1200" kern="1200">
                <a:solidFill>
                  <a:schemeClr val="tx1"/>
                </a:solidFill>
                <a:latin typeface="+mn-lt"/>
                <a:ea typeface="+mn-ea"/>
                <a:cs typeface="+mn-cs"/>
              </a:defRPr>
            </a:lvl2pPr>
            <a:lvl3pPr marL="548640" indent="0" algn="ctr" defTabSz="548640" rtl="0" eaLnBrk="1" latinLnBrk="0" hangingPunct="1">
              <a:lnSpc>
                <a:spcPct val="90000"/>
              </a:lnSpc>
              <a:spcBef>
                <a:spcPts val="300"/>
              </a:spcBef>
              <a:buFont typeface="Arial" panose="020B0604020202020204" pitchFamily="34" charset="0"/>
              <a:buNone/>
              <a:defRPr sz="1080" kern="1200">
                <a:solidFill>
                  <a:schemeClr val="tx1"/>
                </a:solidFill>
                <a:latin typeface="+mn-lt"/>
                <a:ea typeface="+mn-ea"/>
                <a:cs typeface="+mn-cs"/>
              </a:defRPr>
            </a:lvl3pPr>
            <a:lvl4pPr marL="822960" indent="0" algn="ctr" defTabSz="548640" rtl="0" eaLnBrk="1" latinLnBrk="0" hangingPunct="1">
              <a:lnSpc>
                <a:spcPct val="90000"/>
              </a:lnSpc>
              <a:spcBef>
                <a:spcPts val="300"/>
              </a:spcBef>
              <a:buFont typeface="Arial" panose="020B0604020202020204" pitchFamily="34" charset="0"/>
              <a:buNone/>
              <a:defRPr sz="960" kern="1200">
                <a:solidFill>
                  <a:schemeClr val="tx1"/>
                </a:solidFill>
                <a:latin typeface="+mn-lt"/>
                <a:ea typeface="+mn-ea"/>
                <a:cs typeface="+mn-cs"/>
              </a:defRPr>
            </a:lvl4pPr>
            <a:lvl5pPr marL="1097280" indent="0" algn="ctr" defTabSz="548640" rtl="0" eaLnBrk="1" latinLnBrk="0" hangingPunct="1">
              <a:lnSpc>
                <a:spcPct val="90000"/>
              </a:lnSpc>
              <a:spcBef>
                <a:spcPts val="300"/>
              </a:spcBef>
              <a:buFont typeface="Arial" panose="020B0604020202020204" pitchFamily="34" charset="0"/>
              <a:buNone/>
              <a:defRPr sz="960" kern="1200">
                <a:solidFill>
                  <a:schemeClr val="tx1"/>
                </a:solidFill>
                <a:latin typeface="+mn-lt"/>
                <a:ea typeface="+mn-ea"/>
                <a:cs typeface="+mn-cs"/>
              </a:defRPr>
            </a:lvl5pPr>
            <a:lvl6pPr marL="1371600" indent="0" algn="ctr" defTabSz="548640" rtl="0" eaLnBrk="1" latinLnBrk="0" hangingPunct="1">
              <a:lnSpc>
                <a:spcPct val="90000"/>
              </a:lnSpc>
              <a:spcBef>
                <a:spcPts val="300"/>
              </a:spcBef>
              <a:buFont typeface="Arial" panose="020B0604020202020204" pitchFamily="34" charset="0"/>
              <a:buNone/>
              <a:defRPr sz="960" kern="1200">
                <a:solidFill>
                  <a:schemeClr val="tx1"/>
                </a:solidFill>
                <a:latin typeface="+mn-lt"/>
                <a:ea typeface="+mn-ea"/>
                <a:cs typeface="+mn-cs"/>
              </a:defRPr>
            </a:lvl6pPr>
            <a:lvl7pPr marL="1645920" indent="0" algn="ctr" defTabSz="548640" rtl="0" eaLnBrk="1" latinLnBrk="0" hangingPunct="1">
              <a:lnSpc>
                <a:spcPct val="90000"/>
              </a:lnSpc>
              <a:spcBef>
                <a:spcPts val="300"/>
              </a:spcBef>
              <a:buFont typeface="Arial" panose="020B0604020202020204" pitchFamily="34" charset="0"/>
              <a:buNone/>
              <a:defRPr sz="960" kern="1200">
                <a:solidFill>
                  <a:schemeClr val="tx1"/>
                </a:solidFill>
                <a:latin typeface="+mn-lt"/>
                <a:ea typeface="+mn-ea"/>
                <a:cs typeface="+mn-cs"/>
              </a:defRPr>
            </a:lvl7pPr>
            <a:lvl8pPr marL="1920240" indent="0" algn="ctr" defTabSz="548640" rtl="0" eaLnBrk="1" latinLnBrk="0" hangingPunct="1">
              <a:lnSpc>
                <a:spcPct val="90000"/>
              </a:lnSpc>
              <a:spcBef>
                <a:spcPts val="300"/>
              </a:spcBef>
              <a:buFont typeface="Arial" panose="020B0604020202020204" pitchFamily="34" charset="0"/>
              <a:buNone/>
              <a:defRPr sz="960" kern="1200">
                <a:solidFill>
                  <a:schemeClr val="tx1"/>
                </a:solidFill>
                <a:latin typeface="+mn-lt"/>
                <a:ea typeface="+mn-ea"/>
                <a:cs typeface="+mn-cs"/>
              </a:defRPr>
            </a:lvl8pPr>
            <a:lvl9pPr marL="2194560" indent="0" algn="ctr" defTabSz="548640" rtl="0" eaLnBrk="1" latinLnBrk="0" hangingPunct="1">
              <a:lnSpc>
                <a:spcPct val="90000"/>
              </a:lnSpc>
              <a:spcBef>
                <a:spcPts val="300"/>
              </a:spcBef>
              <a:buFont typeface="Arial" panose="020B0604020202020204" pitchFamily="34" charset="0"/>
              <a:buNone/>
              <a:defRPr sz="960" kern="1200">
                <a:solidFill>
                  <a:schemeClr val="tx1"/>
                </a:solidFill>
                <a:latin typeface="+mn-lt"/>
                <a:ea typeface="+mn-ea"/>
                <a:cs typeface="+mn-cs"/>
              </a:defRPr>
            </a:lvl9pPr>
          </a:lstStyle>
          <a:p>
            <a:pPr>
              <a:lnSpc>
                <a:spcPct val="100000"/>
              </a:lnSpc>
              <a:spcBef>
                <a:spcPts val="0"/>
              </a:spcBef>
            </a:pPr>
            <a:r>
              <a:rPr lang="en-US" sz="900" b="1" dirty="0">
                <a:solidFill>
                  <a:schemeClr val="accent1"/>
                </a:solidFill>
                <a:latin typeface="Century Gothic" panose="020B0502020202020204" pitchFamily="34" charset="0"/>
              </a:rPr>
              <a:t>Robert Bobo</a:t>
            </a:r>
          </a:p>
          <a:p>
            <a:pPr>
              <a:lnSpc>
                <a:spcPct val="100000"/>
              </a:lnSpc>
              <a:spcBef>
                <a:spcPts val="0"/>
              </a:spcBef>
            </a:pPr>
            <a:r>
              <a:rPr lang="en-US" sz="800" dirty="0">
                <a:solidFill>
                  <a:schemeClr val="accent1"/>
                </a:solidFill>
                <a:latin typeface="Century Gothic" panose="020B0502020202020204" pitchFamily="34" charset="0"/>
              </a:rPr>
              <a:t>Mortgage Advisor / Sr. Vice President</a:t>
            </a:r>
          </a:p>
          <a:p>
            <a:pPr>
              <a:lnSpc>
                <a:spcPct val="100000"/>
              </a:lnSpc>
              <a:spcBef>
                <a:spcPts val="0"/>
              </a:spcBef>
            </a:pPr>
            <a:r>
              <a:rPr lang="en-US" sz="800" dirty="0">
                <a:solidFill>
                  <a:schemeClr val="accent1"/>
                </a:solidFill>
                <a:latin typeface="Century Gothic" panose="020B0502020202020204" pitchFamily="34" charset="0"/>
              </a:rPr>
              <a:t>NMLS #1424660</a:t>
            </a:r>
          </a:p>
          <a:p>
            <a:pPr>
              <a:lnSpc>
                <a:spcPct val="100000"/>
              </a:lnSpc>
              <a:spcBef>
                <a:spcPts val="0"/>
              </a:spcBef>
            </a:pPr>
            <a:r>
              <a:rPr lang="en-US" sz="800" dirty="0">
                <a:solidFill>
                  <a:schemeClr val="accent1"/>
                </a:solidFill>
                <a:latin typeface="Century Gothic" panose="020B0502020202020204" pitchFamily="34" charset="0"/>
              </a:rPr>
              <a:t>Pinnacle Financial Partners</a:t>
            </a:r>
          </a:p>
          <a:p>
            <a:pPr>
              <a:lnSpc>
                <a:spcPct val="100000"/>
              </a:lnSpc>
              <a:spcBef>
                <a:spcPts val="0"/>
              </a:spcBef>
            </a:pPr>
            <a:r>
              <a:rPr lang="en-US" sz="800" dirty="0">
                <a:solidFill>
                  <a:schemeClr val="accent1"/>
                </a:solidFill>
                <a:latin typeface="Century Gothic" panose="020B0502020202020204" pitchFamily="34" charset="0"/>
              </a:rPr>
              <a:t>(843) 209-3343 M</a:t>
            </a:r>
          </a:p>
          <a:p>
            <a:pPr>
              <a:lnSpc>
                <a:spcPct val="100000"/>
              </a:lnSpc>
              <a:spcBef>
                <a:spcPts val="0"/>
              </a:spcBef>
            </a:pPr>
            <a:r>
              <a:rPr lang="en-US" sz="800" dirty="0">
                <a:solidFill>
                  <a:schemeClr val="accent1"/>
                </a:solidFill>
                <a:latin typeface="Century Gothic" panose="020B0502020202020204" pitchFamily="34" charset="0"/>
              </a:rPr>
              <a:t>(843) 209-3343 W</a:t>
            </a:r>
          </a:p>
          <a:p>
            <a:pPr>
              <a:lnSpc>
                <a:spcPct val="100000"/>
              </a:lnSpc>
              <a:spcBef>
                <a:spcPts val="0"/>
              </a:spcBef>
            </a:pPr>
            <a:r>
              <a:rPr lang="en-US" sz="800" dirty="0">
                <a:solidFill>
                  <a:schemeClr val="accent1"/>
                </a:solidFill>
                <a:latin typeface="Century Gothic" panose="020B0502020202020204" pitchFamily="34" charset="0"/>
              </a:rPr>
              <a:t>Robert.Bobo@pnfp.com</a:t>
            </a:r>
          </a:p>
        </p:txBody>
      </p:sp>
      <p:sp>
        <p:nvSpPr>
          <p:cNvPr id="4" name="Rectangle 3">
            <a:extLst>
              <a:ext uri="{FF2B5EF4-FFF2-40B4-BE49-F238E27FC236}">
                <a16:creationId xmlns:a16="http://schemas.microsoft.com/office/drawing/2014/main" id="{9CD694F0-D3FF-4A5D-84D7-56890BEA955D}"/>
              </a:ext>
            </a:extLst>
          </p:cNvPr>
          <p:cNvSpPr/>
          <p:nvPr/>
        </p:nvSpPr>
        <p:spPr>
          <a:xfrm>
            <a:off x="543315" y="6880439"/>
            <a:ext cx="7142970" cy="1023572"/>
          </a:xfrm>
          <a:prstGeom prst="rect">
            <a:avLst/>
          </a:prstGeom>
          <a:no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920</TotalTime>
  <Words>329</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6 Briarcliff Drive West Oak Forest Charleston, SC 29407 MLS# 19028568 | $345,000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110</cp:revision>
  <dcterms:created xsi:type="dcterms:W3CDTF">2006-08-16T00:00:00Z</dcterms:created>
  <dcterms:modified xsi:type="dcterms:W3CDTF">2020-02-19T21:06:11Z</dcterms:modified>
</cp:coreProperties>
</file>