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7" d="100"/>
          <a:sy n="57" d="100"/>
        </p:scale>
        <p:origin x="1663"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5/4/2022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jpeg"/><Relationship Id="rId5" Type="http://schemas.openxmlformats.org/officeDocument/2006/relationships/image" Target="../media/image4.pn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extLst>
              <a:ext uri="{BEBA8EAE-BF5A-486C-A8C5-ECC9F3942E4B}">
                <a14:imgProps xmlns:a14="http://schemas.microsoft.com/office/drawing/2010/main">
                  <a14:imgLayer r:embed="rId3">
                    <a14:imgEffect>
                      <a14:artisticBlur/>
                    </a14:imgEffect>
                  </a14:imgLayer>
                </a14:imgProps>
              </a:ext>
            </a:extLst>
          </a:blip>
          <a:srcRect/>
          <a:stretch>
            <a:fillRect l="-42000" r="-4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738145"/>
            <a:ext cx="4114800" cy="2743200"/>
          </a:xfrm>
          <a:prstGeom prst="rect">
            <a:avLst/>
          </a:prstGeom>
          <a:ln>
            <a:noFill/>
          </a:ln>
          <a:effectLst>
            <a:softEdge rad="112500"/>
          </a:effectLst>
        </p:spPr>
      </p:pic>
      <p:sp>
        <p:nvSpPr>
          <p:cNvPr id="2" name="Title 1"/>
          <p:cNvSpPr>
            <a:spLocks noGrp="1"/>
          </p:cNvSpPr>
          <p:nvPr>
            <p:ph type="ctrTitle"/>
          </p:nvPr>
        </p:nvSpPr>
        <p:spPr>
          <a:xfrm>
            <a:off x="238760" y="-5081"/>
            <a:ext cx="7752080" cy="614681"/>
          </a:xfrm>
        </p:spPr>
        <p:txBody>
          <a:bodyPr>
            <a:noAutofit/>
          </a:bodyPr>
          <a:lstStyle/>
          <a:p>
            <a:r>
              <a:rPr lang="en-US" sz="2800" i="1" dirty="0">
                <a:effectLst>
                  <a:outerShdw blurRad="38100" dist="38100" dir="2700000" algn="tl">
                    <a:srgbClr val="000000">
                      <a:alpha val="43137"/>
                    </a:srgbClr>
                  </a:outerShdw>
                </a:effectLst>
                <a:latin typeface="Avenir" panose="02000503040000020003" pitchFamily="2" charset="0"/>
              </a:rPr>
              <a:t>JUST LISTED IN WILD DUNES!</a:t>
            </a:r>
          </a:p>
        </p:txBody>
      </p:sp>
      <p:sp>
        <p:nvSpPr>
          <p:cNvPr id="17" name="Rectangle 16"/>
          <p:cNvSpPr/>
          <p:nvPr/>
        </p:nvSpPr>
        <p:spPr>
          <a:xfrm>
            <a:off x="4114800" y="9102199"/>
            <a:ext cx="3318658" cy="830997"/>
          </a:xfrm>
          <a:prstGeom prst="rect">
            <a:avLst/>
          </a:prstGeom>
        </p:spPr>
        <p:txBody>
          <a:bodyPr wrap="square">
            <a:spAutoFit/>
          </a:bodyPr>
          <a:lstStyle/>
          <a:p>
            <a:pPr algn="r"/>
            <a:r>
              <a:rPr lang="en-US" sz="1200" b="1" dirty="0">
                <a:solidFill>
                  <a:schemeClr val="tx2">
                    <a:lumMod val="10000"/>
                  </a:schemeClr>
                </a:solidFill>
                <a:latin typeface="Avenir" panose="02000503040000020003" pitchFamily="2" charset="0"/>
              </a:rPr>
              <a:t>Virginia Landon</a:t>
            </a:r>
            <a:br>
              <a:rPr lang="en-US" sz="1200" b="1" dirty="0">
                <a:solidFill>
                  <a:schemeClr val="tx2">
                    <a:lumMod val="10000"/>
                  </a:schemeClr>
                </a:solidFill>
                <a:latin typeface="Avenir" panose="02000503040000020003" pitchFamily="2" charset="0"/>
              </a:rPr>
            </a:br>
            <a:r>
              <a:rPr lang="en-US" sz="1200" dirty="0">
                <a:solidFill>
                  <a:schemeClr val="tx2">
                    <a:lumMod val="10000"/>
                  </a:schemeClr>
                </a:solidFill>
                <a:latin typeface="Avenir" panose="02000503040000020003" pitchFamily="2" charset="0"/>
              </a:rPr>
              <a:t>803-493-9202</a:t>
            </a:r>
          </a:p>
          <a:p>
            <a:pPr algn="r"/>
            <a:r>
              <a:rPr lang="en-US" sz="1200" dirty="0">
                <a:solidFill>
                  <a:schemeClr val="tx2">
                    <a:lumMod val="10000"/>
                  </a:schemeClr>
                </a:solidFill>
                <a:latin typeface="Avenir" panose="02000503040000020003" pitchFamily="2" charset="0"/>
              </a:rPr>
              <a:t>virginialandon@kw.com</a:t>
            </a:r>
          </a:p>
          <a:p>
            <a:pPr algn="r"/>
            <a:r>
              <a:rPr lang="en-US" sz="1200" dirty="0">
                <a:solidFill>
                  <a:schemeClr val="tx2">
                    <a:lumMod val="10000"/>
                  </a:schemeClr>
                </a:solidFill>
                <a:latin typeface="Avenir" panose="02000503040000020003" pitchFamily="2" charset="0"/>
              </a:rPr>
              <a:t>virginialandon.kwrealty.com</a:t>
            </a:r>
            <a:endParaRPr lang="en-US" sz="1000" dirty="0">
              <a:solidFill>
                <a:schemeClr val="tx2">
                  <a:lumMod val="10000"/>
                </a:schemeClr>
              </a:solidFill>
              <a:latin typeface="Avenir" panose="02000503040000020003" pitchFamily="2" charset="0"/>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7433458" y="9110304"/>
            <a:ext cx="455333" cy="82289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40332" y="8907401"/>
            <a:ext cx="785812" cy="7143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0332" y="9550570"/>
            <a:ext cx="3774468" cy="369332"/>
          </a:xfrm>
          <a:prstGeom prst="rect">
            <a:avLst/>
          </a:prstGeom>
        </p:spPr>
        <p:txBody>
          <a:bodyPr wrap="square" lIns="0" tIns="0" rIns="0" bIns="0">
            <a:spAutoFit/>
          </a:bodyPr>
          <a:lstStyle/>
          <a:p>
            <a:r>
              <a:rPr lang="en-US" sz="800" dirty="0">
                <a:solidFill>
                  <a:schemeClr val="tx2">
                    <a:lumMod val="10000"/>
                  </a:schemeClr>
                </a:solidFill>
                <a:latin typeface="Avenir" panose="02000503040000020003" pitchFamily="2" charset="0"/>
              </a:rPr>
              <a:t>Keller Williams Realty</a:t>
            </a:r>
            <a:br>
              <a:rPr lang="en-US" sz="800" dirty="0">
                <a:solidFill>
                  <a:schemeClr val="tx2">
                    <a:lumMod val="10000"/>
                  </a:schemeClr>
                </a:solidFill>
                <a:latin typeface="Avenir" panose="02000503040000020003" pitchFamily="2" charset="0"/>
              </a:rPr>
            </a:br>
            <a:r>
              <a:rPr lang="en-US" sz="800" dirty="0">
                <a:solidFill>
                  <a:schemeClr val="tx2">
                    <a:lumMod val="10000"/>
                  </a:schemeClr>
                </a:solidFill>
                <a:latin typeface="Avenir" panose="02000503040000020003" pitchFamily="2" charset="0"/>
              </a:rPr>
              <a:t>496 </a:t>
            </a:r>
            <a:r>
              <a:rPr lang="en-US" sz="800" dirty="0" err="1">
                <a:solidFill>
                  <a:schemeClr val="tx2">
                    <a:lumMod val="10000"/>
                  </a:schemeClr>
                </a:solidFill>
                <a:latin typeface="Avenir" panose="02000503040000020003" pitchFamily="2" charset="0"/>
              </a:rPr>
              <a:t>Bramson</a:t>
            </a:r>
            <a:r>
              <a:rPr lang="en-US" sz="800" dirty="0">
                <a:solidFill>
                  <a:schemeClr val="tx2">
                    <a:lumMod val="10000"/>
                  </a:schemeClr>
                </a:solidFill>
                <a:latin typeface="Avenir" panose="02000503040000020003" pitchFamily="2" charset="0"/>
              </a:rPr>
              <a:t> Ct </a:t>
            </a:r>
            <a:r>
              <a:rPr lang="en-US" sz="800" dirty="0" err="1">
                <a:solidFill>
                  <a:schemeClr val="tx2">
                    <a:lumMod val="10000"/>
                  </a:schemeClr>
                </a:solidFill>
                <a:latin typeface="Avenir" panose="02000503040000020003" pitchFamily="2" charset="0"/>
              </a:rPr>
              <a:t>Ste</a:t>
            </a:r>
            <a:r>
              <a:rPr lang="en-US" sz="800" dirty="0">
                <a:solidFill>
                  <a:schemeClr val="tx2">
                    <a:lumMod val="10000"/>
                  </a:schemeClr>
                </a:solidFill>
                <a:latin typeface="Avenir" panose="02000503040000020003" pitchFamily="2" charset="0"/>
              </a:rPr>
              <a:t> 200</a:t>
            </a:r>
            <a:br>
              <a:rPr lang="en-US" sz="800" dirty="0">
                <a:solidFill>
                  <a:schemeClr val="tx2">
                    <a:lumMod val="10000"/>
                  </a:schemeClr>
                </a:solidFill>
                <a:latin typeface="Avenir" panose="02000503040000020003" pitchFamily="2" charset="0"/>
              </a:rPr>
            </a:br>
            <a:r>
              <a:rPr lang="en-US" sz="800" dirty="0">
                <a:solidFill>
                  <a:schemeClr val="tx2">
                    <a:lumMod val="10000"/>
                  </a:schemeClr>
                </a:solidFill>
                <a:latin typeface="Avenir" panose="02000503040000020003" pitchFamily="2" charset="0"/>
              </a:rPr>
              <a:t>Mt. Pleasant, SC 29464</a:t>
            </a:r>
          </a:p>
        </p:txBody>
      </p:sp>
      <p:pic>
        <p:nvPicPr>
          <p:cNvPr id="11" name="Picture 10"/>
          <p:cNvPicPr>
            <a:picLocks/>
          </p:cNvPicPr>
          <p:nvPr/>
        </p:nvPicPr>
        <p:blipFill>
          <a:blip r:embed="rId7" cstate="print">
            <a:extLst>
              <a:ext uri="{28A0092B-C50C-407E-A947-70E740481C1C}">
                <a14:useLocalDpi xmlns:a14="http://schemas.microsoft.com/office/drawing/2010/main" val="0"/>
              </a:ext>
            </a:extLst>
          </a:blip>
          <a:srcRect/>
          <a:stretch/>
        </p:blipFill>
        <p:spPr>
          <a:xfrm>
            <a:off x="1828800" y="8067359"/>
            <a:ext cx="1371600" cy="914400"/>
          </a:xfrm>
          <a:prstGeom prst="rect">
            <a:avLst/>
          </a:prstGeom>
          <a:ln>
            <a:noFill/>
          </a:ln>
          <a:effectLst>
            <a:outerShdw blurRad="63500" sx="102000" sy="102000" algn="ctr" rotWithShape="0">
              <a:prstClr val="black">
                <a:alpha val="40000"/>
              </a:prstClr>
            </a:outerShdw>
          </a:effectLst>
        </p:spPr>
      </p:pic>
      <p:pic>
        <p:nvPicPr>
          <p:cNvPr id="13" name="Picture 12"/>
          <p:cNvPicPr>
            <a:picLocks/>
          </p:cNvPicPr>
          <p:nvPr/>
        </p:nvPicPr>
        <p:blipFill>
          <a:blip r:embed="rId8" cstate="print">
            <a:extLst>
              <a:ext uri="{28A0092B-C50C-407E-A947-70E740481C1C}">
                <a14:useLocalDpi xmlns:a14="http://schemas.microsoft.com/office/drawing/2010/main" val="0"/>
              </a:ext>
            </a:extLst>
          </a:blip>
          <a:srcRect/>
          <a:stretch/>
        </p:blipFill>
        <p:spPr>
          <a:xfrm>
            <a:off x="3429000" y="8067359"/>
            <a:ext cx="1371600" cy="914400"/>
          </a:xfrm>
          <a:prstGeom prst="rect">
            <a:avLst/>
          </a:prstGeom>
          <a:ln>
            <a:noFill/>
          </a:ln>
          <a:effectLst>
            <a:outerShdw blurRad="63500" sx="102000" sy="102000" algn="ctr" rotWithShape="0">
              <a:prstClr val="black">
                <a:alpha val="40000"/>
              </a:prstClr>
            </a:outerShdw>
          </a:effectLst>
        </p:spPr>
      </p:pic>
      <p:pic>
        <p:nvPicPr>
          <p:cNvPr id="15" name="Picture 14"/>
          <p:cNvPicPr>
            <a:picLocks/>
          </p:cNvPicPr>
          <p:nvPr/>
        </p:nvPicPr>
        <p:blipFill>
          <a:blip r:embed="rId9" cstate="print">
            <a:extLst>
              <a:ext uri="{28A0092B-C50C-407E-A947-70E740481C1C}">
                <a14:useLocalDpi xmlns:a14="http://schemas.microsoft.com/office/drawing/2010/main" val="0"/>
              </a:ext>
            </a:extLst>
          </a:blip>
          <a:srcRect/>
          <a:stretch/>
        </p:blipFill>
        <p:spPr>
          <a:xfrm>
            <a:off x="1828130" y="4409884"/>
            <a:ext cx="1371600" cy="914400"/>
          </a:xfrm>
          <a:prstGeom prst="rect">
            <a:avLst/>
          </a:prstGeom>
          <a:ln>
            <a:noFill/>
          </a:ln>
          <a:effectLst>
            <a:outerShdw blurRad="63500" sx="102000" sy="102000" algn="ctr" rotWithShape="0">
              <a:prstClr val="black">
                <a:alpha val="40000"/>
              </a:prstClr>
            </a:outerShdw>
          </a:effectLst>
        </p:spPr>
      </p:pic>
      <p:pic>
        <p:nvPicPr>
          <p:cNvPr id="21" name="Picture 20"/>
          <p:cNvPicPr>
            <a:picLocks/>
          </p:cNvPicPr>
          <p:nvPr/>
        </p:nvPicPr>
        <p:blipFill>
          <a:blip r:embed="rId10" cstate="print">
            <a:extLst>
              <a:ext uri="{28A0092B-C50C-407E-A947-70E740481C1C}">
                <a14:useLocalDpi xmlns:a14="http://schemas.microsoft.com/office/drawing/2010/main" val="0"/>
              </a:ext>
            </a:extLst>
          </a:blip>
          <a:srcRect/>
          <a:stretch/>
        </p:blipFill>
        <p:spPr>
          <a:xfrm>
            <a:off x="228600" y="4409884"/>
            <a:ext cx="1369814" cy="914400"/>
          </a:xfrm>
          <a:prstGeom prst="rect">
            <a:avLst/>
          </a:prstGeom>
          <a:ln>
            <a:noFill/>
          </a:ln>
          <a:effectLst>
            <a:outerShdw blurRad="63500" sx="102000" sy="102000" algn="ctr" rotWithShape="0">
              <a:prstClr val="black">
                <a:alpha val="40000"/>
              </a:prstClr>
            </a:outerShdw>
          </a:effectLst>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rcRect/>
          <a:stretch/>
        </p:blipFill>
        <p:spPr>
          <a:xfrm>
            <a:off x="5030762" y="4411074"/>
            <a:ext cx="1371600" cy="913210"/>
          </a:xfrm>
          <a:prstGeom prst="rect">
            <a:avLst/>
          </a:prstGeom>
          <a:ln>
            <a:noFill/>
          </a:ln>
          <a:effectLst>
            <a:outerShdw blurRad="63500" sx="102000" sy="102000" algn="ctr" rotWithShape="0">
              <a:prstClr val="black">
                <a:alpha val="40000"/>
              </a:prstClr>
            </a:outerShdw>
          </a:effectLst>
        </p:spPr>
      </p:pic>
      <p:pic>
        <p:nvPicPr>
          <p:cNvPr id="12" name="Picture 11"/>
          <p:cNvPicPr>
            <a:picLocks/>
          </p:cNvPicPr>
          <p:nvPr/>
        </p:nvPicPr>
        <p:blipFill>
          <a:blip r:embed="rId12" cstate="print">
            <a:extLst>
              <a:ext uri="{28A0092B-C50C-407E-A947-70E740481C1C}">
                <a14:useLocalDpi xmlns:a14="http://schemas.microsoft.com/office/drawing/2010/main" val="0"/>
              </a:ext>
            </a:extLst>
          </a:blip>
          <a:srcRect/>
          <a:stretch/>
        </p:blipFill>
        <p:spPr>
          <a:xfrm>
            <a:off x="3429446" y="4409884"/>
            <a:ext cx="1371600" cy="914400"/>
          </a:xfrm>
          <a:prstGeom prst="rect">
            <a:avLst/>
          </a:prstGeom>
          <a:ln>
            <a:noFill/>
          </a:ln>
          <a:effectLst>
            <a:outerShdw blurRad="63500" sx="102000" sy="102000" algn="ctr" rotWithShape="0">
              <a:prstClr val="black">
                <a:alpha val="40000"/>
              </a:prstClr>
            </a:outerShdw>
          </a:effectLst>
        </p:spPr>
      </p:pic>
      <p:pic>
        <p:nvPicPr>
          <p:cNvPr id="14" name="Picture 13"/>
          <p:cNvPicPr>
            <a:picLocks/>
          </p:cNvPicPr>
          <p:nvPr/>
        </p:nvPicPr>
        <p:blipFill>
          <a:blip r:embed="rId13" cstate="print">
            <a:extLst>
              <a:ext uri="{28A0092B-C50C-407E-A947-70E740481C1C}">
                <a14:useLocalDpi xmlns:a14="http://schemas.microsoft.com/office/drawing/2010/main" val="0"/>
              </a:ext>
            </a:extLst>
          </a:blip>
          <a:srcRect/>
          <a:stretch/>
        </p:blipFill>
        <p:spPr>
          <a:xfrm>
            <a:off x="6632079" y="4409884"/>
            <a:ext cx="1368921" cy="914400"/>
          </a:xfrm>
          <a:prstGeom prst="rect">
            <a:avLst/>
          </a:prstGeom>
          <a:ln>
            <a:noFill/>
          </a:ln>
          <a:effectLst>
            <a:outerShdw blurRad="63500" sx="102000" sy="102000" algn="ctr" rotWithShape="0">
              <a:prstClr val="black">
                <a:alpha val="40000"/>
              </a:prstClr>
            </a:outerShdw>
          </a:effectLst>
        </p:spPr>
      </p:pic>
      <p:pic>
        <p:nvPicPr>
          <p:cNvPr id="18" name="Picture 17"/>
          <p:cNvPicPr>
            <a:picLocks/>
          </p:cNvPicPr>
          <p:nvPr/>
        </p:nvPicPr>
        <p:blipFill>
          <a:blip r:embed="rId14" cstate="print">
            <a:extLst>
              <a:ext uri="{28A0092B-C50C-407E-A947-70E740481C1C}">
                <a14:useLocalDpi xmlns:a14="http://schemas.microsoft.com/office/drawing/2010/main" val="0"/>
              </a:ext>
            </a:extLst>
          </a:blip>
          <a:srcRect/>
          <a:stretch/>
        </p:blipFill>
        <p:spPr>
          <a:xfrm>
            <a:off x="228600" y="8067359"/>
            <a:ext cx="1371600" cy="914400"/>
          </a:xfrm>
          <a:prstGeom prst="rect">
            <a:avLst/>
          </a:prstGeom>
          <a:ln>
            <a:noFill/>
          </a:ln>
          <a:effectLst>
            <a:outerShdw blurRad="63500" sx="102000" sy="102000" algn="ctr" rotWithShape="0">
              <a:prstClr val="black">
                <a:alpha val="40000"/>
              </a:prstClr>
            </a:outerShdw>
          </a:effectLst>
        </p:spPr>
      </p:pic>
      <p:pic>
        <p:nvPicPr>
          <p:cNvPr id="24" name="Picture 23"/>
          <p:cNvPicPr>
            <a:picLocks/>
          </p:cNvPicPr>
          <p:nvPr/>
        </p:nvPicPr>
        <p:blipFill>
          <a:blip r:embed="rId15" cstate="print">
            <a:extLst>
              <a:ext uri="{28A0092B-C50C-407E-A947-70E740481C1C}">
                <a14:useLocalDpi xmlns:a14="http://schemas.microsoft.com/office/drawing/2010/main" val="0"/>
              </a:ext>
            </a:extLst>
          </a:blip>
          <a:srcRect/>
          <a:stretch/>
        </p:blipFill>
        <p:spPr>
          <a:xfrm>
            <a:off x="5029200" y="8067359"/>
            <a:ext cx="1371600" cy="914400"/>
          </a:xfrm>
          <a:prstGeom prst="rect">
            <a:avLst/>
          </a:prstGeom>
          <a:ln>
            <a:noFill/>
          </a:ln>
          <a:effectLst>
            <a:outerShdw blurRad="63500" sx="102000" sy="102000" algn="ctr" rotWithShape="0">
              <a:prstClr val="black">
                <a:alpha val="40000"/>
              </a:prstClr>
            </a:outerShdw>
          </a:effectLst>
        </p:spPr>
      </p:pic>
      <p:sp>
        <p:nvSpPr>
          <p:cNvPr id="16" name="Rectangle 15"/>
          <p:cNvSpPr/>
          <p:nvPr/>
        </p:nvSpPr>
        <p:spPr>
          <a:xfrm>
            <a:off x="228600" y="3565080"/>
            <a:ext cx="7772400" cy="738664"/>
          </a:xfrm>
          <a:prstGeom prst="rect">
            <a:avLst/>
          </a:prstGeom>
          <a:noFill/>
        </p:spPr>
        <p:txBody>
          <a:bodyPr wrap="square" anchor="b">
            <a:spAutoFit/>
          </a:bodyPr>
          <a:lstStyle/>
          <a:p>
            <a:pPr algn="ctr"/>
            <a:r>
              <a:rPr lang="en-US" sz="2400" b="1" dirty="0">
                <a:solidFill>
                  <a:schemeClr val="bg1">
                    <a:lumMod val="75000"/>
                    <a:lumOff val="25000"/>
                  </a:schemeClr>
                </a:solidFill>
                <a:latin typeface="Avenir" panose="02000503040000020003" pitchFamily="2" charset="0"/>
              </a:rPr>
              <a:t>6 Marsh Island Lane</a:t>
            </a:r>
          </a:p>
          <a:p>
            <a:pPr algn="ctr"/>
            <a:r>
              <a:rPr lang="en-US" sz="1800" dirty="0">
                <a:solidFill>
                  <a:schemeClr val="bg1">
                    <a:lumMod val="75000"/>
                    <a:lumOff val="25000"/>
                  </a:schemeClr>
                </a:solidFill>
                <a:latin typeface="Avenir" panose="02000503040000020003" pitchFamily="2" charset="0"/>
              </a:rPr>
              <a:t>Isle of Palms, SC 29451 | MLS# 22011142 | $1,850,000</a:t>
            </a:r>
          </a:p>
        </p:txBody>
      </p:sp>
      <p:pic>
        <p:nvPicPr>
          <p:cNvPr id="29" name="Picture 28">
            <a:extLst>
              <a:ext uri="{FF2B5EF4-FFF2-40B4-BE49-F238E27FC236}">
                <a16:creationId xmlns:a16="http://schemas.microsoft.com/office/drawing/2014/main" id="{C83F46E6-4A59-484F-B40D-BE212701BF6C}"/>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6629400" y="8067359"/>
            <a:ext cx="1371600" cy="914400"/>
          </a:xfrm>
          <a:prstGeom prst="rect">
            <a:avLst/>
          </a:prstGeom>
          <a:ln>
            <a:no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11218FC4-6D25-424B-9C0E-5A6490F7F7B3}"/>
              </a:ext>
            </a:extLst>
          </p:cNvPr>
          <p:cNvPicPr>
            <a:picLocks noChangeAspect="1"/>
          </p:cNvPicPr>
          <p:nvPr/>
        </p:nvPicPr>
        <p:blipFill>
          <a:blip r:embed="rId17" cstate="print">
            <a:extLst>
              <a:ext uri="{28A0092B-C50C-407E-A947-70E740481C1C}">
                <a14:useLocalDpi xmlns:a14="http://schemas.microsoft.com/office/drawing/2010/main" val="0"/>
              </a:ext>
            </a:extLst>
          </a:blip>
          <a:srcRect t="69" b="69"/>
          <a:stretch/>
        </p:blipFill>
        <p:spPr>
          <a:xfrm>
            <a:off x="4114800" y="741955"/>
            <a:ext cx="4114800" cy="2739390"/>
          </a:xfrm>
          <a:prstGeom prst="rect">
            <a:avLst/>
          </a:prstGeom>
          <a:ln>
            <a:noFill/>
          </a:ln>
          <a:effectLst>
            <a:softEdge rad="112500"/>
          </a:effectLst>
        </p:spPr>
      </p:pic>
      <p:sp>
        <p:nvSpPr>
          <p:cNvPr id="3" name="Subtitle 2"/>
          <p:cNvSpPr>
            <a:spLocks noGrp="1"/>
          </p:cNvSpPr>
          <p:nvPr>
            <p:ph type="subTitle" idx="1"/>
          </p:nvPr>
        </p:nvSpPr>
        <p:spPr>
          <a:xfrm>
            <a:off x="228600" y="5430424"/>
            <a:ext cx="7772400" cy="2530794"/>
          </a:xfrm>
        </p:spPr>
        <p:txBody>
          <a:bodyPr anchor="ctr">
            <a:noAutofit/>
          </a:bodyPr>
          <a:lstStyle/>
          <a:p>
            <a:r>
              <a:rPr lang="en-US" sz="1200" dirty="0">
                <a:solidFill>
                  <a:schemeClr val="bg1"/>
                </a:solidFill>
                <a:latin typeface="Avenir" panose="02000503040000020003" pitchFamily="2" charset="0"/>
              </a:rPr>
              <a:t>Welcome to your next tranquil beach retreat, 6 Marsh Island Lane! This stunning marsh front home is located in Charleston's gated beach resort community, Wild Dunes, and is on a quiet street ending in a cul-de-sac with no thru-traffic. Walk or ride your bike or golf-cart to the Wild Dunes amenities and beach! NEW ROOF AND HVAC 2020, NEW WASHER 2020, NEW FRONT PELLA WINDOWS 2021, NEW VELUX SKYLIGHTS AND SHADES WITH CONTROLS 2020! This fully furnished, upgraded home boasts some of the best marsh front views in Wild Dunes and includes four bedrooms, three full bathrooms, and plenty of entertaining space! Notice the circular driveway that provides plenty of parking for guests, a one car garage with plenty of storage, and a smaller garage for a golf-cart.</a:t>
            </a:r>
          </a:p>
          <a:p>
            <a:r>
              <a:rPr lang="en-US" sz="1200" dirty="0">
                <a:solidFill>
                  <a:schemeClr val="bg1"/>
                </a:solidFill>
                <a:latin typeface="Avenir" panose="02000503040000020003" pitchFamily="2" charset="0"/>
              </a:rPr>
              <a:t>Wild Dunes is just 25 minutes to Historic Downtown Charleston. The resort offers 1,600 acres of world-class golf, top-ranked tennis, miles walking and biking trails, club membership to pools, award-winning restaurants, and 2 miles of pristine beach on the Isle of Palms, South Carolina. For the ninth year in a row, the readers of Travel + Leisure ranked Charleston the No. 1 City in the U.S. In addition, readers ranked Charleston as the only U.S. destination among the Top 15 Cities in the World. Don't miss this opportunity to experience the Wild Dunes lifestyle!</a:t>
            </a:r>
          </a:p>
        </p:txBody>
      </p:sp>
    </p:spTree>
    <p:extLst>
      <p:ext uri="{BB962C8B-B14F-4D97-AF65-F5344CB8AC3E}">
        <p14:creationId xmlns:p14="http://schemas.microsoft.com/office/powerpoint/2010/main" val="1649509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311</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Avenir</vt:lpstr>
      <vt:lpstr>Calibri</vt:lpstr>
      <vt:lpstr>Office Theme</vt:lpstr>
      <vt:lpstr>JUST LISTED IN WILD DUNES!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Purchase in Mt. Pleasant for under $200K</dc:title>
  <dc:creator>CVH360</dc:creator>
  <cp:lastModifiedBy>A. Thomas Price</cp:lastModifiedBy>
  <cp:revision>56</cp:revision>
  <dcterms:created xsi:type="dcterms:W3CDTF">2006-08-16T00:00:00Z</dcterms:created>
  <dcterms:modified xsi:type="dcterms:W3CDTF">2022-05-04T14:47:50Z</dcterms:modified>
</cp:coreProperties>
</file>