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5/3/2019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7772399" cy="5163632"/>
          </a:xfrm>
          <a:prstGeom prst="rect">
            <a:avLst/>
          </a:prstGeom>
          <a:ln w="12700" cap="sq">
            <a:noFill/>
            <a:miter lim="800000"/>
          </a:ln>
          <a:effectLst/>
        </p:spPr>
      </p:pic>
      <p:sp>
        <p:nvSpPr>
          <p:cNvPr id="2" name="Title 1"/>
          <p:cNvSpPr>
            <a:spLocks noGrp="1"/>
          </p:cNvSpPr>
          <p:nvPr>
            <p:ph type="ctrTitle"/>
          </p:nvPr>
        </p:nvSpPr>
        <p:spPr>
          <a:xfrm>
            <a:off x="0" y="0"/>
            <a:ext cx="7772400" cy="1066800"/>
          </a:xfrm>
          <a:noFill/>
        </p:spPr>
        <p:txBody>
          <a:bodyPr anchor="t">
            <a:noAutofit/>
          </a:bodyPr>
          <a:lstStyle/>
          <a:p>
            <a:pPr algn="r"/>
            <a:r>
              <a:rPr lang="en-US" sz="2000" b="1" i="1">
                <a:solidFill>
                  <a:srgbClr val="EA2D00"/>
                </a:solidFill>
                <a:effectLst>
                  <a:outerShdw blurRad="38100" dist="38100" dir="2700000" algn="tl">
                    <a:srgbClr val="000000">
                      <a:alpha val="43137"/>
                    </a:srgbClr>
                  </a:outerShdw>
                </a:effectLst>
                <a:latin typeface="Cambria" panose="02040503050406030204" pitchFamily="18" charset="0"/>
              </a:rPr>
              <a:t>$305,000 and $1,000 Agent Bonus!</a:t>
            </a:r>
            <a:br>
              <a:rPr lang="en-US" sz="2000" b="1" i="1" dirty="0">
                <a:solidFill>
                  <a:srgbClr val="EA2D00"/>
                </a:solidFill>
                <a:effectLst>
                  <a:outerShdw blurRad="38100" dist="38100" dir="2700000" algn="tl">
                    <a:srgbClr val="000000">
                      <a:alpha val="43137"/>
                    </a:srgbClr>
                  </a:outerShdw>
                </a:effectLst>
                <a:latin typeface="Cambria" panose="02040503050406030204" pitchFamily="18" charset="0"/>
              </a:rPr>
            </a:br>
            <a:r>
              <a:rPr lang="en-US" sz="2000" b="1" i="1" dirty="0">
                <a:solidFill>
                  <a:srgbClr val="EA2D00"/>
                </a:solidFill>
                <a:effectLst>
                  <a:outerShdw blurRad="38100" dist="38100" dir="2700000" algn="tl">
                    <a:srgbClr val="000000">
                      <a:alpha val="43137"/>
                    </a:srgbClr>
                  </a:outerShdw>
                </a:effectLst>
                <a:latin typeface="Cambria" panose="02040503050406030204" pitchFamily="18" charset="0"/>
              </a:rPr>
              <a:t>Move-in Ready</a:t>
            </a:r>
            <a:br>
              <a:rPr lang="en-US" sz="2000" b="1" i="1" dirty="0">
                <a:solidFill>
                  <a:srgbClr val="EA2D00"/>
                </a:solidFill>
                <a:effectLst>
                  <a:outerShdw blurRad="38100" dist="38100" dir="2700000" algn="tl">
                    <a:srgbClr val="000000">
                      <a:alpha val="43137"/>
                    </a:srgbClr>
                  </a:outerShdw>
                </a:effectLst>
                <a:latin typeface="Cambria" panose="02040503050406030204" pitchFamily="18" charset="0"/>
              </a:rPr>
            </a:br>
            <a:r>
              <a:rPr lang="en-US" sz="2000" b="1" i="1" dirty="0">
                <a:solidFill>
                  <a:srgbClr val="EA2D00"/>
                </a:solidFill>
                <a:effectLst>
                  <a:outerShdw blurRad="38100" dist="38100" dir="2700000" algn="tl">
                    <a:srgbClr val="000000">
                      <a:alpha val="43137"/>
                    </a:srgbClr>
                  </a:outerShdw>
                </a:effectLst>
                <a:latin typeface="Cambria" panose="02040503050406030204" pitchFamily="18" charset="0"/>
              </a:rPr>
              <a:t>Easy To Show</a:t>
            </a:r>
            <a:endParaRPr lang="en-US" sz="2000" b="1" i="1" dirty="0">
              <a:solidFill>
                <a:schemeClr val="bg1">
                  <a:lumMod val="50000"/>
                </a:schemeClr>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558" y="5163633"/>
            <a:ext cx="7772399" cy="2964277"/>
          </a:xfrm>
        </p:spPr>
        <p:txBody>
          <a:bodyPr anchor="ctr">
            <a:noAutofit/>
          </a:bodyPr>
          <a:lstStyle/>
          <a:p>
            <a:r>
              <a:rPr lang="en-US" sz="1250" dirty="0">
                <a:solidFill>
                  <a:schemeClr val="bg1">
                    <a:lumMod val="50000"/>
                  </a:schemeClr>
                </a:solidFill>
                <a:latin typeface="Cambria" panose="02040503050406030204" pitchFamily="18" charset="0"/>
              </a:rPr>
              <a:t>This beautiful home features a very bright, open, spacious floor plan, three large bedrooms with the master on the main and other bedrooms upstairs as well as an upstairs loft or 2nd living room / play room area. The upstairs loft area is set up so it can be enclosed and become a large 4th bedroom if desired. The tall two story foyer provides abundant natural sunlight upstairs and down. The foyer flows nicely into the living room, which is open to the entire kitchen. The kitchen has excellent cabinet storage, bar seating, eat-in breakfast area, all of which overlooks the large living room, and a wall of windows that provides sunlight throughout this entire area. There is a separate dining room at the front of the house, which could also be used as an extra office or playroom. The large master bedroom has a recessed tray ceiling, double windows, ceiling fan, garden tub, and stand alone shower. Upstairs are large bedrooms and the additional loft living room area, perfect for all the extra 'toys' or enclose it for the 4th bedroom. The backyard is completely fenced in and has double gates on the right side for easy access. All appliances and washer/dryer convey. No flood insurance required. Enjoy the convenient neighborhood schools, restaurants and grocery shopping without leaving Tanner Plantation. Easy access to I-526, Rivers Avenue, Boeing, SPAWAR, Naval Weapons Station, Park Circle, Mt. Pleasant, Downtown Charleston, and Beaches. Move-in ready in highly desirable Tanner Plantation!</a:t>
            </a:r>
            <a:endParaRPr lang="en-US" sz="1250"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45297"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58" y="9057106"/>
            <a:ext cx="7772400" cy="707886"/>
          </a:xfrm>
          <a:prstGeom prst="rect">
            <a:avLst/>
          </a:prstGeom>
        </p:spPr>
        <p:txBody>
          <a:bodyPr wrap="square">
            <a:spAutoFit/>
          </a:bodyPr>
          <a:lstStyle/>
          <a:p>
            <a:pPr algn="ctr"/>
            <a:r>
              <a:rPr lang="en-US" sz="1600" b="1" dirty="0">
                <a:solidFill>
                  <a:schemeClr val="bg1">
                    <a:lumMod val="50000"/>
                  </a:schemeClr>
                </a:solidFill>
                <a:latin typeface="Cambria" panose="02040503050406030204" pitchFamily="18" charset="0"/>
              </a:rPr>
              <a:t>Jerod Coulter, ABR, REALTOR</a:t>
            </a:r>
          </a:p>
          <a:p>
            <a:pPr algn="ctr"/>
            <a:r>
              <a:rPr lang="en-US" sz="1200" dirty="0">
                <a:solidFill>
                  <a:schemeClr val="bg1">
                    <a:lumMod val="50000"/>
                  </a:schemeClr>
                </a:solidFill>
                <a:latin typeface="Cambria" panose="02040503050406030204" pitchFamily="18" charset="0"/>
              </a:rPr>
              <a:t>(843) 513-3741</a:t>
            </a:r>
          </a:p>
          <a:p>
            <a:pPr algn="ctr"/>
            <a:r>
              <a:rPr lang="en-US" sz="1200" dirty="0">
                <a:solidFill>
                  <a:schemeClr val="bg1">
                    <a:lumMod val="50000"/>
                  </a:schemeClr>
                </a:solidFill>
                <a:latin typeface="Cambria" panose="02040503050406030204" pitchFamily="18" charset="0"/>
              </a:rPr>
              <a:t>jerod@realtor.com | www.HomesOfMountPleasant.com</a:t>
            </a:r>
          </a:p>
        </p:txBody>
      </p:sp>
      <p:sp>
        <p:nvSpPr>
          <p:cNvPr id="6" name="Rectangle 5"/>
          <p:cNvSpPr/>
          <p:nvPr/>
        </p:nvSpPr>
        <p:spPr>
          <a:xfrm>
            <a:off x="-558" y="9827010"/>
            <a:ext cx="7772400" cy="230832"/>
          </a:xfrm>
          <a:prstGeom prst="rect">
            <a:avLst/>
          </a:prstGeom>
        </p:spPr>
        <p:txBody>
          <a:bodyPr wrap="square">
            <a:spAutoFit/>
          </a:bodyPr>
          <a:lstStyle/>
          <a:p>
            <a:pPr algn="ctr"/>
            <a:r>
              <a:rPr lang="en-US" sz="900" dirty="0">
                <a:solidFill>
                  <a:schemeClr val="bg1">
                    <a:lumMod val="50000"/>
                  </a:schemeClr>
                </a:solidFill>
                <a:latin typeface="Cambria" panose="02040503050406030204" pitchFamily="18" charset="0"/>
              </a:rPr>
              <a:t>The Boulevard Company, LLC | 35 Broad Street | Charleston, SC 29401</a:t>
            </a:r>
          </a:p>
        </p:txBody>
      </p:sp>
      <p:sp>
        <p:nvSpPr>
          <p:cNvPr id="8" name="Rectangle 7"/>
          <p:cNvSpPr/>
          <p:nvPr/>
        </p:nvSpPr>
        <p:spPr>
          <a:xfrm>
            <a:off x="0" y="12692"/>
            <a:ext cx="7772400" cy="1384995"/>
          </a:xfrm>
          <a:prstGeom prst="rect">
            <a:avLst/>
          </a:prstGeom>
        </p:spPr>
        <p:txBody>
          <a:bodyPr wrap="square">
            <a:spAutoFit/>
          </a:bodyPr>
          <a:lstStyle/>
          <a:p>
            <a:r>
              <a:rPr lang="en-US" b="1" dirty="0">
                <a:solidFill>
                  <a:schemeClr val="bg1"/>
                </a:solidFill>
                <a:effectLst>
                  <a:outerShdw blurRad="38100" dist="38100" dir="2700000" algn="tl">
                    <a:srgbClr val="000000">
                      <a:alpha val="43137"/>
                    </a:srgbClr>
                  </a:outerShdw>
                </a:effectLst>
                <a:latin typeface="Cambria" panose="02040503050406030204" pitchFamily="18" charset="0"/>
              </a:rPr>
              <a:t>7006 Bellflower Lane</a:t>
            </a:r>
          </a:p>
          <a:p>
            <a:r>
              <a:rPr lang="en-US" sz="1600" b="1" dirty="0">
                <a:solidFill>
                  <a:schemeClr val="bg1"/>
                </a:solidFill>
                <a:effectLst>
                  <a:outerShdw blurRad="38100" dist="38100" dir="2700000" algn="tl">
                    <a:srgbClr val="000000">
                      <a:alpha val="43137"/>
                    </a:srgbClr>
                  </a:outerShdw>
                </a:effectLst>
                <a:latin typeface="Cambria" panose="02040503050406030204" pitchFamily="18" charset="0"/>
              </a:rPr>
              <a:t>Tanner Plantation</a:t>
            </a:r>
          </a:p>
          <a:p>
            <a:r>
              <a:rPr lang="en-US" sz="1600" b="1" dirty="0">
                <a:solidFill>
                  <a:schemeClr val="bg1"/>
                </a:solidFill>
                <a:effectLst>
                  <a:outerShdw blurRad="38100" dist="38100" dir="2700000" algn="tl">
                    <a:srgbClr val="000000">
                      <a:alpha val="43137"/>
                    </a:srgbClr>
                  </a:outerShdw>
                </a:effectLst>
                <a:latin typeface="Cambria" panose="02040503050406030204" pitchFamily="18" charset="0"/>
              </a:rPr>
              <a:t>Hanahan, SC 29410</a:t>
            </a:r>
          </a:p>
          <a:p>
            <a:r>
              <a:rPr lang="en-US" sz="1600" b="1" dirty="0">
                <a:solidFill>
                  <a:schemeClr val="bg1"/>
                </a:solidFill>
                <a:effectLst>
                  <a:outerShdw blurRad="38100" dist="38100" dir="2700000" algn="tl">
                    <a:srgbClr val="000000">
                      <a:alpha val="43137"/>
                    </a:srgbClr>
                  </a:outerShdw>
                </a:effectLst>
                <a:latin typeface="Cambria" panose="02040503050406030204" pitchFamily="18" charset="0"/>
              </a:rPr>
              <a:t>MLS# 18029507</a:t>
            </a:r>
          </a:p>
          <a:p>
            <a:r>
              <a:rPr lang="en-US" sz="1600" b="1" dirty="0">
                <a:solidFill>
                  <a:schemeClr val="bg1"/>
                </a:solidFill>
                <a:effectLst>
                  <a:outerShdw blurRad="38100" dist="38100" dir="2700000" algn="tl">
                    <a:srgbClr val="000000">
                      <a:alpha val="43137"/>
                    </a:srgbClr>
                  </a:outerShdw>
                </a:effectLst>
                <a:latin typeface="Cambria" panose="02040503050406030204" pitchFamily="18" charset="0"/>
              </a:rPr>
              <a:t>$305,000</a:t>
            </a:r>
            <a:endParaRPr lang="en-US" sz="1400" b="1" dirty="0">
              <a:solidFill>
                <a:schemeClr val="bg1"/>
              </a:solidFill>
              <a:effectLst>
                <a:outerShdw blurRad="38100" dist="38100" dir="2700000" algn="tl">
                  <a:srgbClr val="000000">
                    <a:alpha val="43137"/>
                  </a:srgbClr>
                </a:outerShdw>
              </a:effectLst>
              <a:latin typeface="Cambria" panose="02040503050406030204" pitchFamily="18"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9342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7924800" y="1028599"/>
            <a:ext cx="3509550" cy="400110"/>
          </a:xfrm>
          <a:prstGeom prst="rect">
            <a:avLst/>
          </a:prstGeom>
        </p:spPr>
        <p:txBody>
          <a:bodyPr wrap="none">
            <a:spAutoFit/>
          </a:bodyPr>
          <a:lstStyle/>
          <a:p>
            <a:r>
              <a:rPr lang="en-US" dirty="0"/>
              <a:t>Starbucks card to first 10 agents</a:t>
            </a:r>
          </a:p>
        </p:txBody>
      </p:sp>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769907" y="8134857"/>
            <a:ext cx="1371600" cy="914400"/>
          </a:xfrm>
          <a:prstGeom prst="rect">
            <a:avLst/>
          </a:prstGeom>
          <a:ln w="3175" cap="sq">
            <a:solidFill>
              <a:schemeClr val="bg1"/>
            </a:solidFill>
            <a:miter lim="800000"/>
          </a:ln>
          <a:effectLst/>
        </p:spPr>
      </p:pic>
      <p:pic>
        <p:nvPicPr>
          <p:cNvPr id="21" name="Picture 20"/>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5532" y="8134857"/>
            <a:ext cx="1371600" cy="914400"/>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201782" y="8134857"/>
            <a:ext cx="1371600" cy="914400"/>
          </a:xfrm>
          <a:prstGeom prst="rect">
            <a:avLst/>
          </a:prstGeom>
          <a:ln w="3175" cap="sq">
            <a:solidFill>
              <a:schemeClr val="bg1"/>
            </a:solidFill>
            <a:miter lim="800000"/>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338031" y="8134857"/>
            <a:ext cx="1371600" cy="9144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633657" y="8134857"/>
            <a:ext cx="1371600" cy="914400"/>
          </a:xfrm>
          <a:prstGeom prst="rect">
            <a:avLst/>
          </a:prstGeom>
          <a:ln w="3175" cap="sq">
            <a:solidFill>
              <a:schemeClr val="bg1"/>
            </a:solidFill>
            <a:miter lim="800000"/>
          </a:ln>
          <a:effec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212494" y="4191000"/>
            <a:ext cx="1371600" cy="914400"/>
          </a:xfrm>
          <a:prstGeom prst="rect">
            <a:avLst/>
          </a:prstGeom>
          <a:ln w="3175" cap="sq">
            <a:solidFill>
              <a:schemeClr val="bg1"/>
            </a:solidFill>
            <a:miter lim="800000"/>
          </a:ln>
          <a:effectLst/>
        </p:spPr>
      </p:pic>
      <p:pic>
        <p:nvPicPr>
          <p:cNvPr id="27" name="Picture 26">
            <a:extLst>
              <a:ext uri="{FF2B5EF4-FFF2-40B4-BE49-F238E27FC236}">
                <a16:creationId xmlns:a16="http://schemas.microsoft.com/office/drawing/2014/main" id="{AF004952-36A4-4AED-B201-011310AC1B9E}"/>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5051" y="4191000"/>
            <a:ext cx="1371599" cy="911229"/>
          </a:xfrm>
          <a:prstGeom prst="rect">
            <a:avLst/>
          </a:prstGeom>
          <a:ln w="3175" cap="sq">
            <a:solidFill>
              <a:schemeClr val="bg1"/>
            </a:solidFill>
            <a:miter lim="800000"/>
          </a:ln>
          <a:effectLst/>
        </p:spPr>
      </p:pic>
      <p:pic>
        <p:nvPicPr>
          <p:cNvPr id="28" name="Picture 27">
            <a:extLst>
              <a:ext uri="{FF2B5EF4-FFF2-40B4-BE49-F238E27FC236}">
                <a16:creationId xmlns:a16="http://schemas.microsoft.com/office/drawing/2014/main" id="{32603148-0547-4FE9-AB46-22A63C8F25AA}"/>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4786215" y="4191000"/>
            <a:ext cx="1354455" cy="914400"/>
          </a:xfrm>
          <a:prstGeom prst="rect">
            <a:avLst/>
          </a:prstGeom>
          <a:ln w="3175" cap="sq">
            <a:solidFill>
              <a:schemeClr val="bg1"/>
            </a:solidFill>
            <a:miter lim="800000"/>
          </a:ln>
          <a:effectLst/>
        </p:spPr>
      </p:pic>
      <p:pic>
        <p:nvPicPr>
          <p:cNvPr id="29" name="Picture 28">
            <a:extLst>
              <a:ext uri="{FF2B5EF4-FFF2-40B4-BE49-F238E27FC236}">
                <a16:creationId xmlns:a16="http://schemas.microsoft.com/office/drawing/2014/main" id="{0A41384D-A1F1-4366-9008-B8E25C4C5D6B}"/>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342792" y="4191000"/>
            <a:ext cx="1371600" cy="914400"/>
          </a:xfrm>
          <a:prstGeom prst="rect">
            <a:avLst/>
          </a:prstGeom>
          <a:ln w="3175" cap="sq">
            <a:solidFill>
              <a:schemeClr val="bg1"/>
            </a:solidFill>
            <a:miter lim="800000"/>
          </a:ln>
          <a:effectLst/>
        </p:spPr>
      </p:pic>
      <p:pic>
        <p:nvPicPr>
          <p:cNvPr id="30" name="Picture 29">
            <a:extLst>
              <a:ext uri="{FF2B5EF4-FFF2-40B4-BE49-F238E27FC236}">
                <a16:creationId xmlns:a16="http://schemas.microsoft.com/office/drawing/2014/main" id="{65A37485-29F4-4DA3-B57B-1E165EDB58A5}"/>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638773" y="4191000"/>
            <a:ext cx="1371600" cy="91440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473</TotalTime>
  <Words>351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$305,000 and $1,000 Agent Bonus! Move-in Ready Easy To Show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76</cp:revision>
  <dcterms:created xsi:type="dcterms:W3CDTF">2006-08-16T00:00:00Z</dcterms:created>
  <dcterms:modified xsi:type="dcterms:W3CDTF">2019-05-03T13:25:49Z</dcterms:modified>
</cp:coreProperties>
</file>