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9471D"/>
    <a:srgbClr val="BEAF8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7" d="100"/>
          <a:sy n="57" d="100"/>
        </p:scale>
        <p:origin x="2966" y="4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9/22/2023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9/22/2023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9/22/2023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9/22/2023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9/22/2023</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3" Type="http://schemas.openxmlformats.org/officeDocument/2006/relationships/image" Target="../media/image1.png"/><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hyperlink" Target="https://my.matterport.com/show/?m=V3kSq6DgvL1" TargetMode="External"/><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42680" y="6126480"/>
            <a:ext cx="7544240" cy="2734568"/>
          </a:xfrm>
        </p:spPr>
        <p:txBody>
          <a:bodyPr anchor="ctr">
            <a:noAutofit/>
          </a:bodyPr>
          <a:lstStyle/>
          <a:p>
            <a:r>
              <a:rPr lang="en-US" sz="1200" dirty="0">
                <a:solidFill>
                  <a:schemeClr val="tx1">
                    <a:lumMod val="65000"/>
                    <a:lumOff val="35000"/>
                  </a:schemeClr>
                </a:solidFill>
                <a:latin typeface="Century Gothic" panose="020B0502020202020204" pitchFamily="34" charset="0"/>
                <a:cs typeface="Microsoft Sans Serif" panose="020B0604020202020204" pitchFamily="34" charset="0"/>
              </a:rPr>
              <a:t>Charming coveted first floor condo on beautiful James Island. Whether you're looking for a serene escape or a vibrant home base near all of the action, this condo offers the best of both worlds. This spacious 2BR/2BA home offers the perfect blend of comfort and convenience. Key features include new HVAC(10/22), large bedrooms with ample walk-in closet space, remodeled Owner's Suite bathroom with new tile shower/floor and a handicap toilet, fresh paint in both bedrooms, new zebra blinds in Great Room, new ceiling fans(Hunter) in Great Room and Owner's Suite, new Washing machine, abundant natural light throughout, open-concept dining and living area, perfect for entertaining, Patio off of Great Room is perfect for relaxing and savoring your morning coffee or watching evening sunsets. Handicap accessible. Easy access to pool, recreation area, tennis and walking paths. 5 minutes to downtown Charleston, MUSC and College of Charleston, 15 minutes to Folly Beach. Shopping and Dining minutes away.</a:t>
            </a:r>
          </a:p>
          <a:p>
            <a:endParaRPr lang="en-US" sz="1200" b="1" i="1" dirty="0">
              <a:solidFill>
                <a:schemeClr val="tx1">
                  <a:lumMod val="65000"/>
                  <a:lumOff val="35000"/>
                </a:schemeClr>
              </a:solidFill>
              <a:latin typeface="Century Gothic" panose="020B0502020202020204" pitchFamily="34" charset="0"/>
              <a:cs typeface="Microsoft Sans Serif" panose="020B0604020202020204" pitchFamily="34" charset="0"/>
              <a:hlinkClick r:id="rId2"/>
            </a:endParaRPr>
          </a:p>
          <a:p>
            <a:r>
              <a:rPr lang="en-US" sz="1200" b="1" i="1" dirty="0">
                <a:solidFill>
                  <a:schemeClr val="tx1">
                    <a:lumMod val="65000"/>
                    <a:lumOff val="35000"/>
                  </a:schemeClr>
                </a:solidFill>
                <a:latin typeface="Century Gothic" panose="020B0502020202020204" pitchFamily="34" charset="0"/>
                <a:cs typeface="Microsoft Sans Serif" panose="020B0604020202020204" pitchFamily="34" charset="0"/>
                <a:hlinkClick r:id="rId2"/>
              </a:rPr>
              <a:t>Take a virtual walkthrough!</a:t>
            </a:r>
            <a:endParaRPr lang="en-US" sz="1200" b="1" i="1" dirty="0">
              <a:solidFill>
                <a:schemeClr val="tx1">
                  <a:lumMod val="65000"/>
                  <a:lumOff val="35000"/>
                </a:schemeClr>
              </a:solidFill>
              <a:latin typeface="Century Gothic" panose="020B0502020202020204" pitchFamily="34" charset="0"/>
              <a:cs typeface="Microsoft Sans Serif" panose="020B0604020202020204" pitchFamily="34" charset="0"/>
            </a:endParaRPr>
          </a:p>
        </p:txBody>
      </p:sp>
      <p:sp>
        <p:nvSpPr>
          <p:cNvPr id="4" name="Rectangle 3"/>
          <p:cNvSpPr/>
          <p:nvPr/>
        </p:nvSpPr>
        <p:spPr>
          <a:xfrm>
            <a:off x="0" y="9753600"/>
            <a:ext cx="8229600" cy="27432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bg1"/>
                </a:solidFill>
                <a:latin typeface="Century Gothic" panose="020B0502020202020204" pitchFamily="34" charset="0"/>
                <a:ea typeface="Open Sans" panose="020B0606030504020204" pitchFamily="34" charset="0"/>
                <a:cs typeface="Microsoft Sans Serif" panose="020B0604020202020204" pitchFamily="34" charset="0"/>
              </a:rPr>
              <a:t>Century 21 Properties Plus of Summerville | 118 W Richardson Ave | Summerville, SC 29483</a:t>
            </a:r>
          </a:p>
        </p:txBody>
      </p:sp>
      <p:sp>
        <p:nvSpPr>
          <p:cNvPr id="5" name="Rectangle 4"/>
          <p:cNvSpPr/>
          <p:nvPr/>
        </p:nvSpPr>
        <p:spPr>
          <a:xfrm>
            <a:off x="3810002" y="8839200"/>
            <a:ext cx="3505199" cy="892552"/>
          </a:xfrm>
          <a:prstGeom prst="rect">
            <a:avLst/>
          </a:prstGeom>
        </p:spPr>
        <p:txBody>
          <a:bodyPr wrap="square">
            <a:spAutoFit/>
          </a:bodyPr>
          <a:lstStyle/>
          <a:p>
            <a:pPr algn="r"/>
            <a:r>
              <a:rPr lang="en-US" sz="1600" dirty="0">
                <a:latin typeface="Century Gothic" panose="020B0502020202020204" pitchFamily="34" charset="0"/>
                <a:ea typeface="Open Sans" panose="020B0606030504020204" pitchFamily="34" charset="0"/>
                <a:cs typeface="Microsoft Sans Serif" panose="020B0604020202020204" pitchFamily="34" charset="0"/>
              </a:rPr>
              <a:t>Beth Mandell</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M 803-463-7734 | O 843-871-2121 </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bmandell@century21properties.com</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www.bestcarolinahomedeals.com</a:t>
            </a:r>
          </a:p>
        </p:txBody>
      </p:sp>
      <p:grpSp>
        <p:nvGrpSpPr>
          <p:cNvPr id="9" name="Group 8">
            <a:extLst>
              <a:ext uri="{FF2B5EF4-FFF2-40B4-BE49-F238E27FC236}">
                <a16:creationId xmlns:a16="http://schemas.microsoft.com/office/drawing/2014/main" id="{04704E30-01AB-4A37-BD30-558E0935BED8}"/>
              </a:ext>
            </a:extLst>
          </p:cNvPr>
          <p:cNvGrpSpPr/>
          <p:nvPr/>
        </p:nvGrpSpPr>
        <p:grpSpPr>
          <a:xfrm>
            <a:off x="0" y="-7694"/>
            <a:ext cx="8229600" cy="677108"/>
            <a:chOff x="0" y="-7694"/>
            <a:chExt cx="7772400" cy="677108"/>
          </a:xfrm>
          <a:solidFill>
            <a:srgbClr val="92D050"/>
          </a:solidFill>
        </p:grpSpPr>
        <p:sp>
          <p:nvSpPr>
            <p:cNvPr id="6" name="Rectangle 5"/>
            <p:cNvSpPr/>
            <p:nvPr/>
          </p:nvSpPr>
          <p:spPr>
            <a:xfrm>
              <a:off x="0" y="36984"/>
              <a:ext cx="7772400" cy="58775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7694"/>
              <a:ext cx="7772400" cy="677108"/>
            </a:xfrm>
            <a:prstGeom prst="rect">
              <a:avLst/>
            </a:prstGeom>
            <a:grpFill/>
            <a:ln>
              <a:noFill/>
            </a:ln>
          </p:spPr>
          <p:txBody>
            <a:bodyPr wrap="square" anchor="ctr">
              <a:spAutoFit/>
            </a:bodyPr>
            <a:lstStyle/>
            <a:p>
              <a:pPr algn="ctr"/>
              <a:r>
                <a:rPr lang="en-US" sz="2100" b="1" dirty="0">
                  <a:ln w="3175">
                    <a:solidFill>
                      <a:schemeClr val="tx1"/>
                    </a:solidFill>
                  </a:ln>
                  <a:solidFill>
                    <a:schemeClr val="bg1"/>
                  </a:solidFill>
                  <a:latin typeface="Century Gothic" panose="020B0502020202020204" pitchFamily="34" charset="0"/>
                </a:rPr>
                <a:t>700 Daniel Ellis 3103</a:t>
              </a:r>
            </a:p>
            <a:p>
              <a:pPr algn="ctr"/>
              <a:r>
                <a:rPr lang="en-US" sz="1700" b="1" dirty="0">
                  <a:ln w="3175">
                    <a:solidFill>
                      <a:schemeClr val="tx1"/>
                    </a:solidFill>
                  </a:ln>
                  <a:solidFill>
                    <a:schemeClr val="bg1"/>
                  </a:solidFill>
                  <a:latin typeface="Century Gothic" panose="020B0502020202020204" pitchFamily="34" charset="0"/>
                </a:rPr>
                <a:t>The Peninsula Condominiums | Charleston | MLS# 23017722 | $259,999</a:t>
              </a:r>
            </a:p>
          </p:txBody>
        </p:sp>
      </p:gr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323216" y="9014392"/>
            <a:ext cx="1685499" cy="5421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 name="Picture 2" descr="http://photos.flexmls.com/chs/20141006170353314199000000.jpg"/>
          <p:cNvPicPr>
            <a:picLocks noChangeAspect="1" noChangeArrowheads="1"/>
          </p:cNvPicPr>
          <p:nvPr/>
        </p:nvPicPr>
        <p:blipFill rotWithShape="1">
          <a:blip r:embed="rId4">
            <a:extLst>
              <a:ext uri="{28A0092B-C50C-407E-A947-70E740481C1C}">
                <a14:useLocalDpi xmlns:a14="http://schemas.microsoft.com/office/drawing/2010/main" val="0"/>
              </a:ext>
            </a:extLst>
          </a:blip>
          <a:srcRect t="12373"/>
          <a:stretch/>
        </p:blipFill>
        <p:spPr bwMode="auto">
          <a:xfrm>
            <a:off x="7315201" y="8879076"/>
            <a:ext cx="615899" cy="812800"/>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9"/>
          <p:cNvPicPr preferRelativeResize="0">
            <a:picLocks/>
          </p:cNvPicPr>
          <p:nvPr/>
        </p:nvPicPr>
        <p:blipFill>
          <a:blip r:embed="rId5" cstate="print">
            <a:extLst>
              <a:ext uri="{28A0092B-C50C-407E-A947-70E740481C1C}">
                <a14:useLocalDpi xmlns:a14="http://schemas.microsoft.com/office/drawing/2010/main" val="0"/>
              </a:ext>
            </a:extLst>
          </a:blip>
          <a:srcRect/>
          <a:stretch/>
        </p:blipFill>
        <p:spPr>
          <a:xfrm>
            <a:off x="6104751" y="2196626"/>
            <a:ext cx="1714500" cy="1143000"/>
          </a:xfrm>
          <a:prstGeom prst="rect">
            <a:avLst/>
          </a:prstGeom>
          <a:ln w="19050">
            <a:solidFill>
              <a:srgbClr val="92D050"/>
            </a:solidFill>
          </a:ln>
        </p:spPr>
      </p:pic>
      <p:pic>
        <p:nvPicPr>
          <p:cNvPr id="11" name="Picture 10"/>
          <p:cNvPicPr preferRelativeResize="0">
            <a:picLocks/>
          </p:cNvPicPr>
          <p:nvPr/>
        </p:nvPicPr>
        <p:blipFill>
          <a:blip r:embed="rId6" cstate="print">
            <a:extLst>
              <a:ext uri="{28A0092B-C50C-407E-A947-70E740481C1C}">
                <a14:useLocalDpi xmlns:a14="http://schemas.microsoft.com/office/drawing/2010/main" val="0"/>
              </a:ext>
            </a:extLst>
          </a:blip>
          <a:srcRect/>
          <a:stretch/>
        </p:blipFill>
        <p:spPr>
          <a:xfrm>
            <a:off x="6104751" y="4914937"/>
            <a:ext cx="1714500" cy="1143000"/>
          </a:xfrm>
          <a:prstGeom prst="rect">
            <a:avLst/>
          </a:prstGeom>
          <a:ln w="19050">
            <a:solidFill>
              <a:srgbClr val="92D050"/>
            </a:solidFill>
          </a:ln>
        </p:spPr>
      </p:pic>
      <p:pic>
        <p:nvPicPr>
          <p:cNvPr id="12" name="Picture 11"/>
          <p:cNvPicPr preferRelativeResize="0">
            <a:picLocks/>
          </p:cNvPicPr>
          <p:nvPr/>
        </p:nvPicPr>
        <p:blipFill>
          <a:blip r:embed="rId7" cstate="print">
            <a:extLst>
              <a:ext uri="{28A0092B-C50C-407E-A947-70E740481C1C}">
                <a14:useLocalDpi xmlns:a14="http://schemas.microsoft.com/office/drawing/2010/main" val="0"/>
              </a:ext>
            </a:extLst>
          </a:blip>
          <a:srcRect t="133" b="133"/>
          <a:stretch/>
        </p:blipFill>
        <p:spPr>
          <a:xfrm>
            <a:off x="423151" y="4913596"/>
            <a:ext cx="1719072" cy="1143000"/>
          </a:xfrm>
          <a:prstGeom prst="rect">
            <a:avLst/>
          </a:prstGeom>
          <a:ln w="19050">
            <a:solidFill>
              <a:srgbClr val="92D050"/>
            </a:solidFill>
          </a:ln>
        </p:spPr>
      </p:pic>
      <p:pic>
        <p:nvPicPr>
          <p:cNvPr id="8" name="Picture 7"/>
          <p:cNvPicPr>
            <a:picLocks noChangeAspect="1"/>
          </p:cNvPicPr>
          <p:nvPr/>
        </p:nvPicPr>
        <p:blipFill>
          <a:blip r:embed="rId8" cstate="print">
            <a:extLst>
              <a:ext uri="{28A0092B-C50C-407E-A947-70E740481C1C}">
                <a14:useLocalDpi xmlns:a14="http://schemas.microsoft.com/office/drawing/2010/main" val="0"/>
              </a:ext>
            </a:extLst>
          </a:blip>
          <a:srcRect l="2490" r="2490"/>
          <a:stretch/>
        </p:blipFill>
        <p:spPr>
          <a:xfrm>
            <a:off x="423151" y="834788"/>
            <a:ext cx="5501378" cy="3859796"/>
          </a:xfrm>
          <a:prstGeom prst="rect">
            <a:avLst/>
          </a:prstGeom>
          <a:ln w="19050">
            <a:solidFill>
              <a:srgbClr val="92D050"/>
            </a:solidFill>
          </a:ln>
        </p:spPr>
      </p:pic>
      <p:pic>
        <p:nvPicPr>
          <p:cNvPr id="16" name="Picture 15"/>
          <p:cNvPicPr preferRelativeResize="0">
            <a:picLocks/>
          </p:cNvPicPr>
          <p:nvPr/>
        </p:nvPicPr>
        <p:blipFill>
          <a:blip r:embed="rId9" cstate="print">
            <a:extLst>
              <a:ext uri="{28A0092B-C50C-407E-A947-70E740481C1C}">
                <a14:useLocalDpi xmlns:a14="http://schemas.microsoft.com/office/drawing/2010/main" val="0"/>
              </a:ext>
            </a:extLst>
          </a:blip>
          <a:srcRect/>
          <a:stretch/>
        </p:blipFill>
        <p:spPr>
          <a:xfrm>
            <a:off x="6104751" y="837470"/>
            <a:ext cx="1714500" cy="1143000"/>
          </a:xfrm>
          <a:prstGeom prst="rect">
            <a:avLst/>
          </a:prstGeom>
          <a:ln w="19050">
            <a:solidFill>
              <a:srgbClr val="92D050"/>
            </a:solidFill>
          </a:ln>
        </p:spPr>
      </p:pic>
      <p:pic>
        <p:nvPicPr>
          <p:cNvPr id="17" name="Picture 16"/>
          <p:cNvPicPr preferRelativeResize="0">
            <a:picLocks/>
          </p:cNvPicPr>
          <p:nvPr/>
        </p:nvPicPr>
        <p:blipFill>
          <a:blip r:embed="rId10" cstate="print">
            <a:extLst>
              <a:ext uri="{28A0092B-C50C-407E-A947-70E740481C1C}">
                <a14:useLocalDpi xmlns:a14="http://schemas.microsoft.com/office/drawing/2010/main" val="0"/>
              </a:ext>
            </a:extLst>
          </a:blip>
          <a:srcRect/>
          <a:stretch/>
        </p:blipFill>
        <p:spPr>
          <a:xfrm>
            <a:off x="4211647" y="4914937"/>
            <a:ext cx="1714500" cy="1143000"/>
          </a:xfrm>
          <a:prstGeom prst="rect">
            <a:avLst/>
          </a:prstGeom>
          <a:ln w="19050">
            <a:solidFill>
              <a:srgbClr val="92D050"/>
            </a:solidFill>
          </a:ln>
        </p:spPr>
      </p:pic>
      <p:pic>
        <p:nvPicPr>
          <p:cNvPr id="18" name="Picture 17"/>
          <p:cNvPicPr preferRelativeResize="0">
            <a:picLocks/>
          </p:cNvPicPr>
          <p:nvPr/>
        </p:nvPicPr>
        <p:blipFill>
          <a:blip r:embed="rId11" cstate="print">
            <a:extLst>
              <a:ext uri="{28A0092B-C50C-407E-A947-70E740481C1C}">
                <a14:useLocalDpi xmlns:a14="http://schemas.microsoft.com/office/drawing/2010/main" val="0"/>
              </a:ext>
            </a:extLst>
          </a:blip>
          <a:srcRect t="133" b="133"/>
          <a:stretch/>
        </p:blipFill>
        <p:spPr>
          <a:xfrm>
            <a:off x="6102465" y="3555782"/>
            <a:ext cx="1719072" cy="1143000"/>
          </a:xfrm>
          <a:prstGeom prst="rect">
            <a:avLst/>
          </a:prstGeom>
          <a:ln w="19050">
            <a:solidFill>
              <a:srgbClr val="92D050"/>
            </a:solidFill>
          </a:ln>
        </p:spPr>
      </p:pic>
      <p:pic>
        <p:nvPicPr>
          <p:cNvPr id="19" name="Picture 18"/>
          <p:cNvPicPr preferRelativeResize="0">
            <a:picLocks/>
          </p:cNvPicPr>
          <p:nvPr/>
        </p:nvPicPr>
        <p:blipFill>
          <a:blip r:embed="rId12" cstate="print">
            <a:extLst>
              <a:ext uri="{28A0092B-C50C-407E-A947-70E740481C1C}">
                <a14:useLocalDpi xmlns:a14="http://schemas.microsoft.com/office/drawing/2010/main" val="0"/>
              </a:ext>
            </a:extLst>
          </a:blip>
          <a:srcRect/>
          <a:stretch/>
        </p:blipFill>
        <p:spPr>
          <a:xfrm>
            <a:off x="2318542" y="4914937"/>
            <a:ext cx="1714500" cy="1143000"/>
          </a:xfrm>
          <a:prstGeom prst="rect">
            <a:avLst/>
          </a:prstGeom>
          <a:ln w="19050">
            <a:solidFill>
              <a:srgbClr val="92D050"/>
            </a:solidFill>
          </a:ln>
        </p:spPr>
      </p:pic>
      <p:sp>
        <p:nvSpPr>
          <p:cNvPr id="14" name="Rectangle 13"/>
          <p:cNvSpPr/>
          <p:nvPr/>
        </p:nvSpPr>
        <p:spPr>
          <a:xfrm>
            <a:off x="412362" y="762000"/>
            <a:ext cx="5513113" cy="461665"/>
          </a:xfrm>
          <a:prstGeom prst="rect">
            <a:avLst/>
          </a:prstGeom>
          <a:ln>
            <a:noFill/>
          </a:ln>
        </p:spPr>
        <p:txBody>
          <a:bodyPr wrap="square">
            <a:spAutoFit/>
          </a:bodyPr>
          <a:lstStyle/>
          <a:p>
            <a:r>
              <a:rPr lang="en-US" sz="2400" b="1" i="1" dirty="0">
                <a:ln w="3175">
                  <a:noFill/>
                </a:ln>
                <a:solidFill>
                  <a:schemeClr val="bg1"/>
                </a:solidFill>
                <a:latin typeface="Century Gothic" panose="020B0502020202020204" pitchFamily="34" charset="0"/>
              </a:rPr>
              <a:t>NEW PRICE! SELLER MOTIVATED!</a:t>
            </a:r>
            <a:endParaRPr lang="en-US" b="1" i="1" dirty="0">
              <a:ln w="3175">
                <a:noFill/>
              </a:ln>
              <a:solidFill>
                <a:schemeClr val="bg1"/>
              </a:solidFill>
              <a:latin typeface="Century Gothic" panose="020B0502020202020204" pitchFamily="34" charset="0"/>
            </a:endParaRPr>
          </a:p>
        </p:txBody>
      </p:sp>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2482</TotalTime>
  <Words>247</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94</cp:revision>
  <dcterms:created xsi:type="dcterms:W3CDTF">2006-08-16T00:00:00Z</dcterms:created>
  <dcterms:modified xsi:type="dcterms:W3CDTF">2023-09-22T21:26:22Z</dcterms:modified>
</cp:coreProperties>
</file>