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EEE"/>
    <a:srgbClr val="58585A"/>
    <a:srgbClr val="D9531E"/>
    <a:srgbClr val="015297"/>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1F4E9DD-51D9-1747-53FF-FC0760DB6E6E}"/>
              </a:ext>
            </a:extLst>
          </p:cNvPr>
          <p:cNvSpPr/>
          <p:nvPr/>
        </p:nvSpPr>
        <p:spPr>
          <a:xfrm>
            <a:off x="-1" y="6208791"/>
            <a:ext cx="8229600" cy="791075"/>
          </a:xfrm>
          <a:prstGeom prst="rect">
            <a:avLst/>
          </a:prstGeom>
          <a:solidFill>
            <a:srgbClr val="D6DEEE"/>
          </a:solidFill>
          <a:ln>
            <a:solidFill>
              <a:srgbClr val="D6DE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5EBE80B-5873-8355-A0A4-4869652EAA11}"/>
              </a:ext>
            </a:extLst>
          </p:cNvPr>
          <p:cNvSpPr/>
          <p:nvPr/>
        </p:nvSpPr>
        <p:spPr>
          <a:xfrm>
            <a:off x="-1" y="0"/>
            <a:ext cx="8229600" cy="5528017"/>
          </a:xfrm>
          <a:prstGeom prst="rect">
            <a:avLst/>
          </a:prstGeom>
          <a:solidFill>
            <a:srgbClr val="D6DEEE"/>
          </a:solidFill>
          <a:ln>
            <a:solidFill>
              <a:srgbClr val="D6DE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2">
            <a:extLst>
              <a:ext uri="{28A0092B-C50C-407E-A947-70E740481C1C}">
                <a14:useLocalDpi xmlns:a14="http://schemas.microsoft.com/office/drawing/2010/main" val="0"/>
              </a:ext>
            </a:extLst>
          </a:blip>
          <a:srcRect l="214" r="214"/>
          <a:stretch/>
        </p:blipFill>
        <p:spPr>
          <a:xfrm>
            <a:off x="2169715" y="40642"/>
            <a:ext cx="5952738" cy="3985575"/>
          </a:xfrm>
          <a:prstGeom prst="rect">
            <a:avLst/>
          </a:prstGeom>
          <a:ln>
            <a:solidFill>
              <a:schemeClr val="tx2"/>
            </a:solidFill>
          </a:ln>
        </p:spPr>
      </p:pic>
      <p:sp>
        <p:nvSpPr>
          <p:cNvPr id="13" name="Rectangle 12"/>
          <p:cNvSpPr/>
          <p:nvPr/>
        </p:nvSpPr>
        <p:spPr>
          <a:xfrm>
            <a:off x="2547050" y="9073930"/>
            <a:ext cx="3135501" cy="815608"/>
          </a:xfrm>
          <a:prstGeom prst="rect">
            <a:avLst/>
          </a:prstGeom>
        </p:spPr>
        <p:txBody>
          <a:bodyPr wrap="square">
            <a:spAutoFit/>
          </a:bodyPr>
          <a:lstStyle/>
          <a:p>
            <a:pPr algn="ctr"/>
            <a:r>
              <a:rPr lang="en-US" sz="1400" b="1"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Laura McLain</a:t>
            </a:r>
            <a:br>
              <a:rPr lang="en-US" sz="1400" b="1"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br>
            <a:r>
              <a:rPr lang="en-US" sz="1100"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843-509-7647</a:t>
            </a:r>
          </a:p>
          <a:p>
            <a:pPr algn="ctr"/>
            <a:r>
              <a:rPr lang="en-US" sz="1100"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laura@lauramclainrealty.com</a:t>
            </a:r>
          </a:p>
          <a:p>
            <a:pPr algn="ctr"/>
            <a:r>
              <a:rPr lang="en-US" sz="1100"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www.lauramclainrealty.com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69497" y="9106632"/>
            <a:ext cx="1149703" cy="8823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9858345"/>
            <a:ext cx="8229599" cy="200055"/>
          </a:xfrm>
          <a:prstGeom prst="rect">
            <a:avLst/>
          </a:prstGeom>
        </p:spPr>
        <p:txBody>
          <a:bodyPr wrap="square">
            <a:spAutoFit/>
          </a:bodyPr>
          <a:lstStyle/>
          <a:p>
            <a:pPr algn="ctr"/>
            <a:r>
              <a:rPr lang="en-US" sz="700"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The Boulevard Company, LLC | 806 Johnnie </a:t>
            </a:r>
            <a:r>
              <a:rPr lang="en-US" sz="700" dirty="0" err="1">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Dodds</a:t>
            </a:r>
            <a:r>
              <a:rPr lang="en-US" sz="700"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 Blvd Ste 100 | 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0" y="5557413"/>
            <a:ext cx="8229600" cy="621981"/>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000" b="1" dirty="0">
                <a:solidFill>
                  <a:schemeClr val="tx2"/>
                </a:solidFill>
                <a:latin typeface="Avenir Next LT Pro Demi" panose="020B0704020202020204" pitchFamily="34" charset="0"/>
                <a:ea typeface="Open Sans" panose="020B0606030504020204" pitchFamily="34" charset="0"/>
                <a:cs typeface="Open Sans" panose="020B0606030504020204" pitchFamily="34" charset="0"/>
              </a:rPr>
              <a:t>703 E Cain Street</a:t>
            </a:r>
          </a:p>
          <a:p>
            <a:r>
              <a:rPr lang="en-US" sz="1400" dirty="0">
                <a:solidFill>
                  <a:schemeClr val="tx2"/>
                </a:solidFill>
                <a:latin typeface="Avenir Next LT Pro Demi" panose="020B0704020202020204" pitchFamily="34" charset="0"/>
                <a:ea typeface="Open Sans" panose="020B0606030504020204" pitchFamily="34" charset="0"/>
                <a:cs typeface="Open Sans" panose="020B0606030504020204" pitchFamily="34" charset="0"/>
              </a:rPr>
              <a:t>Summerville, SC 29485 | MLS# 25010791 | $225,000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 y="7064143"/>
            <a:ext cx="8229598" cy="1895839"/>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Spectacular home on a huge corner lot! This home is very affordable and has been well maintained as pride of ownership shows! Formal living and dining rooms are great for holidays. The kitchen is wonderful for entertaining guests with beautiful cabinets and center island in the kitchen.. Family room features a cozy electric burning fireplace. This is a split floorplan so master is away from the other two bedrooms. Spacious main bedroom with a main bath boasting a Jacuzzi tub and separate shower. Fully gated yard has natural tree barriers adding privacy from neighbors. One car garage offers plenty of space and a storage unit to hold lawn equipment. This a must see! </a:t>
            </a:r>
            <a:r>
              <a:rPr lang="en-US" sz="1300">
                <a:solidFill>
                  <a:schemeClr val="tx2"/>
                </a:solidFill>
                <a:latin typeface="Avenir Next LT Pro Light" panose="020B0304020202020204" pitchFamily="34" charset="0"/>
                <a:ea typeface="Open Sans" panose="020B0606030504020204" pitchFamily="34" charset="0"/>
                <a:cs typeface="Open Sans" panose="020B0606030504020204" pitchFamily="34" charset="0"/>
              </a:rPr>
              <a:t>PARTIALLY FURNISHED</a:t>
            </a:r>
            <a:endParaRPr lang="en-US" sz="1300" dirty="0">
              <a:solidFill>
                <a:schemeClr val="tx2"/>
              </a:solidFill>
              <a:latin typeface="Avenir Next LT Pro Light" panose="020B0304020202020204" pitchFamily="34" charset="0"/>
              <a:ea typeface="Open Sans" panose="020B0606030504020204" pitchFamily="34" charset="0"/>
              <a:cs typeface="Open Sans" panose="020B0606030504020204" pitchFamily="34" charset="0"/>
            </a:endParaRPr>
          </a:p>
        </p:txBody>
      </p:sp>
      <p:cxnSp>
        <p:nvCxnSpPr>
          <p:cNvPr id="4" name="Straight Connector 3">
            <a:extLst>
              <a:ext uri="{FF2B5EF4-FFF2-40B4-BE49-F238E27FC236}">
                <a16:creationId xmlns:a16="http://schemas.microsoft.com/office/drawing/2014/main" id="{BA05AB2F-6ABE-299D-0E83-1E06A3C13BE0}"/>
              </a:ext>
            </a:extLst>
          </p:cNvPr>
          <p:cNvCxnSpPr>
            <a:cxnSpLocks/>
          </p:cNvCxnSpPr>
          <p:nvPr/>
        </p:nvCxnSpPr>
        <p:spPr>
          <a:xfrm>
            <a:off x="5638800" y="838200"/>
            <a:ext cx="2590799" cy="0"/>
          </a:xfrm>
          <a:prstGeom prst="line">
            <a:avLst/>
          </a:prstGeom>
          <a:ln w="76200">
            <a:solidFill>
              <a:schemeClr val="bg1">
                <a:alpha val="25098"/>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4800600" y="40642"/>
            <a:ext cx="3321853" cy="762000"/>
          </a:xfrm>
          <a:ln>
            <a:noFill/>
          </a:ln>
        </p:spPr>
        <p:txBody>
          <a:bodyPr anchor="ctr">
            <a:noAutofit/>
          </a:bodyPr>
          <a:lstStyle/>
          <a:p>
            <a:r>
              <a:rPr lang="en-US" sz="4400" b="1">
                <a:ln w="3175">
                  <a:noFill/>
                </a:ln>
                <a:solidFill>
                  <a:schemeClr val="tx2"/>
                </a:solidFill>
                <a:latin typeface="P22 Marcel Script Pro" panose="02000000000000000000" pitchFamily="50" charset="0"/>
                <a:ea typeface="Gadugi" panose="020B0502040204020203" pitchFamily="34" charset="0"/>
              </a:rPr>
              <a:t>Price Reduced!</a:t>
            </a:r>
            <a:endParaRPr lang="en-US" sz="4400" i="1" dirty="0">
              <a:ln w="3175">
                <a:noFill/>
              </a:ln>
              <a:solidFill>
                <a:schemeClr val="tx2"/>
              </a:solidFill>
              <a:latin typeface="P22 Marcel Script Pro" panose="02000000000000000000" pitchFamily="50" charset="0"/>
              <a:ea typeface="Gadugi" panose="020B0502040204020203" pitchFamily="34" charset="0"/>
            </a:endParaRPr>
          </a:p>
        </p:txBody>
      </p:sp>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07147" y="4192586"/>
            <a:ext cx="1826421" cy="1217614"/>
          </a:xfrm>
          <a:prstGeom prst="rect">
            <a:avLst/>
          </a:prstGeom>
          <a:ln>
            <a:solidFill>
              <a:schemeClr val="tx2"/>
            </a:solidFill>
          </a:ln>
        </p:spPr>
      </p:pic>
      <p:pic>
        <p:nvPicPr>
          <p:cNvPr id="6" name="Picture 5">
            <a:extLst>
              <a:ext uri="{FF2B5EF4-FFF2-40B4-BE49-F238E27FC236}">
                <a16:creationId xmlns:a16="http://schemas.microsoft.com/office/drawing/2014/main" id="{03DF499C-0D81-0A7A-969A-76CFD99B08DB}"/>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96036" y="4191795"/>
            <a:ext cx="1826416" cy="1217611"/>
          </a:xfrm>
          <a:prstGeom prst="rect">
            <a:avLst/>
          </a:prstGeom>
          <a:ln>
            <a:solidFill>
              <a:schemeClr val="tx2"/>
            </a:solidFill>
          </a:ln>
        </p:spPr>
      </p:pic>
      <p:pic>
        <p:nvPicPr>
          <p:cNvPr id="9" name="Picture 8">
            <a:extLst>
              <a:ext uri="{FF2B5EF4-FFF2-40B4-BE49-F238E27FC236}">
                <a16:creationId xmlns:a16="http://schemas.microsoft.com/office/drawing/2014/main" id="{559240B8-09A1-DFD3-6322-69833BA6129F}"/>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232676" y="4191001"/>
            <a:ext cx="1828800" cy="1219199"/>
          </a:xfrm>
          <a:prstGeom prst="rect">
            <a:avLst/>
          </a:prstGeom>
          <a:ln>
            <a:solidFill>
              <a:schemeClr val="tx2"/>
            </a:solidFill>
          </a:ln>
        </p:spPr>
      </p:pic>
      <p:pic>
        <p:nvPicPr>
          <p:cNvPr id="11" name="Picture 10">
            <a:extLst>
              <a:ext uri="{FF2B5EF4-FFF2-40B4-BE49-F238E27FC236}">
                <a16:creationId xmlns:a16="http://schemas.microsoft.com/office/drawing/2014/main" id="{29174138-BE7D-8864-7FF8-625FFE7FA15C}"/>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69318" y="4191001"/>
            <a:ext cx="1828798" cy="1219198"/>
          </a:xfrm>
          <a:prstGeom prst="rect">
            <a:avLst/>
          </a:prstGeom>
          <a:ln>
            <a:solidFill>
              <a:schemeClr val="tx2"/>
            </a:solidFill>
          </a:ln>
        </p:spPr>
      </p:pic>
      <p:pic>
        <p:nvPicPr>
          <p:cNvPr id="8" name="Picture 7">
            <a:extLst>
              <a:ext uri="{FF2B5EF4-FFF2-40B4-BE49-F238E27FC236}">
                <a16:creationId xmlns:a16="http://schemas.microsoft.com/office/drawing/2014/main" id="{E58A581F-A8EF-86FC-7C87-650F2F54468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7147" y="2808604"/>
            <a:ext cx="1826421" cy="1217614"/>
          </a:xfrm>
          <a:prstGeom prst="rect">
            <a:avLst/>
          </a:prstGeom>
          <a:ln>
            <a:solidFill>
              <a:schemeClr val="tx2"/>
            </a:solidFill>
          </a:ln>
        </p:spPr>
      </p:pic>
      <p:pic>
        <p:nvPicPr>
          <p:cNvPr id="10" name="Picture 9">
            <a:extLst>
              <a:ext uri="{FF2B5EF4-FFF2-40B4-BE49-F238E27FC236}">
                <a16:creationId xmlns:a16="http://schemas.microsoft.com/office/drawing/2014/main" id="{15B482A8-1D7D-ADF2-AA6B-19AFE3EBB67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07147" y="1424623"/>
            <a:ext cx="1826421" cy="1217614"/>
          </a:xfrm>
          <a:prstGeom prst="rect">
            <a:avLst/>
          </a:prstGeom>
          <a:ln>
            <a:solidFill>
              <a:schemeClr val="tx2"/>
            </a:solidFill>
          </a:ln>
        </p:spPr>
      </p:pic>
      <p:pic>
        <p:nvPicPr>
          <p:cNvPr id="12" name="Picture 11">
            <a:extLst>
              <a:ext uri="{FF2B5EF4-FFF2-40B4-BE49-F238E27FC236}">
                <a16:creationId xmlns:a16="http://schemas.microsoft.com/office/drawing/2014/main" id="{81DFBF98-BECD-FF56-2861-E2C4E943E9F0}"/>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07147" y="40642"/>
            <a:ext cx="1826421" cy="1217614"/>
          </a:xfrm>
          <a:prstGeom prst="rect">
            <a:avLst/>
          </a:prstGeom>
          <a:ln>
            <a:solidFill>
              <a:schemeClr val="tx2"/>
            </a:solidFill>
          </a:ln>
        </p:spPr>
      </p:pic>
      <p:sp>
        <p:nvSpPr>
          <p:cNvPr id="7" name="TextBox 6">
            <a:extLst>
              <a:ext uri="{FF2B5EF4-FFF2-40B4-BE49-F238E27FC236}">
                <a16:creationId xmlns:a16="http://schemas.microsoft.com/office/drawing/2014/main" id="{D7D1ADA7-7314-597B-A864-FA00A93CDFD2}"/>
              </a:ext>
            </a:extLst>
          </p:cNvPr>
          <p:cNvSpPr txBox="1"/>
          <p:nvPr/>
        </p:nvSpPr>
        <p:spPr>
          <a:xfrm>
            <a:off x="72322" y="6234996"/>
            <a:ext cx="8084954" cy="738664"/>
          </a:xfrm>
          <a:prstGeom prst="rect">
            <a:avLst/>
          </a:prstGeom>
          <a:noFill/>
        </p:spPr>
        <p:txBody>
          <a:bodyPr wrap="square" numCol="1">
            <a:spAutoFit/>
          </a:bodyPr>
          <a:lstStyle/>
          <a:p>
            <a:pPr algn="ctr"/>
            <a:r>
              <a:rPr lang="en-US" sz="1400" i="1" dirty="0">
                <a:solidFill>
                  <a:schemeClr val="tx2"/>
                </a:solidFill>
                <a:latin typeface="Avenir Next LT Pro" panose="020B0504020202020204" pitchFamily="34" charset="0"/>
              </a:rPr>
              <a:t>CAN ALSO BE COMMERCIAL (ZONED BUSINESSES) ZONED RESIDENTIAL AND COMMERCIAL</a:t>
            </a:r>
          </a:p>
          <a:p>
            <a:pPr algn="ctr"/>
            <a:r>
              <a:rPr lang="en-US" sz="1400" i="1" dirty="0">
                <a:solidFill>
                  <a:schemeClr val="tx2"/>
                </a:solidFill>
                <a:latin typeface="Avenir Next LT Pro" panose="020B0504020202020204" pitchFamily="34" charset="0"/>
              </a:rPr>
              <a:t>NO HOA - HUGE CORNER LOT – GARAGE - SUNROOM.</a:t>
            </a:r>
          </a:p>
          <a:p>
            <a:pPr algn="ctr"/>
            <a:r>
              <a:rPr lang="en-US" sz="1400" i="1" dirty="0">
                <a:solidFill>
                  <a:schemeClr val="tx2"/>
                </a:solidFill>
                <a:latin typeface="Avenir Next LT Pro" panose="020B0504020202020204" pitchFamily="34" charset="0"/>
              </a:rPr>
              <a:t>IN TOWN &amp; JUST REDUCED TO $225K</a:t>
            </a:r>
          </a:p>
        </p:txBody>
      </p:sp>
      <p:pic>
        <p:nvPicPr>
          <p:cNvPr id="16" name="Picture 3">
            <a:extLst>
              <a:ext uri="{FF2B5EF4-FFF2-40B4-BE49-F238E27FC236}">
                <a16:creationId xmlns:a16="http://schemas.microsoft.com/office/drawing/2014/main" id="{9B5AE7C8-6459-7E32-6088-9E979663FD8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7279088" y="9107323"/>
            <a:ext cx="881015" cy="8810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a:extLst>
              <a:ext uri="{FF2B5EF4-FFF2-40B4-BE49-F238E27FC236}">
                <a16:creationId xmlns:a16="http://schemas.microsoft.com/office/drawing/2014/main" id="{1AC8D32D-B3B3-24AE-76FA-8CCDE9687F6F}"/>
              </a:ext>
            </a:extLst>
          </p:cNvPr>
          <p:cNvPicPr>
            <a:picLocks noChangeAspect="1" noChangeArrowheads="1"/>
          </p:cNvPicPr>
          <p:nvPr/>
        </p:nvPicPr>
        <p:blipFill>
          <a:blip r:embed="rId12" cstate="print">
            <a:lum bright="70000" contrast="-70000"/>
            <a:extLst>
              <a:ext uri="{28A0092B-C50C-407E-A947-70E740481C1C}">
                <a14:useLocalDpi xmlns:a14="http://schemas.microsoft.com/office/drawing/2010/main" val="0"/>
              </a:ext>
            </a:extLst>
          </a:blip>
          <a:srcRect/>
          <a:stretch/>
        </p:blipFill>
        <p:spPr bwMode="auto">
          <a:xfrm>
            <a:off x="7010400" y="3297778"/>
            <a:ext cx="1089193" cy="706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755</TotalTime>
  <Words>206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Avenir Next LT Pro</vt:lpstr>
      <vt:lpstr>Avenir Next LT Pro Demi</vt:lpstr>
      <vt:lpstr>Avenir Next LT Pro Light</vt:lpstr>
      <vt:lpstr>Calibri</vt:lpstr>
      <vt:lpstr>P22 Marcel Script Pro</vt:lpstr>
      <vt:lpstr>Office Theme</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89</cp:revision>
  <dcterms:created xsi:type="dcterms:W3CDTF">2006-08-16T00:00:00Z</dcterms:created>
  <dcterms:modified xsi:type="dcterms:W3CDTF">2025-07-08T17:19:46Z</dcterms:modified>
</cp:coreProperties>
</file>