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9D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9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10/7/2014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1211" t="1295" b="6066"/>
          <a:stretch/>
        </p:blipFill>
        <p:spPr>
          <a:xfrm>
            <a:off x="0" y="-1"/>
            <a:ext cx="7772400" cy="5448301"/>
          </a:xfrm>
          <a:prstGeom prst="rect">
            <a:avLst/>
          </a:prstGeom>
        </p:spPr>
      </p:pic>
      <p:sp>
        <p:nvSpPr>
          <p:cNvPr id="2" name="Title 1"/>
          <p:cNvSpPr>
            <a:spLocks noGrp="1"/>
          </p:cNvSpPr>
          <p:nvPr>
            <p:ph type="ctrTitle"/>
          </p:nvPr>
        </p:nvSpPr>
        <p:spPr>
          <a:xfrm>
            <a:off x="0" y="3292263"/>
            <a:ext cx="7772400" cy="2156037"/>
          </a:xfrm>
          <a:gradFill>
            <a:gsLst>
              <a:gs pos="0">
                <a:srgbClr val="479D2F">
                  <a:alpha val="0"/>
                </a:srgbClr>
              </a:gs>
              <a:gs pos="100000">
                <a:schemeClr val="bg1"/>
              </a:gs>
            </a:gsLst>
            <a:lin ang="5400000" scaled="0"/>
          </a:gradFill>
        </p:spPr>
        <p:txBody>
          <a:bodyPr anchor="b">
            <a:normAutofit/>
          </a:bodyPr>
          <a:lstStyle/>
          <a:p>
            <a:r>
              <a:rPr lang="en-US" sz="4000" dirty="0" smtClean="0">
                <a:solidFill>
                  <a:schemeClr val="accent3">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705 Palm Blvd</a:t>
            </a:r>
            <a:br>
              <a:rPr lang="en-US" sz="4000" dirty="0" smtClean="0">
                <a:solidFill>
                  <a:schemeClr val="accent3">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000" dirty="0" smtClean="0">
                <a:solidFill>
                  <a:schemeClr val="accent3">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Isle of Palms, SC ~ MLS# 1405538 ~ $3,499,000</a:t>
            </a:r>
            <a:endParaRPr lang="en-US" sz="2000" dirty="0">
              <a:solidFill>
                <a:schemeClr val="accent3">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43000" y="5461637"/>
            <a:ext cx="5463540" cy="3539486"/>
          </a:xfrm>
        </p:spPr>
        <p:txBody>
          <a:bodyPr anchor="ctr">
            <a:noAutofit/>
          </a:bodyPr>
          <a:lstStyle/>
          <a:p>
            <a:r>
              <a:rPr lang="en-US" sz="900" dirty="0">
                <a:solidFill>
                  <a:schemeClr val="accent3">
                    <a:lumMod val="50000"/>
                  </a:schemeClr>
                </a:solidFill>
                <a:latin typeface="Times New Roman" panose="02020603050405020304" pitchFamily="18" charset="0"/>
                <a:cs typeface="Times New Roman" panose="02020603050405020304" pitchFamily="18" charset="0"/>
              </a:rPr>
              <a:t>Truly a Spectacular Deepwater Estate! As soon as the beautifully handcrafted electric gates open, you know Paradise is found! This Home has top of the line everything inside and out. The Landscaping alone makes you feel like you are in the Tropics. The decks are all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Ipe</a:t>
            </a:r>
            <a:r>
              <a:rPr lang="en-US" sz="900" dirty="0">
                <a:solidFill>
                  <a:schemeClr val="accent3">
                    <a:lumMod val="50000"/>
                  </a:schemeClr>
                </a:solidFill>
                <a:latin typeface="Times New Roman" panose="02020603050405020304" pitchFamily="18" charset="0"/>
                <a:cs typeface="Times New Roman" panose="02020603050405020304" pitchFamily="18" charset="0"/>
              </a:rPr>
              <a:t> and The screened in porch has a beautiful Fireplace along with the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Ipe</a:t>
            </a:r>
            <a:r>
              <a:rPr lang="en-US" sz="900" dirty="0">
                <a:solidFill>
                  <a:schemeClr val="accent3">
                    <a:lumMod val="50000"/>
                  </a:schemeClr>
                </a:solidFill>
                <a:latin typeface="Times New Roman" panose="02020603050405020304" pitchFamily="18" charset="0"/>
                <a:cs typeface="Times New Roman" panose="02020603050405020304" pitchFamily="18" charset="0"/>
              </a:rPr>
              <a:t> Tiles making it a perfect outdoor Living space with fabulous views of Hamlin Creek. The sunset views from this home are a must see! The back deck views are unbelievable from the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gunite</a:t>
            </a:r>
            <a:r>
              <a:rPr lang="en-US" sz="900" dirty="0">
                <a:solidFill>
                  <a:schemeClr val="accent3">
                    <a:lumMod val="50000"/>
                  </a:schemeClr>
                </a:solidFill>
                <a:latin typeface="Times New Roman" panose="02020603050405020304" pitchFamily="18" charset="0"/>
                <a:cs typeface="Times New Roman" panose="02020603050405020304" pitchFamily="18" charset="0"/>
              </a:rPr>
              <a:t> swimming pool with infinity waterfall and infinity hot tub waterfall all looking over Hamlin Creek. As you enter 705 Palm, you are greeted with an impressive entry/ foyer</a:t>
            </a:r>
            <a:r>
              <a:rPr lang="en-US" sz="900" dirty="0" smtClean="0">
                <a:solidFill>
                  <a:schemeClr val="accent3">
                    <a:lumMod val="50000"/>
                  </a:schemeClr>
                </a:solidFill>
                <a:latin typeface="Times New Roman" panose="02020603050405020304" pitchFamily="18" charset="0"/>
                <a:cs typeface="Times New Roman" panose="02020603050405020304" pitchFamily="18" charset="0"/>
              </a:rPr>
              <a:t>, separate </a:t>
            </a:r>
            <a:r>
              <a:rPr lang="en-US" sz="900" dirty="0">
                <a:solidFill>
                  <a:schemeClr val="accent3">
                    <a:lumMod val="50000"/>
                  </a:schemeClr>
                </a:solidFill>
                <a:latin typeface="Times New Roman" panose="02020603050405020304" pitchFamily="18" charset="0"/>
                <a:cs typeface="Times New Roman" panose="02020603050405020304" pitchFamily="18" charset="0"/>
              </a:rPr>
              <a:t>dining room</a:t>
            </a:r>
            <a:r>
              <a:rPr lang="en-US" sz="900" dirty="0" smtClean="0">
                <a:solidFill>
                  <a:schemeClr val="accent3">
                    <a:lumMod val="50000"/>
                  </a:schemeClr>
                </a:solidFill>
                <a:latin typeface="Times New Roman" panose="02020603050405020304" pitchFamily="18" charset="0"/>
                <a:cs typeface="Times New Roman" panose="02020603050405020304" pitchFamily="18" charset="0"/>
              </a:rPr>
              <a:t>, extremely </a:t>
            </a:r>
            <a:r>
              <a:rPr lang="en-US" sz="900" dirty="0">
                <a:solidFill>
                  <a:schemeClr val="accent3">
                    <a:lumMod val="50000"/>
                  </a:schemeClr>
                </a:solidFill>
                <a:latin typeface="Times New Roman" panose="02020603050405020304" pitchFamily="18" charset="0"/>
                <a:cs typeface="Times New Roman" panose="02020603050405020304" pitchFamily="18" charset="0"/>
              </a:rPr>
              <a:t>large open gourmet kitchen complete with custom cabinets and hardware, two sub zero refrigerators, a large Wolf gas range, granite countertops and all the other bells and whistles you could possibly imagine in a dream kitchen! The kitchen is open to a fabulous great room complete with all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toung</a:t>
            </a:r>
            <a:r>
              <a:rPr lang="en-US" sz="900" dirty="0">
                <a:solidFill>
                  <a:schemeClr val="accent3">
                    <a:lumMod val="50000"/>
                  </a:schemeClr>
                </a:solidFill>
                <a:latin typeface="Times New Roman" panose="02020603050405020304" pitchFamily="18" charset="0"/>
                <a:cs typeface="Times New Roman" panose="02020603050405020304" pitchFamily="18" charset="0"/>
              </a:rPr>
              <a:t> and groove wood walls and 12 foot ceilings all with fabulous views of the water! The first floor also boasts a large media room, nice size guest bedroom/full bath and two nice storage rooms for an office or wine cellar. The elevator goes to all floors. On your way up the beautiful staircase to the second floor you will be impressed by the barrel ceiling detail and wood inlay. The second floor has two more guest suites and the large laundry room with lots of storage. The Master Suite is located on this floor as well and is truly a masterpiece! This Master Suite comes complete with two large walk in closets with custom built cabinetry</a:t>
            </a:r>
            <a:r>
              <a:rPr lang="en-US" sz="900" dirty="0" smtClean="0">
                <a:solidFill>
                  <a:schemeClr val="accent3">
                    <a:lumMod val="50000"/>
                  </a:schemeClr>
                </a:solidFill>
                <a:latin typeface="Times New Roman" panose="02020603050405020304" pitchFamily="18" charset="0"/>
                <a:cs typeface="Times New Roman" panose="02020603050405020304" pitchFamily="18" charset="0"/>
              </a:rPr>
              <a:t>, fireplace</a:t>
            </a:r>
            <a:r>
              <a:rPr lang="en-US" sz="900" dirty="0">
                <a:solidFill>
                  <a:schemeClr val="accent3">
                    <a:lumMod val="50000"/>
                  </a:schemeClr>
                </a:solidFill>
                <a:latin typeface="Times New Roman" panose="02020603050405020304" pitchFamily="18" charset="0"/>
                <a:cs typeface="Times New Roman" panose="02020603050405020304" pitchFamily="18" charset="0"/>
              </a:rPr>
              <a:t>, 15' ceilings with much detail, a master bath complete with a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jacuzzi</a:t>
            </a:r>
            <a:r>
              <a:rPr lang="en-US" sz="900" dirty="0">
                <a:solidFill>
                  <a:schemeClr val="accent3">
                    <a:lumMod val="50000"/>
                  </a:schemeClr>
                </a:solidFill>
                <a:latin typeface="Times New Roman" panose="02020603050405020304" pitchFamily="18" charset="0"/>
                <a:cs typeface="Times New Roman" panose="02020603050405020304" pitchFamily="18" charset="0"/>
              </a:rPr>
              <a:t> tub overlooking the water, 16' vanity with a refrigerator and custom shower. The Master suite also boasts a 700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sq</a:t>
            </a:r>
            <a:r>
              <a:rPr lang="en-US" sz="900" dirty="0">
                <a:solidFill>
                  <a:schemeClr val="accent3">
                    <a:lumMod val="50000"/>
                  </a:schemeClr>
                </a:solidFill>
                <a:latin typeface="Times New Roman" panose="02020603050405020304" pitchFamily="18" charset="0"/>
                <a:cs typeface="Times New Roman" panose="02020603050405020304" pitchFamily="18" charset="0"/>
              </a:rPr>
              <a:t>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ft</a:t>
            </a:r>
            <a:r>
              <a:rPr lang="en-US" sz="900" dirty="0">
                <a:solidFill>
                  <a:schemeClr val="accent3">
                    <a:lumMod val="50000"/>
                  </a:schemeClr>
                </a:solidFill>
                <a:latin typeface="Times New Roman" panose="02020603050405020304" pitchFamily="18" charset="0"/>
                <a:cs typeface="Times New Roman" panose="02020603050405020304" pitchFamily="18" charset="0"/>
              </a:rPr>
              <a:t> deck overlooking Hamlin Creek! The entire house has 8 foot paneled doors and heavy oil rubbed bronze hardware, all floors are 1/4 sawn oak, 3 fireplaces with gas logs, Anderson windows and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french</a:t>
            </a:r>
            <a:r>
              <a:rPr lang="en-US" sz="900" dirty="0">
                <a:solidFill>
                  <a:schemeClr val="accent3">
                    <a:lumMod val="50000"/>
                  </a:schemeClr>
                </a:solidFill>
                <a:latin typeface="Times New Roman" panose="02020603050405020304" pitchFamily="18" charset="0"/>
                <a:cs typeface="Times New Roman" panose="02020603050405020304" pitchFamily="18" charset="0"/>
              </a:rPr>
              <a:t> doors, irrigation with well. interior and exterior lighting systems, invisible fence, stereo and alarm system, generator, elevator, closed cell foam construction, plus, plus, plus!!!A short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Ipe</a:t>
            </a:r>
            <a:r>
              <a:rPr lang="en-US" sz="900" dirty="0">
                <a:solidFill>
                  <a:schemeClr val="accent3">
                    <a:lumMod val="50000"/>
                  </a:schemeClr>
                </a:solidFill>
                <a:latin typeface="Times New Roman" panose="02020603050405020304" pitchFamily="18" charset="0"/>
                <a:cs typeface="Times New Roman" panose="02020603050405020304" pitchFamily="18" charset="0"/>
              </a:rPr>
              <a:t> decked walkway leads to the dock which features a 12,000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lb</a:t>
            </a:r>
            <a:r>
              <a:rPr lang="en-US" sz="900" dirty="0">
                <a:solidFill>
                  <a:schemeClr val="accent3">
                    <a:lumMod val="50000"/>
                  </a:schemeClr>
                </a:solidFill>
                <a:latin typeface="Times New Roman" panose="02020603050405020304" pitchFamily="18" charset="0"/>
                <a:cs typeface="Times New Roman" panose="02020603050405020304" pitchFamily="18" charset="0"/>
              </a:rPr>
              <a:t> lift. The 40' floating dock is perfect for fishing or catching those blue and stone crabs! The dock also has a 20x20 pier head that is covered with a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Galvalume</a:t>
            </a:r>
            <a:r>
              <a:rPr lang="en-US" sz="900" dirty="0">
                <a:solidFill>
                  <a:schemeClr val="accent3">
                    <a:lumMod val="50000"/>
                  </a:schemeClr>
                </a:solidFill>
                <a:latin typeface="Times New Roman" panose="02020603050405020304" pitchFamily="18" charset="0"/>
                <a:cs typeface="Times New Roman" panose="02020603050405020304" pitchFamily="18" charset="0"/>
              </a:rPr>
              <a:t>" commercial metal roof which matches the home</a:t>
            </a:r>
            <a:r>
              <a:rPr lang="en-US" sz="900" dirty="0" smtClean="0">
                <a:solidFill>
                  <a:schemeClr val="accent3">
                    <a:lumMod val="50000"/>
                  </a:schemeClr>
                </a:solidFill>
                <a:latin typeface="Times New Roman" panose="02020603050405020304" pitchFamily="18" charset="0"/>
                <a:cs typeface="Times New Roman" panose="02020603050405020304" pitchFamily="18" charset="0"/>
              </a:rPr>
              <a:t>. Two </a:t>
            </a:r>
            <a:r>
              <a:rPr lang="en-US" sz="900" dirty="0">
                <a:solidFill>
                  <a:schemeClr val="accent3">
                    <a:lumMod val="50000"/>
                  </a:schemeClr>
                </a:solidFill>
                <a:latin typeface="Times New Roman" panose="02020603050405020304" pitchFamily="18" charset="0"/>
                <a:cs typeface="Times New Roman" panose="02020603050405020304" pitchFamily="18" charset="0"/>
              </a:rPr>
              <a:t>dock boxes, fish cleaning station, shower and ceiling fan are also included. Last but not least, this home has a fully enclosed space underneath about 3800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sq</a:t>
            </a:r>
            <a:r>
              <a:rPr lang="en-US" sz="900" dirty="0">
                <a:solidFill>
                  <a:schemeClr val="accent3">
                    <a:lumMod val="50000"/>
                  </a:schemeClr>
                </a:solidFill>
                <a:latin typeface="Times New Roman" panose="02020603050405020304" pitchFamily="18" charset="0"/>
                <a:cs typeface="Times New Roman" panose="02020603050405020304" pitchFamily="18" charset="0"/>
              </a:rPr>
              <a:t> </a:t>
            </a:r>
            <a:r>
              <a:rPr lang="en-US" sz="900" dirty="0" err="1">
                <a:solidFill>
                  <a:schemeClr val="accent3">
                    <a:lumMod val="50000"/>
                  </a:schemeClr>
                </a:solidFill>
                <a:latin typeface="Times New Roman" panose="02020603050405020304" pitchFamily="18" charset="0"/>
                <a:cs typeface="Times New Roman" panose="02020603050405020304" pitchFamily="18" charset="0"/>
              </a:rPr>
              <a:t>ft</a:t>
            </a:r>
            <a:r>
              <a:rPr lang="en-US" sz="900" dirty="0">
                <a:solidFill>
                  <a:schemeClr val="accent3">
                    <a:lumMod val="50000"/>
                  </a:schemeClr>
                </a:solidFill>
                <a:latin typeface="Times New Roman" panose="02020603050405020304" pitchFamily="18" charset="0"/>
                <a:cs typeface="Times New Roman" panose="02020603050405020304" pitchFamily="18" charset="0"/>
              </a:rPr>
              <a:t> with lots of possibilities! If you are looking for an amazing Deepwater Estate, look no more, it's 705 Palm Boulevard!!</a:t>
            </a:r>
          </a:p>
        </p:txBody>
      </p:sp>
      <p:sp>
        <p:nvSpPr>
          <p:cNvPr id="4" name="Rectangle 3"/>
          <p:cNvSpPr/>
          <p:nvPr/>
        </p:nvSpPr>
        <p:spPr>
          <a:xfrm>
            <a:off x="152400" y="152400"/>
            <a:ext cx="7467600" cy="9753600"/>
          </a:xfrm>
          <a:prstGeom prst="rect">
            <a:avLst/>
          </a:prstGeom>
          <a:noFill/>
          <a:ln cap="sq">
            <a:solidFill>
              <a:srgbClr val="479D2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13913" b="16522"/>
          <a:stretch/>
        </p:blipFill>
        <p:spPr>
          <a:xfrm>
            <a:off x="95250" y="9049181"/>
            <a:ext cx="2571750" cy="762001"/>
          </a:xfrm>
          <a:prstGeom prst="rect">
            <a:avLst/>
          </a:prstGeom>
        </p:spPr>
      </p:pic>
      <p:sp>
        <p:nvSpPr>
          <p:cNvPr id="8" name="Rectangle 7"/>
          <p:cNvSpPr/>
          <p:nvPr/>
        </p:nvSpPr>
        <p:spPr>
          <a:xfrm>
            <a:off x="3733800" y="8991600"/>
            <a:ext cx="3886200" cy="877163"/>
          </a:xfrm>
          <a:prstGeom prst="rect">
            <a:avLst/>
          </a:prstGeom>
        </p:spPr>
        <p:txBody>
          <a:bodyPr anchor="ctr">
            <a:spAutoFit/>
          </a:bodyPr>
          <a:lstStyle/>
          <a:p>
            <a:pPr algn="r"/>
            <a:r>
              <a:rPr lang="en-US" dirty="0">
                <a:solidFill>
                  <a:schemeClr val="accent3">
                    <a:lumMod val="50000"/>
                  </a:schemeClr>
                </a:solidFill>
                <a:latin typeface="Times New Roman" panose="02020603050405020304" pitchFamily="18" charset="0"/>
                <a:cs typeface="Times New Roman" panose="02020603050405020304" pitchFamily="18" charset="0"/>
              </a:rPr>
              <a:t>Holly Covington</a:t>
            </a:r>
          </a:p>
          <a:p>
            <a:pPr algn="r"/>
            <a:r>
              <a:rPr lang="en-US" sz="1100" dirty="0">
                <a:solidFill>
                  <a:schemeClr val="accent3">
                    <a:lumMod val="50000"/>
                  </a:schemeClr>
                </a:solidFill>
                <a:latin typeface="Times New Roman" panose="02020603050405020304" pitchFamily="18" charset="0"/>
                <a:cs typeface="Times New Roman" panose="02020603050405020304" pitchFamily="18" charset="0"/>
              </a:rPr>
              <a:t>Office - </a:t>
            </a:r>
            <a:r>
              <a:rPr lang="en-US" sz="1100" dirty="0" smtClean="0">
                <a:solidFill>
                  <a:schemeClr val="accent3">
                    <a:lumMod val="50000"/>
                  </a:schemeClr>
                </a:solidFill>
                <a:latin typeface="Times New Roman" panose="02020603050405020304" pitchFamily="18" charset="0"/>
                <a:cs typeface="Times New Roman" panose="02020603050405020304" pitchFamily="18" charset="0"/>
              </a:rPr>
              <a:t>843-971-1312</a:t>
            </a:r>
            <a:br>
              <a:rPr lang="en-US" sz="1100" dirty="0" smtClean="0">
                <a:solidFill>
                  <a:schemeClr val="accent3">
                    <a:lumMod val="50000"/>
                  </a:schemeClr>
                </a:solidFill>
                <a:latin typeface="Times New Roman" panose="02020603050405020304" pitchFamily="18" charset="0"/>
                <a:cs typeface="Times New Roman" panose="02020603050405020304" pitchFamily="18" charset="0"/>
              </a:rPr>
            </a:br>
            <a:r>
              <a:rPr lang="en-US" sz="1100" dirty="0" smtClean="0">
                <a:solidFill>
                  <a:schemeClr val="accent3">
                    <a:lumMod val="50000"/>
                  </a:schemeClr>
                </a:solidFill>
                <a:latin typeface="Times New Roman" panose="02020603050405020304" pitchFamily="18" charset="0"/>
                <a:cs typeface="Times New Roman" panose="02020603050405020304" pitchFamily="18" charset="0"/>
              </a:rPr>
              <a:t>Mobile </a:t>
            </a:r>
            <a:r>
              <a:rPr lang="en-US" sz="1100" dirty="0">
                <a:solidFill>
                  <a:schemeClr val="accent3">
                    <a:lumMod val="50000"/>
                  </a:schemeClr>
                </a:solidFill>
                <a:latin typeface="Times New Roman" panose="02020603050405020304" pitchFamily="18" charset="0"/>
                <a:cs typeface="Times New Roman" panose="02020603050405020304" pitchFamily="18" charset="0"/>
              </a:rPr>
              <a:t>- 843-442-4560</a:t>
            </a:r>
          </a:p>
          <a:p>
            <a:pPr algn="r"/>
            <a:r>
              <a:rPr lang="en-US" sz="1100" dirty="0">
                <a:solidFill>
                  <a:schemeClr val="accent3">
                    <a:lumMod val="50000"/>
                  </a:schemeClr>
                </a:solidFill>
                <a:latin typeface="Times New Roman" panose="02020603050405020304" pitchFamily="18" charset="0"/>
                <a:cs typeface="Times New Roman" panose="02020603050405020304" pitchFamily="18" charset="0"/>
              </a:rPr>
              <a:t>hcovington@thebeachcompany.com</a:t>
            </a:r>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6067" t="1774" r="6067" b="10727"/>
          <a:stretch/>
        </p:blipFill>
        <p:spPr>
          <a:xfrm>
            <a:off x="93736" y="114300"/>
            <a:ext cx="1887464" cy="1409700"/>
          </a:xfrm>
          <a:prstGeom prst="rect">
            <a:avLst/>
          </a:prstGeom>
          <a:ln w="28575" cap="sq">
            <a:solidFill>
              <a:srgbClr val="479D2F"/>
            </a:solidFill>
            <a:miter lim="800000"/>
          </a:ln>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91200" y="114300"/>
            <a:ext cx="1887464" cy="1409700"/>
          </a:xfrm>
          <a:prstGeom prst="rect">
            <a:avLst/>
          </a:prstGeom>
          <a:ln w="28575" cap="sq">
            <a:solidFill>
              <a:srgbClr val="479D2F"/>
            </a:solidFill>
            <a:miter lim="800000"/>
          </a:ln>
          <a:effectLst/>
        </p:spPr>
      </p:pic>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b="10775"/>
          <a:stretch/>
        </p:blipFill>
        <p:spPr>
          <a:xfrm>
            <a:off x="2381" y="5765229"/>
            <a:ext cx="1138237" cy="761703"/>
          </a:xfrm>
          <a:prstGeom prst="rect">
            <a:avLst/>
          </a:prstGeom>
          <a:ln w="12700" cap="sq">
            <a:solidFill>
              <a:srgbClr val="479D2F"/>
            </a:solidFill>
            <a:miter lim="800000"/>
          </a:ln>
        </p:spPr>
      </p:pic>
      <p:pic>
        <p:nvPicPr>
          <p:cNvPr id="13" name="Picture 12"/>
          <p:cNvPicPr>
            <a:picLocks noChangeAspect="1"/>
          </p:cNvPicPr>
          <p:nvPr/>
        </p:nvPicPr>
        <p:blipFill rotWithShape="1">
          <a:blip r:embed="rId7" cstate="print">
            <a:extLst>
              <a:ext uri="{28A0092B-C50C-407E-A947-70E740481C1C}">
                <a14:useLocalDpi xmlns:a14="http://schemas.microsoft.com/office/drawing/2010/main" val="0"/>
              </a:ext>
            </a:extLst>
          </a:blip>
          <a:srcRect b="10775"/>
          <a:stretch/>
        </p:blipFill>
        <p:spPr>
          <a:xfrm>
            <a:off x="0" y="6843861"/>
            <a:ext cx="1138237" cy="761703"/>
          </a:xfrm>
          <a:prstGeom prst="rect">
            <a:avLst/>
          </a:prstGeom>
          <a:ln w="12700" cap="sq">
            <a:solidFill>
              <a:srgbClr val="479D2F"/>
            </a:solidFill>
            <a:miter lim="800000"/>
          </a:ln>
        </p:spPr>
      </p:pic>
      <p:pic>
        <p:nvPicPr>
          <p:cNvPr id="14" name="Picture 13"/>
          <p:cNvPicPr>
            <a:picLocks noChangeAspect="1"/>
          </p:cNvPicPr>
          <p:nvPr/>
        </p:nvPicPr>
        <p:blipFill rotWithShape="1">
          <a:blip r:embed="rId8" cstate="print">
            <a:extLst>
              <a:ext uri="{28A0092B-C50C-407E-A947-70E740481C1C}">
                <a14:useLocalDpi xmlns:a14="http://schemas.microsoft.com/office/drawing/2010/main" val="0"/>
              </a:ext>
            </a:extLst>
          </a:blip>
          <a:srcRect b="10775"/>
          <a:stretch/>
        </p:blipFill>
        <p:spPr>
          <a:xfrm>
            <a:off x="2381" y="7922493"/>
            <a:ext cx="1138237" cy="761703"/>
          </a:xfrm>
          <a:prstGeom prst="rect">
            <a:avLst/>
          </a:prstGeom>
          <a:ln w="12700" cap="sq">
            <a:solidFill>
              <a:srgbClr val="479D2F"/>
            </a:solidFill>
            <a:miter lim="800000"/>
          </a:ln>
        </p:spPr>
      </p:pic>
      <p:pic>
        <p:nvPicPr>
          <p:cNvPr id="15" name="Picture 14"/>
          <p:cNvPicPr>
            <a:picLocks noChangeAspect="1"/>
          </p:cNvPicPr>
          <p:nvPr/>
        </p:nvPicPr>
        <p:blipFill rotWithShape="1">
          <a:blip r:embed="rId9" cstate="print">
            <a:extLst>
              <a:ext uri="{28A0092B-C50C-407E-A947-70E740481C1C}">
                <a14:useLocalDpi xmlns:a14="http://schemas.microsoft.com/office/drawing/2010/main" val="0"/>
              </a:ext>
            </a:extLst>
          </a:blip>
          <a:srcRect b="10775"/>
          <a:stretch/>
        </p:blipFill>
        <p:spPr>
          <a:xfrm>
            <a:off x="6631781" y="5765229"/>
            <a:ext cx="1138237" cy="761703"/>
          </a:xfrm>
          <a:prstGeom prst="rect">
            <a:avLst/>
          </a:prstGeom>
          <a:ln w="12700" cap="sq">
            <a:solidFill>
              <a:srgbClr val="479D2F"/>
            </a:solidFill>
            <a:miter lim="800000"/>
          </a:ln>
        </p:spPr>
      </p:pic>
      <p:pic>
        <p:nvPicPr>
          <p:cNvPr id="16" name="Picture 15"/>
          <p:cNvPicPr>
            <a:picLocks noChangeAspect="1"/>
          </p:cNvPicPr>
          <p:nvPr/>
        </p:nvPicPr>
        <p:blipFill rotWithShape="1">
          <a:blip r:embed="rId10" cstate="print">
            <a:extLst>
              <a:ext uri="{28A0092B-C50C-407E-A947-70E740481C1C}">
                <a14:useLocalDpi xmlns:a14="http://schemas.microsoft.com/office/drawing/2010/main" val="0"/>
              </a:ext>
            </a:extLst>
          </a:blip>
          <a:srcRect b="10775"/>
          <a:stretch/>
        </p:blipFill>
        <p:spPr>
          <a:xfrm>
            <a:off x="6631781" y="6843861"/>
            <a:ext cx="1138237" cy="761703"/>
          </a:xfrm>
          <a:prstGeom prst="rect">
            <a:avLst/>
          </a:prstGeom>
          <a:ln w="12700" cap="sq">
            <a:solidFill>
              <a:srgbClr val="479D2F"/>
            </a:solidFill>
            <a:miter lim="800000"/>
          </a:ln>
        </p:spPr>
      </p:pic>
      <p:pic>
        <p:nvPicPr>
          <p:cNvPr id="17" name="Picture 16"/>
          <p:cNvPicPr>
            <a:picLocks noChangeAspect="1"/>
          </p:cNvPicPr>
          <p:nvPr/>
        </p:nvPicPr>
        <p:blipFill rotWithShape="1">
          <a:blip r:embed="rId11" cstate="print">
            <a:extLst>
              <a:ext uri="{28A0092B-C50C-407E-A947-70E740481C1C}">
                <a14:useLocalDpi xmlns:a14="http://schemas.microsoft.com/office/drawing/2010/main" val="0"/>
              </a:ext>
            </a:extLst>
          </a:blip>
          <a:srcRect b="10775"/>
          <a:stretch/>
        </p:blipFill>
        <p:spPr>
          <a:xfrm>
            <a:off x="6631781" y="7922493"/>
            <a:ext cx="1138237" cy="761703"/>
          </a:xfrm>
          <a:prstGeom prst="rect">
            <a:avLst/>
          </a:prstGeom>
          <a:ln w="12700" cap="sq">
            <a:solidFill>
              <a:srgbClr val="479D2F"/>
            </a:solidFill>
            <a:miter lim="800000"/>
          </a:ln>
        </p:spPr>
      </p:pic>
      <p:sp>
        <p:nvSpPr>
          <p:cNvPr id="6" name="Rectangle 5"/>
          <p:cNvSpPr/>
          <p:nvPr/>
        </p:nvSpPr>
        <p:spPr>
          <a:xfrm>
            <a:off x="1981201" y="152401"/>
            <a:ext cx="3810000" cy="1384995"/>
          </a:xfrm>
          <a:prstGeom prst="rect">
            <a:avLst/>
          </a:prstGeom>
          <a:noFill/>
        </p:spPr>
        <p:txBody>
          <a:bodyPr wrap="square" lIns="91440" tIns="45720" rIns="91440" bIns="45720">
            <a:spAutoFit/>
          </a:bodyPr>
          <a:lstStyle/>
          <a:p>
            <a:pPr algn="ctr"/>
            <a:r>
              <a:rPr lang="en-US" sz="2800" b="1" cap="none" spc="0" dirty="0" smtClean="0">
                <a:ln w="12700">
                  <a:noFill/>
                  <a:prstDash val="solid"/>
                </a:ln>
                <a:solidFill>
                  <a:srgbClr val="FFFF00"/>
                </a:solidFill>
                <a:effectLst>
                  <a:outerShdw blurRad="50800" dist="38100" dir="5400000" algn="t" rotWithShape="0">
                    <a:prstClr val="black">
                      <a:alpha val="40000"/>
                    </a:prstClr>
                  </a:outerShdw>
                </a:effectLst>
                <a:latin typeface="Adobe Garamond Pro" pitchFamily="18" charset="0"/>
              </a:rPr>
              <a:t>Wine &amp; Cheese</a:t>
            </a:r>
          </a:p>
          <a:p>
            <a:pPr algn="ctr"/>
            <a:r>
              <a:rPr lang="en-US" sz="2800" b="1" dirty="0" smtClean="0">
                <a:ln w="12700">
                  <a:noFill/>
                  <a:prstDash val="solid"/>
                </a:ln>
                <a:solidFill>
                  <a:srgbClr val="FFFF00"/>
                </a:solidFill>
                <a:effectLst>
                  <a:outerShdw blurRad="50800" dist="38100" dir="5400000" algn="t" rotWithShape="0">
                    <a:prstClr val="black">
                      <a:alpha val="40000"/>
                    </a:prstClr>
                  </a:outerShdw>
                </a:effectLst>
                <a:latin typeface="Adobe Garamond Pro" pitchFamily="18" charset="0"/>
              </a:rPr>
              <a:t>Agent </a:t>
            </a:r>
            <a:r>
              <a:rPr lang="en-US" sz="2800" b="1" cap="none" spc="0" dirty="0" smtClean="0">
                <a:ln w="12700">
                  <a:noFill/>
                  <a:prstDash val="solid"/>
                </a:ln>
                <a:solidFill>
                  <a:srgbClr val="FFFF00"/>
                </a:solidFill>
                <a:effectLst>
                  <a:outerShdw blurRad="50800" dist="38100" dir="5400000" algn="t" rotWithShape="0">
                    <a:prstClr val="black">
                      <a:alpha val="40000"/>
                    </a:prstClr>
                  </a:outerShdw>
                </a:effectLst>
                <a:latin typeface="Adobe Garamond Pro" pitchFamily="18" charset="0"/>
              </a:rPr>
              <a:t>Open House</a:t>
            </a:r>
          </a:p>
          <a:p>
            <a:pPr algn="ctr"/>
            <a:r>
              <a:rPr lang="en-US" sz="2800" b="1" dirty="0" smtClean="0">
                <a:ln w="12700">
                  <a:noFill/>
                  <a:prstDash val="solid"/>
                </a:ln>
                <a:solidFill>
                  <a:srgbClr val="FFFF00"/>
                </a:solidFill>
                <a:effectLst>
                  <a:outerShdw blurRad="50800" dist="38100" dir="5400000" algn="t" rotWithShape="0">
                    <a:prstClr val="black">
                      <a:alpha val="40000"/>
                    </a:prstClr>
                  </a:outerShdw>
                </a:effectLst>
                <a:latin typeface="Adobe Garamond Pro" pitchFamily="18" charset="0"/>
              </a:rPr>
              <a:t>Thursday 4-6</a:t>
            </a:r>
          </a:p>
        </p:txBody>
      </p:sp>
    </p:spTree>
    <p:extLst>
      <p:ext uri="{BB962C8B-B14F-4D97-AF65-F5344CB8AC3E}">
        <p14:creationId xmlns:p14="http://schemas.microsoft.com/office/powerpoint/2010/main" val="2548477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556</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705 Palm Blvd Isle of Palms, SC ~ MLS# 1405538 ~ $3,499,000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705 Palm Blvd Isle of Palms, SC ~ MLS# 1405538 ~ $3,600,000</dc:title>
  <dc:creator>CVH360</dc:creator>
  <cp:lastModifiedBy>atp1313@gmail.com</cp:lastModifiedBy>
  <cp:revision>4</cp:revision>
  <dcterms:created xsi:type="dcterms:W3CDTF">2006-08-16T00:00:00Z</dcterms:created>
  <dcterms:modified xsi:type="dcterms:W3CDTF">2014-10-07T11:58:53Z</dcterms:modified>
</cp:coreProperties>
</file>