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46" d="100"/>
          <a:sy n="46" d="100"/>
        </p:scale>
        <p:origin x="1548" y="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9F54-7B6F-4567-9915-E0F74A9E1081}"/>
              </a:ext>
            </a:extLst>
          </p:cNvPr>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58C7B488-6F8E-49F1-B3A1-5BEC53AB6CC4}"/>
              </a:ext>
            </a:extLst>
          </p:cNvPr>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35B5A10B-80E2-494A-9A4E-5A2550C42BDB}"/>
              </a:ext>
            </a:extLst>
          </p:cNvPr>
          <p:cNvSpPr>
            <a:spLocks noGrp="1"/>
          </p:cNvSpPr>
          <p:nvPr>
            <p:ph type="dt" sz="half" idx="10"/>
          </p:nvPr>
        </p:nvSpPr>
        <p:spPr/>
        <p:txBody>
          <a:bodyPr/>
          <a:lstStyle/>
          <a:p>
            <a:fld id="{1D8BD707-D9CF-40AE-B4C6-C98DA3205C09}" type="datetimeFigureOut">
              <a:rPr lang="en-US" smtClean="0"/>
              <a:pPr/>
              <a:t>3/13/2019</a:t>
            </a:fld>
            <a:endParaRPr lang="en-US"/>
          </a:p>
        </p:txBody>
      </p:sp>
      <p:sp>
        <p:nvSpPr>
          <p:cNvPr id="5" name="Footer Placeholder 4">
            <a:extLst>
              <a:ext uri="{FF2B5EF4-FFF2-40B4-BE49-F238E27FC236}">
                <a16:creationId xmlns:a16="http://schemas.microsoft.com/office/drawing/2014/main" id="{19901DFA-488C-4FB3-9749-BFB997ACE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BE505-06A7-43DC-A376-F14A3125433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169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7943-447A-44AC-8EC6-B72047CB9B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AC7CF9-4764-4C4E-8C1B-601F2AB89A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39973-DF95-4C03-BAF3-8C5B8B785F5D}"/>
              </a:ext>
            </a:extLst>
          </p:cNvPr>
          <p:cNvSpPr>
            <a:spLocks noGrp="1"/>
          </p:cNvSpPr>
          <p:nvPr>
            <p:ph type="dt" sz="half" idx="10"/>
          </p:nvPr>
        </p:nvSpPr>
        <p:spPr/>
        <p:txBody>
          <a:bodyPr/>
          <a:lstStyle/>
          <a:p>
            <a:fld id="{1D8BD707-D9CF-40AE-B4C6-C98DA3205C09}" type="datetimeFigureOut">
              <a:rPr lang="en-US" smtClean="0"/>
              <a:pPr/>
              <a:t>3/13/2019</a:t>
            </a:fld>
            <a:endParaRPr lang="en-US"/>
          </a:p>
        </p:txBody>
      </p:sp>
      <p:sp>
        <p:nvSpPr>
          <p:cNvPr id="5" name="Footer Placeholder 4">
            <a:extLst>
              <a:ext uri="{FF2B5EF4-FFF2-40B4-BE49-F238E27FC236}">
                <a16:creationId xmlns:a16="http://schemas.microsoft.com/office/drawing/2014/main" id="{F42D6115-5DE5-4244-A9D6-62CC0170F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B6659-4AB1-4FB3-81C2-54EE54D2365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87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BEA87-7FC4-467B-BAC1-D9AA95E0A4EC}"/>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5D893-6A64-4DCF-A757-00EA3B4805A9}"/>
              </a:ext>
            </a:extLst>
          </p:cNvPr>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B14D4-46FD-4EB6-B0AA-C23957E9B450}"/>
              </a:ext>
            </a:extLst>
          </p:cNvPr>
          <p:cNvSpPr>
            <a:spLocks noGrp="1"/>
          </p:cNvSpPr>
          <p:nvPr>
            <p:ph type="dt" sz="half" idx="10"/>
          </p:nvPr>
        </p:nvSpPr>
        <p:spPr/>
        <p:txBody>
          <a:bodyPr/>
          <a:lstStyle/>
          <a:p>
            <a:fld id="{1D8BD707-D9CF-40AE-B4C6-C98DA3205C09}" type="datetimeFigureOut">
              <a:rPr lang="en-US" smtClean="0"/>
              <a:pPr/>
              <a:t>3/13/2019</a:t>
            </a:fld>
            <a:endParaRPr lang="en-US"/>
          </a:p>
        </p:txBody>
      </p:sp>
      <p:sp>
        <p:nvSpPr>
          <p:cNvPr id="5" name="Footer Placeholder 4">
            <a:extLst>
              <a:ext uri="{FF2B5EF4-FFF2-40B4-BE49-F238E27FC236}">
                <a16:creationId xmlns:a16="http://schemas.microsoft.com/office/drawing/2014/main" id="{3C64F4F0-CB16-461C-9A3B-FE2977045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124DB-5E86-498E-BD61-250E127A227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302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1967B-1FEE-4D6F-B76F-ED32911DCC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A947E-993F-4EBB-BC79-FE6DC7E69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96882-1B12-4647-A76E-C146A9669F83}"/>
              </a:ext>
            </a:extLst>
          </p:cNvPr>
          <p:cNvSpPr>
            <a:spLocks noGrp="1"/>
          </p:cNvSpPr>
          <p:nvPr>
            <p:ph type="dt" sz="half" idx="10"/>
          </p:nvPr>
        </p:nvSpPr>
        <p:spPr/>
        <p:txBody>
          <a:bodyPr/>
          <a:lstStyle/>
          <a:p>
            <a:fld id="{1D8BD707-D9CF-40AE-B4C6-C98DA3205C09}" type="datetimeFigureOut">
              <a:rPr lang="en-US" smtClean="0"/>
              <a:pPr/>
              <a:t>3/13/2019</a:t>
            </a:fld>
            <a:endParaRPr lang="en-US"/>
          </a:p>
        </p:txBody>
      </p:sp>
      <p:sp>
        <p:nvSpPr>
          <p:cNvPr id="5" name="Footer Placeholder 4">
            <a:extLst>
              <a:ext uri="{FF2B5EF4-FFF2-40B4-BE49-F238E27FC236}">
                <a16:creationId xmlns:a16="http://schemas.microsoft.com/office/drawing/2014/main" id="{BCBC1708-7282-4935-94CE-BC494214D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0B14-1702-4501-946E-70C29AF2F3C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928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C4C-7727-4AB7-A9AD-456878F43748}"/>
              </a:ext>
            </a:extLst>
          </p:cNvPr>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236532E9-38DC-4B3A-BAA1-828F1B6982F1}"/>
              </a:ext>
            </a:extLst>
          </p:cNvPr>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3B7ECA-6773-4209-9D96-9B93C108CE43}"/>
              </a:ext>
            </a:extLst>
          </p:cNvPr>
          <p:cNvSpPr>
            <a:spLocks noGrp="1"/>
          </p:cNvSpPr>
          <p:nvPr>
            <p:ph type="dt" sz="half" idx="10"/>
          </p:nvPr>
        </p:nvSpPr>
        <p:spPr/>
        <p:txBody>
          <a:bodyPr/>
          <a:lstStyle/>
          <a:p>
            <a:fld id="{1D8BD707-D9CF-40AE-B4C6-C98DA3205C09}" type="datetimeFigureOut">
              <a:rPr lang="en-US" smtClean="0"/>
              <a:pPr/>
              <a:t>3/13/2019</a:t>
            </a:fld>
            <a:endParaRPr lang="en-US"/>
          </a:p>
        </p:txBody>
      </p:sp>
      <p:sp>
        <p:nvSpPr>
          <p:cNvPr id="5" name="Footer Placeholder 4">
            <a:extLst>
              <a:ext uri="{FF2B5EF4-FFF2-40B4-BE49-F238E27FC236}">
                <a16:creationId xmlns:a16="http://schemas.microsoft.com/office/drawing/2014/main" id="{30ECB23D-A065-4A4F-8B64-C1C36BE40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812CD-E62C-4408-B7FD-9DC05557B2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203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FDE13-206C-46A6-A90A-F0A8A7236E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B0DDC-A317-4219-BF2A-E1DBD633C572}"/>
              </a:ext>
            </a:extLst>
          </p:cNvPr>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86E09-0FDB-4989-A23B-03AB7A3D5CCE}"/>
              </a:ext>
            </a:extLst>
          </p:cNvPr>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03641F-EF06-439B-AA30-1DFEE6E5CB67}"/>
              </a:ext>
            </a:extLst>
          </p:cNvPr>
          <p:cNvSpPr>
            <a:spLocks noGrp="1"/>
          </p:cNvSpPr>
          <p:nvPr>
            <p:ph type="dt" sz="half" idx="10"/>
          </p:nvPr>
        </p:nvSpPr>
        <p:spPr/>
        <p:txBody>
          <a:bodyPr/>
          <a:lstStyle/>
          <a:p>
            <a:fld id="{1D8BD707-D9CF-40AE-B4C6-C98DA3205C09}" type="datetimeFigureOut">
              <a:rPr lang="en-US" smtClean="0"/>
              <a:pPr/>
              <a:t>3/13/2019</a:t>
            </a:fld>
            <a:endParaRPr lang="en-US"/>
          </a:p>
        </p:txBody>
      </p:sp>
      <p:sp>
        <p:nvSpPr>
          <p:cNvPr id="6" name="Footer Placeholder 5">
            <a:extLst>
              <a:ext uri="{FF2B5EF4-FFF2-40B4-BE49-F238E27FC236}">
                <a16:creationId xmlns:a16="http://schemas.microsoft.com/office/drawing/2014/main" id="{CD418E80-D5F9-4F53-873C-636571553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A5F12-A9CA-4ECE-A337-A149AC09E63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8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12E7-3CD6-472A-9E35-24F8D4E08919}"/>
              </a:ext>
            </a:extLst>
          </p:cNvPr>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91E558-4AC9-44CF-B868-130079EBD689}"/>
              </a:ext>
            </a:extLst>
          </p:cNvPr>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a:extLst>
              <a:ext uri="{FF2B5EF4-FFF2-40B4-BE49-F238E27FC236}">
                <a16:creationId xmlns:a16="http://schemas.microsoft.com/office/drawing/2014/main" id="{A3567D34-87DB-44E2-8651-4E1E0C169D31}"/>
              </a:ext>
            </a:extLst>
          </p:cNvPr>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6B877-EDA9-41FF-8228-07AE44CA14CF}"/>
              </a:ext>
            </a:extLst>
          </p:cNvPr>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a:extLst>
              <a:ext uri="{FF2B5EF4-FFF2-40B4-BE49-F238E27FC236}">
                <a16:creationId xmlns:a16="http://schemas.microsoft.com/office/drawing/2014/main" id="{10BFEA76-8477-4128-9071-9C4851E73F3E}"/>
              </a:ext>
            </a:extLst>
          </p:cNvPr>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496250-4171-4736-9A15-00D3C3766779}"/>
              </a:ext>
            </a:extLst>
          </p:cNvPr>
          <p:cNvSpPr>
            <a:spLocks noGrp="1"/>
          </p:cNvSpPr>
          <p:nvPr>
            <p:ph type="dt" sz="half" idx="10"/>
          </p:nvPr>
        </p:nvSpPr>
        <p:spPr/>
        <p:txBody>
          <a:bodyPr/>
          <a:lstStyle/>
          <a:p>
            <a:fld id="{1D8BD707-D9CF-40AE-B4C6-C98DA3205C09}" type="datetimeFigureOut">
              <a:rPr lang="en-US" smtClean="0"/>
              <a:pPr/>
              <a:t>3/13/2019</a:t>
            </a:fld>
            <a:endParaRPr lang="en-US"/>
          </a:p>
        </p:txBody>
      </p:sp>
      <p:sp>
        <p:nvSpPr>
          <p:cNvPr id="8" name="Footer Placeholder 7">
            <a:extLst>
              <a:ext uri="{FF2B5EF4-FFF2-40B4-BE49-F238E27FC236}">
                <a16:creationId xmlns:a16="http://schemas.microsoft.com/office/drawing/2014/main" id="{39ED1F35-848E-4DC9-BEE7-FD84CD94A7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A41A48-9240-4959-93CF-7FA9DEA02DD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817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0665-1646-4F77-AEF9-DC053B6357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C95C87-0DAA-4E4E-8C36-473A4C56A3AD}"/>
              </a:ext>
            </a:extLst>
          </p:cNvPr>
          <p:cNvSpPr>
            <a:spLocks noGrp="1"/>
          </p:cNvSpPr>
          <p:nvPr>
            <p:ph type="dt" sz="half" idx="10"/>
          </p:nvPr>
        </p:nvSpPr>
        <p:spPr/>
        <p:txBody>
          <a:bodyPr/>
          <a:lstStyle/>
          <a:p>
            <a:fld id="{1D8BD707-D9CF-40AE-B4C6-C98DA3205C09}" type="datetimeFigureOut">
              <a:rPr lang="en-US" smtClean="0"/>
              <a:pPr/>
              <a:t>3/13/2019</a:t>
            </a:fld>
            <a:endParaRPr lang="en-US"/>
          </a:p>
        </p:txBody>
      </p:sp>
      <p:sp>
        <p:nvSpPr>
          <p:cNvPr id="4" name="Footer Placeholder 3">
            <a:extLst>
              <a:ext uri="{FF2B5EF4-FFF2-40B4-BE49-F238E27FC236}">
                <a16:creationId xmlns:a16="http://schemas.microsoft.com/office/drawing/2014/main" id="{9F028BE7-9CE3-4FCB-883B-C2CDC311FE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68EA0B-4F63-4745-8959-9E9CEADBD88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747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D4BFF8-62F0-4512-9890-C5BD7F0F04E8}"/>
              </a:ext>
            </a:extLst>
          </p:cNvPr>
          <p:cNvSpPr>
            <a:spLocks noGrp="1"/>
          </p:cNvSpPr>
          <p:nvPr>
            <p:ph type="dt" sz="half" idx="10"/>
          </p:nvPr>
        </p:nvSpPr>
        <p:spPr/>
        <p:txBody>
          <a:bodyPr/>
          <a:lstStyle/>
          <a:p>
            <a:fld id="{1D8BD707-D9CF-40AE-B4C6-C98DA3205C09}" type="datetimeFigureOut">
              <a:rPr lang="en-US" smtClean="0"/>
              <a:pPr/>
              <a:t>3/13/2019</a:t>
            </a:fld>
            <a:endParaRPr lang="en-US"/>
          </a:p>
        </p:txBody>
      </p:sp>
      <p:sp>
        <p:nvSpPr>
          <p:cNvPr id="3" name="Footer Placeholder 2">
            <a:extLst>
              <a:ext uri="{FF2B5EF4-FFF2-40B4-BE49-F238E27FC236}">
                <a16:creationId xmlns:a16="http://schemas.microsoft.com/office/drawing/2014/main" id="{5F247FDE-AB4B-476A-B854-8943F780A2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785675-024A-438E-AD07-64B3D7B81AA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510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C87D-1C1E-41A6-A671-5FCA9A3BF79A}"/>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14D792BB-CCCA-42A6-A545-B99360E9661A}"/>
              </a:ext>
            </a:extLst>
          </p:cNvPr>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E88FD4-A704-46A2-9C88-8BAEADD2FD42}"/>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6F3AC63B-A1B6-4211-A747-5AE9282B7A13}"/>
              </a:ext>
            </a:extLst>
          </p:cNvPr>
          <p:cNvSpPr>
            <a:spLocks noGrp="1"/>
          </p:cNvSpPr>
          <p:nvPr>
            <p:ph type="dt" sz="half" idx="10"/>
          </p:nvPr>
        </p:nvSpPr>
        <p:spPr/>
        <p:txBody>
          <a:bodyPr/>
          <a:lstStyle/>
          <a:p>
            <a:fld id="{1D8BD707-D9CF-40AE-B4C6-C98DA3205C09}" type="datetimeFigureOut">
              <a:rPr lang="en-US" smtClean="0"/>
              <a:pPr/>
              <a:t>3/13/2019</a:t>
            </a:fld>
            <a:endParaRPr lang="en-US"/>
          </a:p>
        </p:txBody>
      </p:sp>
      <p:sp>
        <p:nvSpPr>
          <p:cNvPr id="6" name="Footer Placeholder 5">
            <a:extLst>
              <a:ext uri="{FF2B5EF4-FFF2-40B4-BE49-F238E27FC236}">
                <a16:creationId xmlns:a16="http://schemas.microsoft.com/office/drawing/2014/main" id="{4D139476-D4E4-4EDB-9521-04E82D6A8C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8E10C-7292-41D2-9C0A-0BEC9739FA7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359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7F2A-F67B-4E41-9F73-BCA0B99A6ADB}"/>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D7A055F3-08CB-4253-A387-F0B5C456F869}"/>
              </a:ext>
            </a:extLst>
          </p:cNvPr>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a:extLst>
              <a:ext uri="{FF2B5EF4-FFF2-40B4-BE49-F238E27FC236}">
                <a16:creationId xmlns:a16="http://schemas.microsoft.com/office/drawing/2014/main" id="{9B6F0AC7-5D37-4F65-BC8F-22ACD29A5BF8}"/>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4857E916-1426-4D5F-9B69-7F1C5BEF8E68}"/>
              </a:ext>
            </a:extLst>
          </p:cNvPr>
          <p:cNvSpPr>
            <a:spLocks noGrp="1"/>
          </p:cNvSpPr>
          <p:nvPr>
            <p:ph type="dt" sz="half" idx="10"/>
          </p:nvPr>
        </p:nvSpPr>
        <p:spPr/>
        <p:txBody>
          <a:bodyPr/>
          <a:lstStyle/>
          <a:p>
            <a:fld id="{1D8BD707-D9CF-40AE-B4C6-C98DA3205C09}" type="datetimeFigureOut">
              <a:rPr lang="en-US" smtClean="0"/>
              <a:pPr/>
              <a:t>3/13/2019</a:t>
            </a:fld>
            <a:endParaRPr lang="en-US"/>
          </a:p>
        </p:txBody>
      </p:sp>
      <p:sp>
        <p:nvSpPr>
          <p:cNvPr id="6" name="Footer Placeholder 5">
            <a:extLst>
              <a:ext uri="{FF2B5EF4-FFF2-40B4-BE49-F238E27FC236}">
                <a16:creationId xmlns:a16="http://schemas.microsoft.com/office/drawing/2014/main" id="{86ECCF08-4FF5-4B00-A298-3615E1FC19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8CE7F3-56EC-468F-A3CE-4066342CD60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475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5342A-7AAA-4302-9BA8-FFD3E2BC4D31}"/>
              </a:ext>
            </a:extLst>
          </p:cNvPr>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6D4BD7-D758-42E4-827F-F7E7BF335F40}"/>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E4797-1A5E-415C-A345-80587E66E3F1}"/>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1D8BD707-D9CF-40AE-B4C6-C98DA3205C09}" type="datetimeFigureOut">
              <a:rPr lang="en-US" smtClean="0"/>
              <a:pPr/>
              <a:t>3/13/2019</a:t>
            </a:fld>
            <a:endParaRPr lang="en-US"/>
          </a:p>
        </p:txBody>
      </p:sp>
      <p:sp>
        <p:nvSpPr>
          <p:cNvPr id="5" name="Footer Placeholder 4">
            <a:extLst>
              <a:ext uri="{FF2B5EF4-FFF2-40B4-BE49-F238E27FC236}">
                <a16:creationId xmlns:a16="http://schemas.microsoft.com/office/drawing/2014/main" id="{DC279A4E-D13C-40F6-872E-48D68AE21C78}"/>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29BEDE-F9C2-499D-BC55-C08149AE2180}"/>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031071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CrisscrossEtching/>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11" name="Rectangle 10"/>
          <p:cNvSpPr/>
          <p:nvPr/>
        </p:nvSpPr>
        <p:spPr>
          <a:xfrm>
            <a:off x="77153" y="6113145"/>
            <a:ext cx="7618094" cy="2862322"/>
          </a:xfrm>
          <a:prstGeom prst="rect">
            <a:avLst/>
          </a:prstGeom>
          <a:solidFill>
            <a:schemeClr val="bg1">
              <a:alpha val="25000"/>
            </a:schemeClr>
          </a:solidFill>
          <a:ln>
            <a:noFill/>
          </a:ln>
        </p:spPr>
        <p:txBody>
          <a:bodyPr wrap="square" anchor="ctr">
            <a:spAutoFit/>
          </a:bodyPr>
          <a:lstStyle/>
          <a:p>
            <a:pPr algn="ctr"/>
            <a:r>
              <a:rPr lang="en-US" sz="1200" dirty="0">
                <a:latin typeface="Century Gothic" panose="020B0502020202020204" pitchFamily="34" charset="0"/>
              </a:rPr>
              <a:t>Nestled among the Live Oak trees, on the banks of Hobcaw Creek, this storybook cottage possesses a timeless character that marries coastal charm with casual elegance. Tucked away in one of Mount Pleasant's most established and sought after neighborhoods, those with even the most discerning taste will appreciate the modern updates and conveniences that accent, but do not replace, the original character of this home. The long paver accented driveway, Palmettos, and Live Oaks beckon you to enter this charming cottage. A more stunning Lowcountry setting couldn't be painted to better perfection! Rustic natural meets manicured landscape in this backyard paradise. The serene marsh and waters of Hobcaw Creek are framed by the moss-draped Live Oak trees and a semi-private pier leads down to your own private dock. The unique beauty of this home and its show-stopping setting on Hobcaw Creek truly must be seen to be fully appreciated! Located in one of southern Mount Pleasant's most established and highly sought-after neighborhoods, this location is convenient to all that Mount Pleasant has to offer, including the dining and entertainment of the Coleman Blvd corridor, all of the outdoor activities such as Shem Creek, Waterfront Park, Patriot's Point and Sullivan's Island and is approximately ten minutes to the world-class shopping and dining of historic downtown Charleston!</a:t>
            </a:r>
          </a:p>
        </p:txBody>
      </p:sp>
      <p:sp>
        <p:nvSpPr>
          <p:cNvPr id="12" name="Rectangle 11"/>
          <p:cNvSpPr/>
          <p:nvPr/>
        </p:nvSpPr>
        <p:spPr>
          <a:xfrm>
            <a:off x="8610600" y="5497917"/>
            <a:ext cx="3110006" cy="2031325"/>
          </a:xfrm>
          <a:prstGeom prst="rect">
            <a:avLst/>
          </a:prstGeom>
        </p:spPr>
        <p:txBody>
          <a:bodyPr wrap="square">
            <a:spAutoFit/>
          </a:bodyPr>
          <a:lstStyle/>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Asking $1,200,000</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MLS# 17023051</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3,692  </a:t>
            </a:r>
            <a:r>
              <a:rPr lang="en-US" sz="1800" dirty="0" err="1">
                <a:effectLst>
                  <a:outerShdw blurRad="38100" dist="38100" dir="2700000" algn="tl">
                    <a:srgbClr val="000000">
                      <a:alpha val="43137"/>
                    </a:srgbClr>
                  </a:outerShdw>
                </a:effectLst>
                <a:latin typeface="Century Gothic" pitchFamily="34" charset="0"/>
              </a:rPr>
              <a:t>SqFt</a:t>
            </a:r>
            <a:endParaRPr lang="en-US" sz="1800" dirty="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4 Bed/3½ Baths</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Short Drive to Historic Downtown Charleston &amp; Beaches</a:t>
            </a:r>
          </a:p>
        </p:txBody>
      </p:sp>
      <p:pic>
        <p:nvPicPr>
          <p:cNvPr id="22" name="Picture 2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762245" y="5029200"/>
            <a:ext cx="1371600" cy="914400"/>
          </a:xfrm>
          <a:prstGeom prst="rect">
            <a:avLst/>
          </a:prstGeom>
          <a:ln>
            <a:noFill/>
          </a:ln>
          <a:effectLst>
            <a:outerShdw blurRad="292100" dist="139700" dir="2700000" algn="tl" rotWithShape="0">
              <a:srgbClr val="333333">
                <a:alpha val="65000"/>
              </a:srgbClr>
            </a:outerShdw>
          </a:effectLst>
        </p:spPr>
      </p:pic>
      <p:pic>
        <p:nvPicPr>
          <p:cNvPr id="23" name="Picture 2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638997" y="5029200"/>
            <a:ext cx="1371600" cy="914400"/>
          </a:xfrm>
          <a:prstGeom prst="rect">
            <a:avLst/>
          </a:prstGeom>
          <a:ln>
            <a:noFill/>
          </a:ln>
          <a:effectLst>
            <a:outerShdw blurRad="292100" dist="139700" dir="2700000" algn="tl" rotWithShape="0">
              <a:srgbClr val="333333">
                <a:alpha val="65000"/>
              </a:srgbClr>
            </a:outerShdw>
          </a:effectLst>
        </p:spPr>
      </p:pic>
      <p:pic>
        <p:nvPicPr>
          <p:cNvPr id="24" name="Picture 2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3200621" y="5029200"/>
            <a:ext cx="1371600" cy="914400"/>
          </a:xfrm>
          <a:prstGeom prst="rect">
            <a:avLst/>
          </a:prstGeom>
          <a:ln>
            <a:noFill/>
          </a:ln>
          <a:effectLst>
            <a:outerShdw blurRad="292100" dist="139700" dir="2700000" algn="tl" rotWithShape="0">
              <a:srgbClr val="333333">
                <a:alpha val="65000"/>
              </a:srgbClr>
            </a:outerShdw>
          </a:effectLst>
        </p:spPr>
      </p:pic>
      <p:pic>
        <p:nvPicPr>
          <p:cNvPr id="25" name="Picture 2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77373" y="5029200"/>
            <a:ext cx="1371600" cy="914400"/>
          </a:xfrm>
          <a:prstGeom prst="rect">
            <a:avLst/>
          </a:prstGeom>
          <a:ln>
            <a:noFill/>
          </a:ln>
          <a:effectLst>
            <a:outerShdw blurRad="292100" dist="139700" dir="2700000" algn="tl" rotWithShape="0">
              <a:srgbClr val="333333">
                <a:alpha val="65000"/>
              </a:srgbClr>
            </a:outerShdw>
          </a:effectLst>
        </p:spPr>
      </p:pic>
      <p:pic>
        <p:nvPicPr>
          <p:cNvPr id="26" name="Picture 2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323868" y="5029200"/>
            <a:ext cx="1371600" cy="914400"/>
          </a:xfrm>
          <a:prstGeom prst="rect">
            <a:avLst/>
          </a:prstGeom>
          <a:ln>
            <a:noFill/>
          </a:ln>
          <a:effectLst>
            <a:outerShdw blurRad="292100" dist="139700" dir="2700000" algn="tl" rotWithShape="0">
              <a:srgbClr val="333333">
                <a:alpha val="65000"/>
              </a:srgbClr>
            </a:outerShdw>
          </a:effectLst>
        </p:spPr>
      </p:pic>
      <p:sp>
        <p:nvSpPr>
          <p:cNvPr id="29" name="Title 1"/>
          <p:cNvSpPr txBox="1">
            <a:spLocks/>
          </p:cNvSpPr>
          <p:nvPr/>
        </p:nvSpPr>
        <p:spPr>
          <a:xfrm>
            <a:off x="0" y="0"/>
            <a:ext cx="7757718" cy="609600"/>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800" i="1" dirty="0">
                <a:solidFill>
                  <a:schemeClr val="tx1"/>
                </a:solidFill>
                <a:effectLst>
                  <a:outerShdw blurRad="38100" dist="38100" dir="2700000" algn="tl">
                    <a:srgbClr val="000000">
                      <a:alpha val="43137"/>
                    </a:srgbClr>
                  </a:outerShdw>
                </a:effectLst>
                <a:latin typeface="Century Gothic" pitchFamily="34" charset="0"/>
              </a:rPr>
              <a:t>Major Price Reduction in Point Pleasant</a:t>
            </a:r>
          </a:p>
        </p:txBody>
      </p:sp>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2173259" y="1591362"/>
            <a:ext cx="1369695" cy="914400"/>
          </a:xfrm>
          <a:prstGeom prst="rect">
            <a:avLst/>
          </a:prstGeom>
          <a:ln>
            <a:noFill/>
          </a:ln>
          <a:effectLst>
            <a:outerShdw blurRad="292100" dist="139700" dir="2700000" algn="tl" rotWithShape="0">
              <a:srgbClr val="333333">
                <a:alpha val="65000"/>
              </a:srgbClr>
            </a:outerShdw>
          </a:effectLst>
        </p:spPr>
      </p:pic>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2173259" y="3818696"/>
            <a:ext cx="1369695" cy="914400"/>
          </a:xfrm>
          <a:prstGeom prst="rect">
            <a:avLst/>
          </a:prstGeom>
          <a:ln>
            <a:noFill/>
          </a:ln>
          <a:effectLst>
            <a:outerShdw blurRad="292100" dist="139700" dir="2700000" algn="tl" rotWithShape="0">
              <a:srgbClr val="333333">
                <a:alpha val="65000"/>
              </a:srgbClr>
            </a:outerShdw>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8451715" y="934895"/>
            <a:ext cx="1369695" cy="914400"/>
          </a:xfrm>
          <a:prstGeom prst="rect">
            <a:avLst/>
          </a:prstGeom>
          <a:ln>
            <a:noFill/>
          </a:ln>
          <a:effectLst>
            <a:outerShdw blurRad="292100" dist="139700" dir="2700000" algn="tl" rotWithShape="0">
              <a:srgbClr val="333333">
                <a:alpha val="65000"/>
              </a:srgbClr>
            </a:outerShdw>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8451715" y="2048562"/>
            <a:ext cx="1369695" cy="914400"/>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451715" y="3162229"/>
            <a:ext cx="1369695" cy="914400"/>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2173259" y="2705029"/>
            <a:ext cx="1369695" cy="9144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40929" y="2534909"/>
            <a:ext cx="7757718" cy="675338"/>
          </a:xfrm>
        </p:spPr>
        <p:txBody>
          <a:bodyPr anchor="t">
            <a:noAutofit/>
          </a:bodyPr>
          <a:lstStyle/>
          <a:p>
            <a:r>
              <a:rPr lang="pt-BR" sz="2400" b="1" dirty="0">
                <a:effectLst>
                  <a:outerShdw blurRad="50800" dist="38100" dir="5400000" algn="t" rotWithShape="0">
                    <a:prstClr val="black">
                      <a:alpha val="40000"/>
                    </a:prstClr>
                  </a:outerShdw>
                </a:effectLst>
                <a:latin typeface="Century Gothic" pitchFamily="34" charset="0"/>
              </a:rPr>
              <a:t>706 Ashburn Lane</a:t>
            </a:r>
            <a:br>
              <a:rPr lang="pt-BR" sz="2400" dirty="0">
                <a:effectLst>
                  <a:outerShdw blurRad="50800" dist="38100" dir="5400000" algn="t" rotWithShape="0">
                    <a:prstClr val="black">
                      <a:alpha val="40000"/>
                    </a:prstClr>
                  </a:outerShdw>
                </a:effectLst>
                <a:latin typeface="Century Gothic" pitchFamily="34" charset="0"/>
              </a:rPr>
            </a:br>
            <a:r>
              <a:rPr lang="en-US" sz="2000" dirty="0">
                <a:effectLst>
                  <a:outerShdw blurRad="50800" dist="38100" dir="5400000" algn="t" rotWithShape="0">
                    <a:prstClr val="black">
                      <a:alpha val="40000"/>
                    </a:prstClr>
                  </a:outerShdw>
                </a:effectLst>
                <a:latin typeface="Century Gothic" pitchFamily="34" charset="0"/>
              </a:rPr>
              <a:t>Mount Pleasant, SC 29466 | MLS# 19005432 | $1,295,000</a:t>
            </a: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2400"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330727"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latin typeface="Trebuchet MS" panose="020B0603020202020204" pitchFamily="34" charset="0"/>
              </a:rPr>
              <a:t>Don Dawson</a:t>
            </a:r>
            <a:br>
              <a:rPr lang="en-US" sz="1800" i="0" dirty="0">
                <a:latin typeface="Trebuchet MS" panose="020B0603020202020204" pitchFamily="34" charset="0"/>
              </a:rPr>
            </a:br>
            <a:r>
              <a:rPr lang="en-US" sz="1400" i="0" spc="0" dirty="0">
                <a:latin typeface="Trebuchet MS" panose="020B0603020202020204" pitchFamily="34" charset="0"/>
                <a:cs typeface="Times New Roman" pitchFamily="18" charset="0"/>
              </a:rPr>
              <a:t>843-514-0452</a:t>
            </a:r>
            <a:br>
              <a:rPr lang="en-US" sz="1400" i="0" spc="0" dirty="0">
                <a:latin typeface="Trebuchet MS" panose="020B0603020202020204" pitchFamily="34" charset="0"/>
                <a:cs typeface="Times New Roman" pitchFamily="18" charset="0"/>
              </a:rPr>
            </a:br>
            <a:r>
              <a:rPr lang="en-US" sz="1400" i="0" spc="0" dirty="0">
                <a:latin typeface="Trebuchet MS" panose="020B0603020202020204" pitchFamily="34" charset="0"/>
                <a:cs typeface="Times New Roman" pitchFamily="18" charset="0"/>
              </a:rPr>
              <a:t>ddawson@carolinaone.com</a:t>
            </a:r>
            <a:br>
              <a:rPr lang="en-US" sz="1400" i="0" spc="0" dirty="0">
                <a:latin typeface="Trebuchet MS" panose="020B0603020202020204" pitchFamily="34" charset="0"/>
                <a:cs typeface="Times New Roman" pitchFamily="18" charset="0"/>
              </a:rPr>
            </a:br>
            <a:br>
              <a:rPr lang="en-US" sz="1400" i="0" spc="0" dirty="0">
                <a:latin typeface="Trebuchet MS" panose="020B0603020202020204" pitchFamily="34" charset="0"/>
                <a:cs typeface="Times New Roman" pitchFamily="18" charset="0"/>
              </a:rPr>
            </a:br>
            <a:r>
              <a:rPr lang="en-US" sz="1200" i="0" spc="0" dirty="0">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5943600" y="9719846"/>
            <a:ext cx="1828800" cy="338554"/>
          </a:xfrm>
          <a:prstGeom prst="rect">
            <a:avLst/>
          </a:prstGeom>
          <a:noFill/>
        </p:spPr>
        <p:txBody>
          <a:bodyPr wrap="square" rtlCol="0">
            <a:spAutoFit/>
          </a:bodyPr>
          <a:lstStyle/>
          <a:p>
            <a:pPr algn="r"/>
            <a:r>
              <a:rPr lang="en-US" sz="1600" dirty="0">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441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7152" y="623455"/>
            <a:ext cx="2316480" cy="1737360"/>
          </a:xfrm>
          <a:prstGeom prst="rect">
            <a:avLst/>
          </a:prstGeom>
          <a:ln>
            <a:noFill/>
          </a:ln>
          <a:effectLst>
            <a:outerShdw blurRad="292100" dist="139700" dir="2700000" algn="tl" rotWithShape="0">
              <a:srgbClr val="333333">
                <a:alpha val="65000"/>
              </a:srgbClr>
            </a:outerShdw>
          </a:effectLst>
        </p:spPr>
      </p:pic>
      <p:pic>
        <p:nvPicPr>
          <p:cNvPr id="33" name="Picture 32">
            <a:extLst>
              <a:ext uri="{FF2B5EF4-FFF2-40B4-BE49-F238E27FC236}">
                <a16:creationId xmlns:a16="http://schemas.microsoft.com/office/drawing/2014/main" id="{DABE358E-4F27-4D49-9EEF-CC191E0B899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378767" y="623455"/>
            <a:ext cx="2316480" cy="1737360"/>
          </a:xfrm>
          <a:prstGeom prst="rect">
            <a:avLst/>
          </a:prstGeom>
          <a:ln>
            <a:noFill/>
          </a:ln>
          <a:effectLst>
            <a:outerShdw blurRad="292100" dist="139700" dir="2700000" algn="tl" rotWithShape="0">
              <a:srgbClr val="333333">
                <a:alpha val="65000"/>
              </a:srgbClr>
            </a:outerShdw>
          </a:effectLst>
        </p:spPr>
      </p:pic>
      <p:pic>
        <p:nvPicPr>
          <p:cNvPr id="34" name="Picture 33">
            <a:extLst>
              <a:ext uri="{FF2B5EF4-FFF2-40B4-BE49-F238E27FC236}">
                <a16:creationId xmlns:a16="http://schemas.microsoft.com/office/drawing/2014/main" id="{1066309E-3CB9-4D40-8466-066D09A8FD9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584989" y="623455"/>
            <a:ext cx="2602422" cy="17373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339</TotalTime>
  <Words>273</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706 Ashburn Lane Mount Pleasant, SC 29466 | MLS# 19005432 | $1,295,000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706 Ashburn Lane</dc:title>
  <dc:creator>CVH360</dc:creator>
  <cp:lastModifiedBy>A. Thomas Price</cp:lastModifiedBy>
  <cp:revision>52</cp:revision>
  <dcterms:created xsi:type="dcterms:W3CDTF">2006-08-16T00:00:00Z</dcterms:created>
  <dcterms:modified xsi:type="dcterms:W3CDTF">2019-03-13T19:44:10Z</dcterms:modified>
</cp:coreProperties>
</file>