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D5E43"/>
    <a:srgbClr val="7865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1122" y="-49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E57DC-F757-7A6E-D16D-832506BBA215}"/>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F97EFBE5-C168-2816-47B9-5F24FD211237}"/>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2076948A-C65C-EDB1-9860-A3D7FECE1748}"/>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5" name="Footer Placeholder 4">
            <a:extLst>
              <a:ext uri="{FF2B5EF4-FFF2-40B4-BE49-F238E27FC236}">
                <a16:creationId xmlns:a16="http://schemas.microsoft.com/office/drawing/2014/main" id="{BCEE6C30-8BA2-0BEA-E7C2-78C364C322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76F82D-B3D1-B58F-5843-2021A9F5B7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8303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BC12E-023E-6283-8980-2F7592A31E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E15872-261E-3885-10D4-9367EAB523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B1E3D1-5F07-43D4-72CD-E6D01171D881}"/>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5" name="Footer Placeholder 4">
            <a:extLst>
              <a:ext uri="{FF2B5EF4-FFF2-40B4-BE49-F238E27FC236}">
                <a16:creationId xmlns:a16="http://schemas.microsoft.com/office/drawing/2014/main" id="{318F35BF-1362-7C0F-94DF-D94F1EE608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872BC3-FB6E-E6BD-C969-C6352947DB7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49466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8290AE-62BB-5A3A-A564-29AAA8EDA986}"/>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D8F3F8-6C00-2FF2-68F4-31A0C34A425B}"/>
              </a:ext>
            </a:extLst>
          </p:cNvPr>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ED9FDC-CD56-FC44-01BA-0EA61D2CD832}"/>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5" name="Footer Placeholder 4">
            <a:extLst>
              <a:ext uri="{FF2B5EF4-FFF2-40B4-BE49-F238E27FC236}">
                <a16:creationId xmlns:a16="http://schemas.microsoft.com/office/drawing/2014/main" id="{3A337B43-C139-0992-EE04-EF719FB938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83D5D0-8BF0-EE01-AFAB-9FBB78B0013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528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221C7-3B8F-E6A8-DE98-5E3ECBD722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EBB782-6F34-1FAE-EEDF-B033A2AF64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FCCB48-FF47-3BAB-4B34-0D1D385AC6EF}"/>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5" name="Footer Placeholder 4">
            <a:extLst>
              <a:ext uri="{FF2B5EF4-FFF2-40B4-BE49-F238E27FC236}">
                <a16:creationId xmlns:a16="http://schemas.microsoft.com/office/drawing/2014/main" id="{1B15F528-C46A-8966-EF95-07F61D2337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A182EB-1ED6-440C-01CE-4524A8674A57}"/>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43734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FB581-D7CA-F344-3778-27238F69EF85}"/>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5844EA09-C7C0-F3B1-4C4B-D6E10049E0BD}"/>
              </a:ext>
            </a:extLst>
          </p:cNvPr>
          <p:cNvSpPr>
            <a:spLocks noGrp="1"/>
          </p:cNvSpPr>
          <p:nvPr>
            <p:ph type="body" idx="1"/>
          </p:nvPr>
        </p:nvSpPr>
        <p:spPr>
          <a:xfrm>
            <a:off x="530304" y="6731213"/>
            <a:ext cx="6703695" cy="2200274"/>
          </a:xfrm>
        </p:spPr>
        <p:txBody>
          <a:bodyPr/>
          <a:lstStyle>
            <a:lvl1pPr marL="0" indent="0">
              <a:buNone/>
              <a:defRPr sz="1530">
                <a:solidFill>
                  <a:schemeClr val="tx1">
                    <a:tint val="82000"/>
                  </a:schemeClr>
                </a:solidFill>
              </a:defRPr>
            </a:lvl1pPr>
            <a:lvl2pPr marL="291465" indent="0">
              <a:buNone/>
              <a:defRPr sz="1275">
                <a:solidFill>
                  <a:schemeClr val="tx1">
                    <a:tint val="82000"/>
                  </a:schemeClr>
                </a:solidFill>
              </a:defRPr>
            </a:lvl2pPr>
            <a:lvl3pPr marL="582930" indent="0">
              <a:buNone/>
              <a:defRPr sz="1148">
                <a:solidFill>
                  <a:schemeClr val="tx1">
                    <a:tint val="82000"/>
                  </a:schemeClr>
                </a:solidFill>
              </a:defRPr>
            </a:lvl3pPr>
            <a:lvl4pPr marL="874395" indent="0">
              <a:buNone/>
              <a:defRPr sz="1020">
                <a:solidFill>
                  <a:schemeClr val="tx1">
                    <a:tint val="82000"/>
                  </a:schemeClr>
                </a:solidFill>
              </a:defRPr>
            </a:lvl4pPr>
            <a:lvl5pPr marL="1165860" indent="0">
              <a:buNone/>
              <a:defRPr sz="1020">
                <a:solidFill>
                  <a:schemeClr val="tx1">
                    <a:tint val="82000"/>
                  </a:schemeClr>
                </a:solidFill>
              </a:defRPr>
            </a:lvl5pPr>
            <a:lvl6pPr marL="1457325" indent="0">
              <a:buNone/>
              <a:defRPr sz="1020">
                <a:solidFill>
                  <a:schemeClr val="tx1">
                    <a:tint val="82000"/>
                  </a:schemeClr>
                </a:solidFill>
              </a:defRPr>
            </a:lvl6pPr>
            <a:lvl7pPr marL="1748790" indent="0">
              <a:buNone/>
              <a:defRPr sz="1020">
                <a:solidFill>
                  <a:schemeClr val="tx1">
                    <a:tint val="82000"/>
                  </a:schemeClr>
                </a:solidFill>
              </a:defRPr>
            </a:lvl7pPr>
            <a:lvl8pPr marL="2040255" indent="0">
              <a:buNone/>
              <a:defRPr sz="1020">
                <a:solidFill>
                  <a:schemeClr val="tx1">
                    <a:tint val="82000"/>
                  </a:schemeClr>
                </a:solidFill>
              </a:defRPr>
            </a:lvl8pPr>
            <a:lvl9pPr marL="2331720" indent="0">
              <a:buNone/>
              <a:defRPr sz="102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84FC2B-AE98-1463-946E-4576CF38EB43}"/>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5" name="Footer Placeholder 4">
            <a:extLst>
              <a:ext uri="{FF2B5EF4-FFF2-40B4-BE49-F238E27FC236}">
                <a16:creationId xmlns:a16="http://schemas.microsoft.com/office/drawing/2014/main" id="{D3C8240C-5128-5D42-5B5E-07A0DB5EC6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1D082-F45C-AB02-60E4-10DA9DD7FA6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4849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1BB84-39B7-3977-09A9-E339868D2E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20478A-984C-C47F-31FA-A585E533E2D5}"/>
              </a:ext>
            </a:extLst>
          </p:cNvPr>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5FE4D69-211E-0B1B-23E8-8012DA471A35}"/>
              </a:ext>
            </a:extLst>
          </p:cNvPr>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2BEB80-A070-3AC0-90B2-1D0330C00408}"/>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6" name="Footer Placeholder 5">
            <a:extLst>
              <a:ext uri="{FF2B5EF4-FFF2-40B4-BE49-F238E27FC236}">
                <a16:creationId xmlns:a16="http://schemas.microsoft.com/office/drawing/2014/main" id="{671552FF-B414-FB00-E0D5-EEF5E83921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083011-A870-79EC-3F68-603E8FD700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2662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33292-6328-1996-6BEC-5D6AE4B2EC9F}"/>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ED282C-8F05-C06F-77CE-DEEB9229AF9B}"/>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a:extLst>
              <a:ext uri="{FF2B5EF4-FFF2-40B4-BE49-F238E27FC236}">
                <a16:creationId xmlns:a16="http://schemas.microsoft.com/office/drawing/2014/main" id="{64DCD0DA-7297-ADBC-B2B4-C476B174EF14}"/>
              </a:ext>
            </a:extLst>
          </p:cNvPr>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BD4C79-8D4F-5308-0B64-6ACAD91F9C46}"/>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a:extLst>
              <a:ext uri="{FF2B5EF4-FFF2-40B4-BE49-F238E27FC236}">
                <a16:creationId xmlns:a16="http://schemas.microsoft.com/office/drawing/2014/main" id="{99380BE7-FA91-4205-92A8-38F80C338909}"/>
              </a:ext>
            </a:extLst>
          </p:cNvPr>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AF5E55-1795-DC2F-0EDC-8F66FF296E62}"/>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8" name="Footer Placeholder 7">
            <a:extLst>
              <a:ext uri="{FF2B5EF4-FFF2-40B4-BE49-F238E27FC236}">
                <a16:creationId xmlns:a16="http://schemas.microsoft.com/office/drawing/2014/main" id="{A996CB4A-CEC4-E4F1-1B18-94383BD11A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5D999D-B459-E55A-FA13-22282DF8F4F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77342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76B96-9F77-F603-F550-12C63963104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3DD1E5-C0BF-211E-88AC-994258EE88DD}"/>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4" name="Footer Placeholder 3">
            <a:extLst>
              <a:ext uri="{FF2B5EF4-FFF2-40B4-BE49-F238E27FC236}">
                <a16:creationId xmlns:a16="http://schemas.microsoft.com/office/drawing/2014/main" id="{29416709-EC6D-7391-7C30-724BD0891F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BEFBA0-6E6D-034E-27D6-236E0F3A890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153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F41144-B64F-D4F1-9FC4-21CFF35AD814}"/>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3" name="Footer Placeholder 2">
            <a:extLst>
              <a:ext uri="{FF2B5EF4-FFF2-40B4-BE49-F238E27FC236}">
                <a16:creationId xmlns:a16="http://schemas.microsoft.com/office/drawing/2014/main" id="{E70D3F50-6012-DD69-6BA8-CF43F967456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76213D-349E-2591-D54A-B22BDD96A9D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8042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24B3-7C37-E080-87F8-67A5038C3DDD}"/>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F613C8E5-72C7-68AD-E994-75FA9DDBC799}"/>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4B06FF-D27B-DED7-7D04-A2A92544DF7D}"/>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A5568610-67EE-8066-309F-0A4BC94970A4}"/>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6" name="Footer Placeholder 5">
            <a:extLst>
              <a:ext uri="{FF2B5EF4-FFF2-40B4-BE49-F238E27FC236}">
                <a16:creationId xmlns:a16="http://schemas.microsoft.com/office/drawing/2014/main" id="{60527E66-A544-C797-9F89-CFA4E1F917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CAA144-F57B-94B3-866F-EDE9697AD2F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09808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33D6A-6B7B-D01B-5F6D-4C0EAF34B5F6}"/>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C3408BA8-0F60-D18E-3532-566859AC1F9C}"/>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3CE4CE25-A652-E0B6-7390-7A7E2B021EF1}"/>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516F5849-8B6F-F8FB-D00A-7CDE94CB3537}"/>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6" name="Footer Placeholder 5">
            <a:extLst>
              <a:ext uri="{FF2B5EF4-FFF2-40B4-BE49-F238E27FC236}">
                <a16:creationId xmlns:a16="http://schemas.microsoft.com/office/drawing/2014/main" id="{E21016F4-5EBE-22EC-2759-45E2E24823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C2173-5A33-F564-B60B-8A4DEE4FE50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012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41B4F4-3A0E-33D7-185D-5EA9E3954FA8}"/>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0BE1DC-B021-3A13-4F79-DF8ED338EB47}"/>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B7E740-9144-7A69-53D7-484D4F40D9A5}"/>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82000"/>
                  </a:schemeClr>
                </a:solidFill>
              </a:defRPr>
            </a:lvl1pPr>
          </a:lstStyle>
          <a:p>
            <a:fld id="{1D8BD707-D9CF-40AE-B4C6-C98DA3205C09}" type="datetimeFigureOut">
              <a:rPr lang="en-US" smtClean="0"/>
              <a:pPr/>
              <a:t>2/11/2026</a:t>
            </a:fld>
            <a:endParaRPr lang="en-US"/>
          </a:p>
        </p:txBody>
      </p:sp>
      <p:sp>
        <p:nvSpPr>
          <p:cNvPr id="5" name="Footer Placeholder 4">
            <a:extLst>
              <a:ext uri="{FF2B5EF4-FFF2-40B4-BE49-F238E27FC236}">
                <a16:creationId xmlns:a16="http://schemas.microsoft.com/office/drawing/2014/main" id="{3E83A27E-33E5-7C79-69D8-E34A80DBE594}"/>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44F2E0B-D382-D876-303A-F0BD39FFB177}"/>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82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89651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6255" y="24052"/>
            <a:ext cx="5982970" cy="712426"/>
          </a:xfrm>
        </p:spPr>
        <p:txBody>
          <a:bodyPr anchor="ctr">
            <a:normAutofit/>
          </a:bodyPr>
          <a:lstStyle/>
          <a:p>
            <a:r>
              <a:rPr lang="en-US" sz="2800" dirty="0">
                <a:ln w="500">
                  <a:noFill/>
                </a:ln>
                <a:solidFill>
                  <a:srgbClr val="7D5E43"/>
                </a:solidFill>
                <a:latin typeface="Adobe Handwriting Ernie" panose="03050502040307020404" pitchFamily="66" charset="0"/>
              </a:rPr>
              <a:t>Historic Downtown Summerville</a:t>
            </a:r>
            <a:endParaRPr lang="en-US" sz="2000" dirty="0">
              <a:ln w="500">
                <a:noFill/>
              </a:ln>
              <a:solidFill>
                <a:srgbClr val="7D5E43"/>
              </a:solidFill>
              <a:latin typeface="Adobe Handwriting Ernie" panose="03050502040307020404" pitchFamily="66" charset="0"/>
            </a:endParaRPr>
          </a:p>
        </p:txBody>
      </p:sp>
      <p:sp>
        <p:nvSpPr>
          <p:cNvPr id="5" name="Rectangle 4"/>
          <p:cNvSpPr/>
          <p:nvPr/>
        </p:nvSpPr>
        <p:spPr>
          <a:xfrm>
            <a:off x="1783080" y="4070775"/>
            <a:ext cx="5986145" cy="4693593"/>
          </a:xfrm>
          <a:prstGeom prst="rect">
            <a:avLst/>
          </a:prstGeom>
        </p:spPr>
        <p:txBody>
          <a:bodyPr wrap="square" anchor="ctr">
            <a:spAutoFit/>
          </a:bodyPr>
          <a:lstStyle/>
          <a:p>
            <a:pPr algn="ctr"/>
            <a:r>
              <a:rPr lang="en-US" sz="1150" dirty="0">
                <a:solidFill>
                  <a:srgbClr val="7D5E43"/>
                </a:solidFill>
              </a:rPr>
              <a:t>708 S. Laurel Street is a charming 3-bedroom, 2-bathroom home that beautifully blends timeless character with modern updates. This beautiful home showcases some of the original hardwood floors, a fireplace with bricks that is believed to date back to World War II. The family room and kitchen area feature vaulted ceilings that extend upward from the walls. The new kitchen with Carrara White Marble countertops, stainless-steel appliances, gas stove, drawer microwave, custom kitchen cabinetry, farmhouse undermount sink, and stylish tile backsplash, making it perfect for everyday living. This beautifully crafted home offers the perfect blend of historic charm and modern convenience. Open concept floor plan, 5.5 inches tall wooden baseboards, barn style doors, tankless water heater, underground power line with all new electrical &amp; plumbing, new internet and TV wiring, new air conditioning duct system, new roof on main house &amp; detached garage, amazing natural light and layout along with a custom wall color selection.</a:t>
            </a:r>
          </a:p>
          <a:p>
            <a:pPr algn="ctr"/>
            <a:r>
              <a:rPr lang="en-US" sz="1150" dirty="0">
                <a:solidFill>
                  <a:srgbClr val="7D5E43"/>
                </a:solidFill>
              </a:rPr>
              <a:t>A primary bedroom with 2 closets, and a private bathroom that features a standing shower with a semi-frameless hinged glass door enclosure for an elegant look, a cast iron clawfoot tub with a pair of freestanding faucet and supply lines, his and her vanities combine with a countertop along with convenient storage in the form of sliding drawers offering a luxurious and functional bathroom experience.</a:t>
            </a:r>
          </a:p>
          <a:p>
            <a:pPr algn="ctr"/>
            <a:r>
              <a:rPr lang="en-US" sz="1150" dirty="0">
                <a:solidFill>
                  <a:srgbClr val="7D5E43"/>
                </a:solidFill>
              </a:rPr>
              <a:t>A detached modern two floors carriage house/workshop/ garage with over 700 </a:t>
            </a:r>
            <a:r>
              <a:rPr lang="en-US" sz="1150" dirty="0" err="1">
                <a:solidFill>
                  <a:srgbClr val="7D5E43"/>
                </a:solidFill>
              </a:rPr>
              <a:t>SqFt</a:t>
            </a:r>
            <a:r>
              <a:rPr lang="en-US" sz="1150" dirty="0">
                <a:solidFill>
                  <a:srgbClr val="7D5E43"/>
                </a:solidFill>
              </a:rPr>
              <a:t> and big garage style doors that provides ample storage and workspace allowing the new homeowner to maximize his/her space according to their personal needs.</a:t>
            </a:r>
          </a:p>
          <a:p>
            <a:pPr algn="ctr"/>
            <a:r>
              <a:rPr lang="en-US" sz="1150" dirty="0">
                <a:solidFill>
                  <a:srgbClr val="7D5E43"/>
                </a:solidFill>
              </a:rPr>
              <a:t>It is conveniently located within walking distance of The Timrod Library, local parks, town square, tennis and fantastic restaurants.</a:t>
            </a:r>
          </a:p>
          <a:p>
            <a:pPr algn="ctr"/>
            <a:r>
              <a:rPr lang="en-US" sz="1150" dirty="0">
                <a:solidFill>
                  <a:srgbClr val="7D5E43"/>
                </a:solidFill>
              </a:rPr>
              <a:t>Summerville is one of the fastest growing towns in the state. Don't miss the opportunity to own a piece of Summerville's rich history.</a:t>
            </a:r>
          </a:p>
          <a:p>
            <a:pPr algn="ctr"/>
            <a:r>
              <a:rPr lang="en-US" sz="1150" dirty="0">
                <a:solidFill>
                  <a:srgbClr val="7D5E43"/>
                </a:solidFill>
              </a:rPr>
              <a:t>Quick Settlement Available! Come see this magnificent home today! Call your Realtor and reserve your showing appointment.</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3574"/>
          <a:stretch>
            <a:fillRect/>
          </a:stretch>
        </p:blipFill>
        <p:spPr bwMode="auto">
          <a:xfrm>
            <a:off x="2146246" y="533400"/>
            <a:ext cx="5262988" cy="33832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147828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0" y="295656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0" y="443484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0" y="591312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0" y="739140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0" y="886968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le 1">
            <a:extLst>
              <a:ext uri="{FF2B5EF4-FFF2-40B4-BE49-F238E27FC236}">
                <a16:creationId xmlns:a16="http://schemas.microsoft.com/office/drawing/2014/main" id="{07610E54-A945-830E-890E-2060FDF65CF9}"/>
              </a:ext>
            </a:extLst>
          </p:cNvPr>
          <p:cNvSpPr txBox="1">
            <a:spLocks/>
          </p:cNvSpPr>
          <p:nvPr/>
        </p:nvSpPr>
        <p:spPr>
          <a:xfrm>
            <a:off x="2146246" y="3278144"/>
            <a:ext cx="5262989" cy="638536"/>
          </a:xfrm>
          <a:prstGeom prst="rect">
            <a:avLst/>
          </a:prstGeom>
          <a:solidFill>
            <a:srgbClr val="000000">
              <a:alpha val="25098"/>
            </a:srgbClr>
          </a:solidFill>
        </p:spPr>
        <p:txBody>
          <a:bodyPr vert="horz" lIns="91440" tIns="45720" rIns="91440" bIns="45720" rtlCol="0" anchor="ctr">
            <a:normAutofit/>
          </a:bodyPr>
          <a:lstStyle>
            <a:lvl1pPr algn="ctr" defTabSz="582930" rtl="0" eaLnBrk="1" latinLnBrk="0" hangingPunct="1">
              <a:lnSpc>
                <a:spcPct val="90000"/>
              </a:lnSpc>
              <a:spcBef>
                <a:spcPct val="0"/>
              </a:spcBef>
              <a:buNone/>
              <a:defRPr sz="3825" kern="1200">
                <a:solidFill>
                  <a:schemeClr val="tx1"/>
                </a:solidFill>
                <a:latin typeface="+mj-lt"/>
                <a:ea typeface="+mj-ea"/>
                <a:cs typeface="+mj-cs"/>
              </a:defRPr>
            </a:lvl1pPr>
          </a:lstStyle>
          <a:p>
            <a:r>
              <a:rPr lang="en-US" sz="2000" b="1" dirty="0">
                <a:ln w="3175">
                  <a:solidFill>
                    <a:srgbClr val="7D5E43"/>
                  </a:solidFill>
                </a:ln>
                <a:solidFill>
                  <a:schemeClr val="bg1"/>
                </a:solidFill>
              </a:rPr>
              <a:t>708 S Laurel Street</a:t>
            </a:r>
            <a:br>
              <a:rPr lang="en-US" sz="2000" b="1" dirty="0">
                <a:ln w="3175">
                  <a:solidFill>
                    <a:srgbClr val="7D5E43"/>
                  </a:solidFill>
                </a:ln>
                <a:solidFill>
                  <a:schemeClr val="bg1"/>
                </a:solidFill>
              </a:rPr>
            </a:br>
            <a:r>
              <a:rPr lang="en-US" sz="1400" b="1" dirty="0">
                <a:ln w="3175">
                  <a:solidFill>
                    <a:srgbClr val="7D5E43"/>
                  </a:solidFill>
                </a:ln>
                <a:solidFill>
                  <a:schemeClr val="bg1"/>
                </a:solidFill>
              </a:rPr>
              <a:t>MLS# 25008370 | Now Offering at $594,000</a:t>
            </a:r>
          </a:p>
        </p:txBody>
      </p:sp>
      <p:grpSp>
        <p:nvGrpSpPr>
          <p:cNvPr id="7" name="Group 6">
            <a:extLst>
              <a:ext uri="{FF2B5EF4-FFF2-40B4-BE49-F238E27FC236}">
                <a16:creationId xmlns:a16="http://schemas.microsoft.com/office/drawing/2014/main" id="{B9A9E519-47C2-AC1D-2AC6-874716B1D7EB}"/>
              </a:ext>
            </a:extLst>
          </p:cNvPr>
          <p:cNvGrpSpPr/>
          <p:nvPr/>
        </p:nvGrpSpPr>
        <p:grpSpPr>
          <a:xfrm>
            <a:off x="1906556" y="8827294"/>
            <a:ext cx="5742369" cy="1231106"/>
            <a:chOff x="1934146" y="8827294"/>
            <a:chExt cx="5742369" cy="1231106"/>
          </a:xfrm>
        </p:grpSpPr>
        <p:pic>
          <p:nvPicPr>
            <p:cNvPr id="1028" name="Picture 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860095" y="8898779"/>
              <a:ext cx="816420" cy="1088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742562" y="8827294"/>
              <a:ext cx="2936748" cy="1231106"/>
            </a:xfrm>
            <a:prstGeom prst="rect">
              <a:avLst/>
            </a:prstGeom>
          </p:spPr>
          <p:txBody>
            <a:bodyPr wrap="square">
              <a:spAutoFit/>
            </a:bodyPr>
            <a:lstStyle/>
            <a:p>
              <a:pPr algn="ctr"/>
              <a:r>
                <a:rPr lang="en-US" sz="1200" b="1" i="1" dirty="0">
                  <a:solidFill>
                    <a:srgbClr val="786541"/>
                  </a:solidFill>
                </a:rPr>
                <a:t>Gil Aviles </a:t>
              </a:r>
            </a:p>
            <a:p>
              <a:pPr algn="ctr"/>
              <a:r>
                <a:rPr lang="en-US" sz="1200" dirty="0">
                  <a:solidFill>
                    <a:srgbClr val="786541"/>
                  </a:solidFill>
                </a:rPr>
                <a:t>843-697-5535</a:t>
              </a:r>
            </a:p>
            <a:p>
              <a:pPr algn="ctr"/>
              <a:r>
                <a:rPr lang="en-US" sz="1200" dirty="0">
                  <a:solidFill>
                    <a:srgbClr val="786541"/>
                  </a:solidFill>
                </a:rPr>
                <a:t>gil@aviles-realestate.com</a:t>
              </a:r>
            </a:p>
            <a:p>
              <a:pPr algn="ctr"/>
              <a:r>
                <a:rPr lang="en-US" sz="1200" dirty="0">
                  <a:solidFill>
                    <a:srgbClr val="786541"/>
                  </a:solidFill>
                </a:rPr>
                <a:t>www.Aviles-RealEstate.com</a:t>
              </a:r>
            </a:p>
            <a:p>
              <a:pPr algn="ctr"/>
              <a:endParaRPr lang="en-US" sz="800" dirty="0">
                <a:solidFill>
                  <a:srgbClr val="786541"/>
                </a:solidFill>
              </a:endParaRPr>
            </a:p>
            <a:p>
              <a:pPr algn="ctr"/>
              <a:r>
                <a:rPr lang="en-US" sz="900" dirty="0">
                  <a:solidFill>
                    <a:srgbClr val="786541"/>
                  </a:solidFill>
                </a:rPr>
                <a:t>Aviles Real Estate Brokerage</a:t>
              </a:r>
            </a:p>
            <a:p>
              <a:pPr algn="ctr"/>
              <a:r>
                <a:rPr lang="en-US" sz="900" dirty="0">
                  <a:solidFill>
                    <a:srgbClr val="786541"/>
                  </a:solidFill>
                </a:rPr>
                <a:t>Charleston, SC / Miami, FL</a:t>
              </a:r>
              <a:endParaRPr lang="en-US" sz="1100" dirty="0">
                <a:solidFill>
                  <a:srgbClr val="786541"/>
                </a:solidFill>
              </a:endParaRPr>
            </a:p>
          </p:txBody>
        </p:sp>
        <p:pic>
          <p:nvPicPr>
            <p:cNvPr id="6" name="Picture 4">
              <a:extLst>
                <a:ext uri="{FF2B5EF4-FFF2-40B4-BE49-F238E27FC236}">
                  <a16:creationId xmlns:a16="http://schemas.microsoft.com/office/drawing/2014/main" id="{A151ADEC-A756-57D7-80B8-3CF0132B8215}"/>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934146" y="9147987"/>
              <a:ext cx="1627632" cy="5897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450580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151</TotalTime>
  <Words>399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Ernie</vt:lpstr>
      <vt:lpstr>Aptos</vt:lpstr>
      <vt:lpstr>Aptos Display</vt:lpstr>
      <vt:lpstr>Arial</vt:lpstr>
      <vt:lpstr>Office Theme</vt:lpstr>
      <vt:lpstr>Historic Downtown Summerville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EXQUISITE WATERFRONT LIVING ON PRIVATE, GATED ISLAND!!!   1954 Sandy Point Lane RiverTowne – Mt Pleasant – MLS# 1413610</dc:title>
  <dc:creator>CVH360</dc:creator>
  <cp:lastModifiedBy>A. Thomas Price</cp:lastModifiedBy>
  <cp:revision>20</cp:revision>
  <dcterms:created xsi:type="dcterms:W3CDTF">2006-08-16T00:00:00Z</dcterms:created>
  <dcterms:modified xsi:type="dcterms:W3CDTF">2026-02-11T17:59:54Z</dcterms:modified>
</cp:coreProperties>
</file>