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4/28/2016</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4024" y="3276600"/>
            <a:ext cx="7462102" cy="758154"/>
          </a:xfrm>
        </p:spPr>
        <p:txBody>
          <a:bodyPr anchor="ctr">
            <a:noAutofit/>
          </a:bodyPr>
          <a:lstStyle/>
          <a:p>
            <a:r>
              <a:rPr lang="en-US" sz="2800" b="1" dirty="0">
                <a:solidFill>
                  <a:schemeClr val="bg1"/>
                </a:solidFill>
                <a:effectLst>
                  <a:outerShdw blurRad="38100" dist="38100" dir="2700000" algn="tl">
                    <a:srgbClr val="000000">
                      <a:alpha val="43137"/>
                    </a:srgbClr>
                  </a:outerShdw>
                </a:effectLst>
                <a:latin typeface="Cambria" panose="02040503050406030204" pitchFamily="18" charset="0"/>
              </a:rPr>
              <a:t>709 Parish Road</a:t>
            </a:r>
            <a:r>
              <a:rPr lang="en-US" sz="2800" b="1" dirty="0" smtClean="0">
                <a:solidFill>
                  <a:schemeClr val="bg1"/>
                </a:solidFill>
                <a:effectLst>
                  <a:outerShdw blurRad="38100" dist="38100" dir="2700000" algn="tl">
                    <a:srgbClr val="000000">
                      <a:alpha val="43137"/>
                    </a:srgbClr>
                  </a:outerShdw>
                </a:effectLst>
                <a:latin typeface="Cambria" panose="02040503050406030204" pitchFamily="18" charset="0"/>
              </a:rPr>
              <a:t/>
            </a:r>
            <a:br>
              <a:rPr lang="en-US" sz="2800" b="1" dirty="0" smtClean="0">
                <a:solidFill>
                  <a:schemeClr val="bg1"/>
                </a:solidFill>
                <a:effectLst>
                  <a:outerShdw blurRad="38100" dist="38100" dir="2700000" algn="tl">
                    <a:srgbClr val="000000">
                      <a:alpha val="43137"/>
                    </a:srgbClr>
                  </a:outerShdw>
                </a:effectLst>
                <a:latin typeface="Cambria" panose="02040503050406030204" pitchFamily="18" charset="0"/>
              </a:rPr>
            </a:br>
            <a:r>
              <a:rPr lang="en-US" sz="1600" dirty="0">
                <a:solidFill>
                  <a:schemeClr val="bg1"/>
                </a:solidFill>
                <a:effectLst>
                  <a:outerShdw blurRad="38100" dist="38100" dir="2700000" algn="tl">
                    <a:srgbClr val="000000">
                      <a:alpha val="43137"/>
                    </a:srgbClr>
                  </a:outerShdw>
                </a:effectLst>
                <a:latin typeface="Cambria" panose="02040503050406030204" pitchFamily="18" charset="0"/>
              </a:rPr>
              <a:t>Moreland | Charleston, SC 29407 | MLS# 16007647 | $498,000</a:t>
            </a:r>
            <a:endParaRPr lang="en-US" sz="1400" b="1" dirty="0">
              <a:solidFill>
                <a:schemeClr val="bg1"/>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0" y="8968026"/>
            <a:ext cx="7791298" cy="861774"/>
          </a:xfrm>
          <a:prstGeom prst="rect">
            <a:avLst/>
          </a:prstGeom>
        </p:spPr>
        <p:txBody>
          <a:bodyPr wrap="square" anchor="ctr">
            <a:spAutoFit/>
          </a:bodyPr>
          <a:lstStyle/>
          <a:p>
            <a:pPr algn="ctr"/>
            <a:r>
              <a:rPr lang="pt-BR" sz="1400" b="1" dirty="0">
                <a:solidFill>
                  <a:schemeClr val="tx2">
                    <a:lumMod val="50000"/>
                  </a:schemeClr>
                </a:solidFill>
                <a:latin typeface="Cambria" panose="02040503050406030204" pitchFamily="18" charset="0"/>
              </a:rPr>
              <a:t>Margaret </a:t>
            </a:r>
            <a:r>
              <a:rPr lang="pt-BR" sz="1400" b="1" dirty="0" smtClean="0">
                <a:solidFill>
                  <a:schemeClr val="tx2">
                    <a:lumMod val="50000"/>
                  </a:schemeClr>
                </a:solidFill>
                <a:latin typeface="Cambria" panose="02040503050406030204" pitchFamily="18" charset="0"/>
              </a:rPr>
              <a:t>Ostergard</a:t>
            </a:r>
          </a:p>
          <a:p>
            <a:pPr algn="ctr"/>
            <a:r>
              <a:rPr lang="pt-BR" sz="1200" dirty="0">
                <a:solidFill>
                  <a:schemeClr val="tx2">
                    <a:lumMod val="50000"/>
                  </a:schemeClr>
                </a:solidFill>
                <a:latin typeface="Cambria" panose="02040503050406030204" pitchFamily="18" charset="0"/>
              </a:rPr>
              <a:t>(843) 364-0440 </a:t>
            </a:r>
            <a:r>
              <a:rPr lang="pt-BR" sz="1200" dirty="0" smtClean="0">
                <a:solidFill>
                  <a:schemeClr val="tx2">
                    <a:lumMod val="50000"/>
                  </a:schemeClr>
                </a:solidFill>
                <a:latin typeface="Cambria" panose="02040503050406030204" pitchFamily="18" charset="0"/>
              </a:rPr>
              <a:t>Mobile | (</a:t>
            </a:r>
            <a:r>
              <a:rPr lang="pt-BR" sz="1200" dirty="0">
                <a:solidFill>
                  <a:schemeClr val="tx2">
                    <a:lumMod val="50000"/>
                  </a:schemeClr>
                </a:solidFill>
                <a:latin typeface="Cambria" panose="02040503050406030204" pitchFamily="18" charset="0"/>
              </a:rPr>
              <a:t>843) 856-8800 </a:t>
            </a:r>
            <a:r>
              <a:rPr lang="pt-BR" sz="1200" dirty="0" smtClean="0">
                <a:solidFill>
                  <a:schemeClr val="tx2">
                    <a:lumMod val="50000"/>
                  </a:schemeClr>
                </a:solidFill>
                <a:latin typeface="Cambria" panose="02040503050406030204" pitchFamily="18" charset="0"/>
              </a:rPr>
              <a:t>Office</a:t>
            </a:r>
            <a:r>
              <a:rPr lang="pt-BR" sz="1200" dirty="0">
                <a:solidFill>
                  <a:schemeClr val="tx2">
                    <a:lumMod val="50000"/>
                  </a:schemeClr>
                </a:solidFill>
                <a:latin typeface="Cambria" panose="02040503050406030204" pitchFamily="18" charset="0"/>
              </a:rPr>
              <a:t/>
            </a:r>
            <a:br>
              <a:rPr lang="pt-BR" sz="1200" dirty="0">
                <a:solidFill>
                  <a:schemeClr val="tx2">
                    <a:lumMod val="50000"/>
                  </a:schemeClr>
                </a:solidFill>
                <a:latin typeface="Cambria" panose="02040503050406030204" pitchFamily="18" charset="0"/>
              </a:rPr>
            </a:br>
            <a:r>
              <a:rPr lang="pt-BR" sz="1200" dirty="0">
                <a:solidFill>
                  <a:schemeClr val="tx2">
                    <a:lumMod val="50000"/>
                  </a:schemeClr>
                </a:solidFill>
                <a:latin typeface="Cambria" panose="02040503050406030204" pitchFamily="18" charset="0"/>
              </a:rPr>
              <a:t>surfside@aol.com</a:t>
            </a:r>
          </a:p>
          <a:p>
            <a:pPr algn="ctr"/>
            <a:r>
              <a:rPr lang="pt-BR" sz="1200" dirty="0">
                <a:solidFill>
                  <a:schemeClr val="tx2">
                    <a:lumMod val="50000"/>
                  </a:schemeClr>
                </a:solidFill>
                <a:latin typeface="Cambria" panose="02040503050406030204" pitchFamily="18" charset="0"/>
              </a:rPr>
              <a:t>www.OstergardRealEstate.com</a:t>
            </a:r>
            <a:endParaRPr lang="en-US" sz="800" dirty="0">
              <a:solidFill>
                <a:schemeClr val="tx2">
                  <a:lumMod val="50000"/>
                </a:schemeClr>
              </a:solidFill>
              <a:latin typeface="Cambria" panose="02040503050406030204" pitchFamily="18" charset="0"/>
            </a:endParaRPr>
          </a:p>
        </p:txBody>
      </p:sp>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73097" y="9075060"/>
            <a:ext cx="1129722" cy="647707"/>
          </a:xfrm>
          <a:prstGeom prst="rect">
            <a:avLst/>
          </a:prstGeom>
        </p:spPr>
      </p:pic>
      <p:sp>
        <p:nvSpPr>
          <p:cNvPr id="6" name="Rectangle 5"/>
          <p:cNvSpPr/>
          <p:nvPr/>
        </p:nvSpPr>
        <p:spPr>
          <a:xfrm>
            <a:off x="-25568" y="9827568"/>
            <a:ext cx="7797967" cy="230832"/>
          </a:xfrm>
          <a:prstGeom prst="rect">
            <a:avLst/>
          </a:prstGeom>
        </p:spPr>
        <p:txBody>
          <a:bodyPr wrap="square">
            <a:spAutoFit/>
          </a:bodyPr>
          <a:lstStyle/>
          <a:p>
            <a:pPr algn="ctr"/>
            <a:r>
              <a:rPr lang="en-US" sz="900" dirty="0">
                <a:solidFill>
                  <a:schemeClr val="tx2">
                    <a:lumMod val="50000"/>
                  </a:schemeClr>
                </a:solidFill>
                <a:latin typeface="Cambria" panose="02040503050406030204" pitchFamily="18" charset="0"/>
              </a:rPr>
              <a:t>Coldwell Banker United, REALTORS | 1127 </a:t>
            </a:r>
            <a:r>
              <a:rPr lang="en-US" sz="900" dirty="0" err="1">
                <a:solidFill>
                  <a:schemeClr val="tx2">
                    <a:lumMod val="50000"/>
                  </a:schemeClr>
                </a:solidFill>
                <a:latin typeface="Cambria" panose="02040503050406030204" pitchFamily="18" charset="0"/>
              </a:rPr>
              <a:t>Queensborough</a:t>
            </a:r>
            <a:r>
              <a:rPr lang="en-US" sz="900" dirty="0">
                <a:solidFill>
                  <a:schemeClr val="tx2">
                    <a:lumMod val="50000"/>
                  </a:schemeClr>
                </a:solidFill>
                <a:latin typeface="Cambria" panose="02040503050406030204" pitchFamily="18" charset="0"/>
              </a:rPr>
              <a:t> Blvd. 103 | Mt Pleasant, SC 29464</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57898" y="9027450"/>
            <a:ext cx="483650" cy="742927"/>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p:cNvGrpSpPr/>
          <p:nvPr/>
        </p:nvGrpSpPr>
        <p:grpSpPr>
          <a:xfrm>
            <a:off x="-1125" y="7601749"/>
            <a:ext cx="7772400" cy="1304544"/>
            <a:chOff x="0" y="7558680"/>
            <a:chExt cx="7772400" cy="1304544"/>
          </a:xfrm>
        </p:grpSpPr>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15584" y="7558680"/>
              <a:ext cx="1956816" cy="1304544"/>
            </a:xfrm>
            <a:prstGeom prst="rect">
              <a:avLst/>
            </a:prstGeom>
            <a:ln>
              <a:noFill/>
            </a:ln>
            <a:effectLst>
              <a:softEdge rad="112500"/>
            </a:effectLst>
          </p:spPr>
        </p:pic>
        <p:pic>
          <p:nvPicPr>
            <p:cNvPr id="16" name="Picture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77056" y="7558680"/>
              <a:ext cx="1956816" cy="1304544"/>
            </a:xfrm>
            <a:prstGeom prst="rect">
              <a:avLst/>
            </a:prstGeom>
            <a:ln>
              <a:noFill/>
            </a:ln>
            <a:effectLst>
              <a:softEdge rad="112500"/>
            </a:effectLst>
          </p:spPr>
        </p:pic>
        <p:pic>
          <p:nvPicPr>
            <p:cNvPr id="19" name="Picture 1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38528" y="7558680"/>
              <a:ext cx="1956816" cy="1304544"/>
            </a:xfrm>
            <a:prstGeom prst="rect">
              <a:avLst/>
            </a:prstGeom>
            <a:ln>
              <a:noFill/>
            </a:ln>
            <a:effectLst>
              <a:softEdge rad="112500"/>
            </a:effectLst>
          </p:spPr>
        </p:pic>
        <p:pic>
          <p:nvPicPr>
            <p:cNvPr id="23" name="Picture 2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7558680"/>
              <a:ext cx="1956816" cy="1304544"/>
            </a:xfrm>
            <a:prstGeom prst="rect">
              <a:avLst/>
            </a:prstGeom>
            <a:ln>
              <a:noFill/>
            </a:ln>
            <a:effectLst>
              <a:softEdge rad="112500"/>
            </a:effectLst>
          </p:spPr>
        </p:pic>
      </p:grpSp>
      <p:sp>
        <p:nvSpPr>
          <p:cNvPr id="5" name="Rectangle 4"/>
          <p:cNvSpPr/>
          <p:nvPr/>
        </p:nvSpPr>
        <p:spPr>
          <a:xfrm>
            <a:off x="-1124" y="130314"/>
            <a:ext cx="7772399" cy="707886"/>
          </a:xfrm>
          <a:prstGeom prst="rect">
            <a:avLst/>
          </a:prstGeom>
        </p:spPr>
        <p:txBody>
          <a:bodyPr wrap="square" anchor="ctr">
            <a:spAutoFit/>
          </a:bodyPr>
          <a:lstStyle/>
          <a:p>
            <a:pPr algn="ctr"/>
            <a:r>
              <a:rPr lang="en-US" sz="4000" b="1" dirty="0" smtClean="0">
                <a:ln>
                  <a:solidFill>
                    <a:schemeClr val="bg2">
                      <a:lumMod val="50000"/>
                    </a:schemeClr>
                  </a:solidFill>
                </a:ln>
                <a:solidFill>
                  <a:schemeClr val="bg2">
                    <a:lumMod val="75000"/>
                  </a:schemeClr>
                </a:solidFill>
                <a:effectLst>
                  <a:outerShdw blurRad="38100" dist="38100" dir="2700000" algn="tl">
                    <a:srgbClr val="000000">
                      <a:alpha val="43137"/>
                    </a:srgbClr>
                  </a:outerShdw>
                </a:effectLst>
                <a:latin typeface="IncognitoMeridies" panose="00000400000000000000" pitchFamily="2" charset="0"/>
              </a:rPr>
              <a:t>Living Here Is All About Lifestyle</a:t>
            </a:r>
            <a:endParaRPr lang="en-US" sz="4000" b="1" dirty="0">
              <a:ln>
                <a:solidFill>
                  <a:schemeClr val="bg2">
                    <a:lumMod val="50000"/>
                  </a:schemeClr>
                </a:solidFill>
              </a:ln>
              <a:solidFill>
                <a:schemeClr val="bg2">
                  <a:lumMod val="75000"/>
                </a:schemeClr>
              </a:solidFill>
              <a:effectLst>
                <a:outerShdw blurRad="38100" dist="38100" dir="2700000" algn="tl">
                  <a:srgbClr val="000000">
                    <a:alpha val="43137"/>
                  </a:srgbClr>
                </a:outerShdw>
              </a:effectLst>
              <a:latin typeface="IncognitoMeridies" panose="00000400000000000000" pitchFamily="2" charset="0"/>
            </a:endParaRPr>
          </a:p>
        </p:txBody>
      </p:sp>
      <p:sp>
        <p:nvSpPr>
          <p:cNvPr id="3" name="Rectangle 2"/>
          <p:cNvSpPr/>
          <p:nvPr/>
        </p:nvSpPr>
        <p:spPr>
          <a:xfrm>
            <a:off x="6548" y="5477915"/>
            <a:ext cx="7757054" cy="2062103"/>
          </a:xfrm>
          <a:prstGeom prst="rect">
            <a:avLst/>
          </a:prstGeom>
        </p:spPr>
        <p:txBody>
          <a:bodyPr wrap="square">
            <a:spAutoFit/>
          </a:bodyPr>
          <a:lstStyle/>
          <a:p>
            <a:pPr algn="ctr"/>
            <a:r>
              <a:rPr lang="en-US" sz="1600" dirty="0">
                <a:solidFill>
                  <a:schemeClr val="tx2">
                    <a:lumMod val="50000"/>
                  </a:schemeClr>
                </a:solidFill>
                <a:latin typeface="Cambria" panose="02040503050406030204" pitchFamily="18" charset="0"/>
              </a:rPr>
              <a:t>Minutes from Historic Downtown Charleston. Walk to South Windermere, walk to West Ashley shops and restaurants. One story living with three bedrooms, three baths plus an office. Master bedroom suite is impressive with fireplace, master bath and walk in closet. </a:t>
            </a:r>
            <a:endParaRPr lang="en-US" sz="1600" dirty="0" smtClean="0">
              <a:solidFill>
                <a:schemeClr val="tx2">
                  <a:lumMod val="50000"/>
                </a:schemeClr>
              </a:solidFill>
              <a:latin typeface="Cambria" panose="02040503050406030204" pitchFamily="18" charset="0"/>
            </a:endParaRPr>
          </a:p>
          <a:p>
            <a:pPr algn="ctr"/>
            <a:endParaRPr lang="en-US" sz="1600" dirty="0">
              <a:solidFill>
                <a:schemeClr val="tx2">
                  <a:lumMod val="50000"/>
                </a:schemeClr>
              </a:solidFill>
              <a:latin typeface="Cambria" panose="02040503050406030204" pitchFamily="18" charset="0"/>
            </a:endParaRPr>
          </a:p>
          <a:p>
            <a:pPr algn="ctr"/>
            <a:r>
              <a:rPr lang="en-US" sz="1600" dirty="0" smtClean="0">
                <a:solidFill>
                  <a:schemeClr val="tx2">
                    <a:lumMod val="50000"/>
                  </a:schemeClr>
                </a:solidFill>
                <a:latin typeface="Cambria" panose="02040503050406030204" pitchFamily="18" charset="0"/>
              </a:rPr>
              <a:t>The </a:t>
            </a:r>
            <a:r>
              <a:rPr lang="en-US" sz="1600" dirty="0">
                <a:solidFill>
                  <a:schemeClr val="tx2">
                    <a:lumMod val="50000"/>
                  </a:schemeClr>
                </a:solidFill>
                <a:latin typeface="Cambria" panose="02040503050406030204" pitchFamily="18" charset="0"/>
              </a:rPr>
              <a:t>galley kitchen with granite counters, lots of storage, newer recessed lighting, newer energy efficient windows makes for cozy family living. Irrigation system covers the front yard and half of the backyard.</a:t>
            </a:r>
            <a:endParaRPr lang="en-US" sz="1600" dirty="0">
              <a:solidFill>
                <a:schemeClr val="tx2">
                  <a:lumMod val="50000"/>
                </a:schemeClr>
              </a:solidFill>
              <a:latin typeface="Cambria" panose="02040503050406030204" pitchFamily="18" charset="0"/>
            </a:endParaRPr>
          </a:p>
        </p:txBody>
      </p:sp>
      <p:grpSp>
        <p:nvGrpSpPr>
          <p:cNvPr id="8" name="Group 7"/>
          <p:cNvGrpSpPr/>
          <p:nvPr/>
        </p:nvGrpSpPr>
        <p:grpSpPr>
          <a:xfrm>
            <a:off x="-1125" y="809087"/>
            <a:ext cx="7772400" cy="2420937"/>
            <a:chOff x="0" y="555316"/>
            <a:chExt cx="7772400" cy="2420937"/>
          </a:xfrm>
        </p:grpSpPr>
        <p:pic>
          <p:nvPicPr>
            <p:cNvPr id="4" name="Picture 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555316"/>
              <a:ext cx="3631406" cy="2420937"/>
            </a:xfrm>
            <a:prstGeom prst="rect">
              <a:avLst/>
            </a:prstGeom>
            <a:ln>
              <a:noFill/>
            </a:ln>
            <a:effectLst>
              <a:softEdge rad="112500"/>
            </a:effectLst>
          </p:spPr>
        </p:pic>
        <p:pic>
          <p:nvPicPr>
            <p:cNvPr id="26" name="Picture 2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140995" y="555316"/>
              <a:ext cx="3631405" cy="2420937"/>
            </a:xfrm>
            <a:prstGeom prst="rect">
              <a:avLst/>
            </a:prstGeom>
            <a:ln>
              <a:noFill/>
            </a:ln>
            <a:effectLst>
              <a:softEdge rad="112500"/>
            </a:effectLst>
          </p:spPr>
        </p:pic>
      </p:grpSp>
      <p:grpSp>
        <p:nvGrpSpPr>
          <p:cNvPr id="9" name="Group 8"/>
          <p:cNvGrpSpPr/>
          <p:nvPr/>
        </p:nvGrpSpPr>
        <p:grpSpPr>
          <a:xfrm>
            <a:off x="-1125" y="4111640"/>
            <a:ext cx="7772400" cy="1304544"/>
            <a:chOff x="0" y="3764577"/>
            <a:chExt cx="7772400" cy="1304544"/>
          </a:xfrm>
        </p:grpSpPr>
        <p:pic>
          <p:nvPicPr>
            <p:cNvPr id="25" name="Picture 2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815584" y="3764577"/>
              <a:ext cx="1956816" cy="1304544"/>
            </a:xfrm>
            <a:prstGeom prst="rect">
              <a:avLst/>
            </a:prstGeom>
            <a:ln>
              <a:noFill/>
            </a:ln>
            <a:effectLst>
              <a:softEdge rad="112500"/>
            </a:effectLst>
          </p:spPr>
        </p:pic>
        <p:pic>
          <p:nvPicPr>
            <p:cNvPr id="29" name="Picture 28"/>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3764577"/>
              <a:ext cx="1950030" cy="1300020"/>
            </a:xfrm>
            <a:prstGeom prst="rect">
              <a:avLst/>
            </a:prstGeom>
            <a:ln>
              <a:noFill/>
            </a:ln>
            <a:effectLst>
              <a:softEdge rad="112500"/>
            </a:effectLst>
          </p:spPr>
        </p:pic>
        <p:pic>
          <p:nvPicPr>
            <p:cNvPr id="30" name="Picture 2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874794" y="3764577"/>
              <a:ext cx="1956816" cy="1304544"/>
            </a:xfrm>
            <a:prstGeom prst="rect">
              <a:avLst/>
            </a:prstGeom>
            <a:ln>
              <a:noFill/>
            </a:ln>
            <a:effectLst>
              <a:softEdge rad="112500"/>
            </a:effectLst>
          </p:spPr>
        </p:pic>
        <p:pic>
          <p:nvPicPr>
            <p:cNvPr id="31" name="Picture 3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934004" y="3764577"/>
              <a:ext cx="1956816" cy="1304544"/>
            </a:xfrm>
            <a:prstGeom prst="rect">
              <a:avLst/>
            </a:prstGeom>
            <a:ln>
              <a:noFill/>
            </a:ln>
            <a:effectLst>
              <a:softEdge rad="112500"/>
            </a:effectLst>
          </p:spPr>
        </p:pic>
      </p:grpSp>
    </p:spTree>
    <p:extLst>
      <p:ext uri="{BB962C8B-B14F-4D97-AF65-F5344CB8AC3E}">
        <p14:creationId xmlns:p14="http://schemas.microsoft.com/office/powerpoint/2010/main" val="32526528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234</TotalTime>
  <Words>123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Cambria</vt:lpstr>
      <vt:lpstr>IncognitoMeridies</vt:lpstr>
      <vt:lpstr>Office Theme</vt:lpstr>
      <vt:lpstr>709 Parish Road Moreland | Charleston, SC 29407 | MLS# 16007647 | $498,000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38</cp:revision>
  <dcterms:created xsi:type="dcterms:W3CDTF">2006-08-16T00:00:00Z</dcterms:created>
  <dcterms:modified xsi:type="dcterms:W3CDTF">2016-04-28T16:55:46Z</dcterms:modified>
</cp:coreProperties>
</file>