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3/22/2024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youtu.be/px5z2655S4U?si=eKIDDbSCLQduKf0v"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11420" b="11420"/>
          <a:stretch/>
        </p:blipFill>
        <p:spPr>
          <a:xfrm>
            <a:off x="0" y="0"/>
            <a:ext cx="8229600" cy="4705834"/>
          </a:xfrm>
          <a:prstGeom prst="rect">
            <a:avLst/>
          </a:prstGeom>
        </p:spPr>
      </p:pic>
      <p:sp>
        <p:nvSpPr>
          <p:cNvPr id="4" name="Rectangle 3"/>
          <p:cNvSpPr/>
          <p:nvPr/>
        </p:nvSpPr>
        <p:spPr>
          <a:xfrm>
            <a:off x="0" y="6058195"/>
            <a:ext cx="8229599" cy="3093154"/>
          </a:xfrm>
          <a:prstGeom prst="rect">
            <a:avLst/>
          </a:prstGeom>
        </p:spPr>
        <p:txBody>
          <a:bodyPr wrap="square">
            <a:spAutoFit/>
          </a:bodyPr>
          <a:lstStyle/>
          <a:p>
            <a:pPr algn="ctr"/>
            <a:r>
              <a:rPr lang="en-US" sz="1300" dirty="0">
                <a:latin typeface="Segoe UI" panose="020B0502040204020203" pitchFamily="34" charset="0"/>
                <a:cs typeface="Segoe UI" panose="020B0502040204020203" pitchFamily="34" charset="0"/>
              </a:rPr>
              <a:t>RARE opportunity to live on the Intracoastal Waterway in the center of Bull's Bay with your own PRIVATE DEEP WATER DOCK with a boat house and lift with NO HOA. Enjoy fishing, shrimping, crabbing, and cruising over to the nearby islands, Georgetown, Shem Creek, or downtown Charleston. Enjoy your days relaxing and taking in the stunning views from your saltwater pool or spa. Imagine waking up to the sound of seagulls and enjoying an evening cocktail watching the dolphins play as the sun sets. Build your dream home and enjoy pool parties, oyster roasts, boating from your back yard, and s'mores and cocktails around the fire pit. The heated pool and firepit allow for the enjoyment of all seasons.</a:t>
            </a:r>
          </a:p>
          <a:p>
            <a:pPr algn="ctr"/>
            <a:r>
              <a:rPr lang="en-US" sz="1300" dirty="0">
                <a:latin typeface="Segoe UI" panose="020B0502040204020203" pitchFamily="34" charset="0"/>
                <a:cs typeface="Segoe UI" panose="020B0502040204020203" pitchFamily="34" charset="0"/>
              </a:rPr>
              <a:t>The 788 sf pool house is equipped with a full kitchen, living area, bed, powder room, full bath and closet. The 12'x40' private dock has a 10,000 </a:t>
            </a:r>
            <a:r>
              <a:rPr lang="en-US" sz="1300" dirty="0" err="1">
                <a:latin typeface="Segoe UI" panose="020B0502040204020203" pitchFamily="34" charset="0"/>
                <a:cs typeface="Segoe UI" panose="020B0502040204020203" pitchFamily="34" charset="0"/>
              </a:rPr>
              <a:t>lb</a:t>
            </a:r>
            <a:r>
              <a:rPr lang="en-US" sz="1300" dirty="0">
                <a:latin typeface="Segoe UI" panose="020B0502040204020203" pitchFamily="34" charset="0"/>
                <a:cs typeface="Segoe UI" panose="020B0502040204020203" pitchFamily="34" charset="0"/>
              </a:rPr>
              <a:t> boat lift &amp; two floating docks, and there is an attached 12'x24' covered boathouse with water and power. There is also a private neighborhood landing with a boat ramp for additional options in launching a boat. Graham Creek from the waterway is right by the property's dock which provides access to the ocean. Secluded beaches are just a short boat ride away. The 24'x35' 2 car garage is spray foam insulated with water and power.</a:t>
            </a:r>
          </a:p>
          <a:p>
            <a:pPr algn="ctr"/>
            <a:endParaRPr lang="en-US" sz="1300" dirty="0">
              <a:latin typeface="Segoe UI" panose="020B0502040204020203" pitchFamily="34" charset="0"/>
              <a:cs typeface="Segoe UI" panose="020B0502040204020203" pitchFamily="34" charset="0"/>
            </a:endParaRPr>
          </a:p>
          <a:p>
            <a:pPr algn="ctr"/>
            <a:r>
              <a:rPr lang="en-US" sz="1300" dirty="0">
                <a:latin typeface="Segoe UI" panose="020B0502040204020203" pitchFamily="34" charset="0"/>
                <a:cs typeface="Segoe UI" panose="020B0502040204020203" pitchFamily="34" charset="0"/>
                <a:hlinkClick r:id="rId3"/>
              </a:rPr>
              <a:t>Enjoy a video tour of this property</a:t>
            </a:r>
            <a:endParaRPr lang="en-US" sz="1300" dirty="0">
              <a:latin typeface="Segoe UI" panose="020B0502040204020203" pitchFamily="34" charset="0"/>
              <a:cs typeface="Segoe UI" panose="020B0502040204020203" pitchFamily="34" charset="0"/>
            </a:endParaRPr>
          </a:p>
        </p:txBody>
      </p:sp>
      <p:sp>
        <p:nvSpPr>
          <p:cNvPr id="5" name="Rectangle 4"/>
          <p:cNvSpPr/>
          <p:nvPr/>
        </p:nvSpPr>
        <p:spPr>
          <a:xfrm>
            <a:off x="0" y="0"/>
            <a:ext cx="8229600" cy="1169551"/>
          </a:xfrm>
          <a:prstGeom prst="rect">
            <a:avLst/>
          </a:prstGeom>
        </p:spPr>
        <p:txBody>
          <a:bodyPr wrap="square">
            <a:spAutoFit/>
          </a:bodyPr>
          <a:lstStyle/>
          <a:p>
            <a:pPr algn="ctr"/>
            <a:r>
              <a:rPr lang="en-US" sz="3800" dirty="0">
                <a:ln w="3175">
                  <a:noFill/>
                </a:ln>
                <a:solidFill>
                  <a:srgbClr val="FFFF00"/>
                </a:solidFill>
                <a:effectLst>
                  <a:outerShdw blurRad="38100" dist="38100" dir="2700000" algn="tl">
                    <a:srgbClr val="000000">
                      <a:alpha val="43137"/>
                    </a:srgbClr>
                  </a:outerShdw>
                </a:effectLst>
                <a:latin typeface="Fave Script Bold Pro" pitchFamily="2" charset="0"/>
              </a:rPr>
              <a:t>Price Adjusted - Motivated to Sell!</a:t>
            </a:r>
          </a:p>
          <a:p>
            <a:pPr algn="ctr"/>
            <a:r>
              <a:rPr lang="en-US" sz="3200" dirty="0">
                <a:ln w="3175">
                  <a:noFill/>
                </a:ln>
                <a:solidFill>
                  <a:schemeClr val="bg1"/>
                </a:solidFill>
                <a:effectLst>
                  <a:outerShdw blurRad="38100" dist="38100" dir="2700000" algn="tl">
                    <a:srgbClr val="000000">
                      <a:alpha val="43137"/>
                    </a:srgbClr>
                  </a:outerShdw>
                </a:effectLst>
                <a:latin typeface="Fave Script Bold Pro" pitchFamily="2" charset="0"/>
              </a:rPr>
              <a:t>Deep Water Dock With Lift And Acreage</a:t>
            </a:r>
          </a:p>
        </p:txBody>
      </p:sp>
      <p:sp>
        <p:nvSpPr>
          <p:cNvPr id="6" name="Rectangle 5"/>
          <p:cNvSpPr/>
          <p:nvPr/>
        </p:nvSpPr>
        <p:spPr>
          <a:xfrm>
            <a:off x="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Shanel Pierce</a:t>
            </a:r>
          </a:p>
          <a:p>
            <a:pPr algn="ctr"/>
            <a:r>
              <a:rPr lang="en-US" sz="1400" dirty="0">
                <a:latin typeface="Segoe UI" panose="020B0502040204020203" pitchFamily="34" charset="0"/>
                <a:cs typeface="Segoe UI" panose="020B0502040204020203" pitchFamily="34" charset="0"/>
              </a:rPr>
              <a:t>843-779-5523 | shanel.homesales@gmail.com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solidFill>
                  <a:schemeClr val="bg1">
                    <a:lumMod val="75000"/>
                  </a:schemeClr>
                </a:solidFill>
                <a:latin typeface="Segoe UI" panose="020B0502040204020203" pitchFamily="34" charset="0"/>
                <a:cs typeface="Segoe UI" panose="020B0502040204020203" pitchFamily="34" charset="0"/>
              </a:rPr>
              <a:t>Salmonsen Realty | 864 </a:t>
            </a:r>
            <a:r>
              <a:rPr lang="en-US" sz="1000" dirty="0" err="1">
                <a:solidFill>
                  <a:schemeClr val="bg1">
                    <a:lumMod val="75000"/>
                  </a:schemeClr>
                </a:solidFill>
                <a:latin typeface="Segoe UI" panose="020B0502040204020203" pitchFamily="34" charset="0"/>
                <a:cs typeface="Segoe UI" panose="020B0502040204020203" pitchFamily="34" charset="0"/>
              </a:rPr>
              <a:t>Lowcountry</a:t>
            </a:r>
            <a:r>
              <a:rPr lang="en-US" sz="1000" dirty="0">
                <a:solidFill>
                  <a:schemeClr val="bg1">
                    <a:lumMod val="75000"/>
                  </a:schemeClr>
                </a:solidFill>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0" y="3597838"/>
            <a:ext cx="4318591" cy="1107996"/>
          </a:xfrm>
          <a:prstGeom prst="rect">
            <a:avLst/>
          </a:prstGeom>
        </p:spPr>
        <p:txBody>
          <a:bodyPr wrap="square">
            <a:spAutoFit/>
          </a:bodyPr>
          <a:lstStyle/>
          <a:p>
            <a:r>
              <a:rPr lang="en-US" b="1" dirty="0">
                <a:solidFill>
                  <a:schemeClr val="bg1"/>
                </a:solidFill>
                <a:latin typeface="Segoe UI" panose="020B0502040204020203" pitchFamily="34" charset="0"/>
                <a:cs typeface="Segoe UI" panose="020B0502040204020203" pitchFamily="34" charset="0"/>
              </a:rPr>
              <a:t>712 B Donnelly Corner Dr</a:t>
            </a:r>
          </a:p>
          <a:p>
            <a:r>
              <a:rPr lang="en-US" sz="1600" dirty="0">
                <a:solidFill>
                  <a:schemeClr val="bg1"/>
                </a:solidFill>
                <a:latin typeface="Segoe UI" panose="020B0502040204020203" pitchFamily="34" charset="0"/>
                <a:cs typeface="Segoe UI" panose="020B0502040204020203" pitchFamily="34" charset="0"/>
              </a:rPr>
              <a:t>Awendaw, SC 29429</a:t>
            </a:r>
          </a:p>
          <a:p>
            <a:r>
              <a:rPr lang="en-US" sz="1600" dirty="0">
                <a:solidFill>
                  <a:schemeClr val="bg1"/>
                </a:solidFill>
                <a:latin typeface="Segoe UI" panose="020B0502040204020203" pitchFamily="34" charset="0"/>
                <a:cs typeface="Segoe UI" panose="020B0502040204020203" pitchFamily="34" charset="0"/>
              </a:rPr>
              <a:t>MLS# 24004221</a:t>
            </a:r>
          </a:p>
          <a:p>
            <a:r>
              <a:rPr lang="en-US" sz="1600">
                <a:solidFill>
                  <a:schemeClr val="bg1"/>
                </a:solidFill>
                <a:latin typeface="Segoe UI" panose="020B0502040204020203" pitchFamily="34" charset="0"/>
                <a:cs typeface="Segoe UI" panose="020B0502040204020203" pitchFamily="34" charset="0"/>
              </a:rPr>
              <a:t>$1,479,000</a:t>
            </a:r>
            <a:endParaRPr lang="en-US" sz="1600" dirty="0">
              <a:solidFill>
                <a:schemeClr val="bg1"/>
              </a:solidFill>
              <a:latin typeface="Segoe UI" panose="020B0502040204020203" pitchFamily="34" charset="0"/>
              <a:cs typeface="Segoe UI" panose="020B0502040204020203" pitchFamily="34" charset="0"/>
            </a:endParaRP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657350" y="4764064"/>
            <a:ext cx="1600200" cy="1210835"/>
          </a:xfrm>
          <a:prstGeom prst="rect">
            <a:avLst/>
          </a:prstGeom>
          <a:ln w="12700">
            <a:no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314700" y="4764064"/>
            <a:ext cx="1600200" cy="1216152"/>
          </a:xfrm>
          <a:prstGeom prst="rect">
            <a:avLst/>
          </a:prstGeom>
          <a:ln w="12700">
            <a:no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29400" y="4764064"/>
            <a:ext cx="1600200" cy="1216152"/>
          </a:xfrm>
          <a:prstGeom prst="rect">
            <a:avLst/>
          </a:prstGeom>
          <a:ln w="12700">
            <a:no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4972050" y="4764064"/>
            <a:ext cx="1600200" cy="1216152"/>
          </a:xfrm>
          <a:prstGeom prst="rect">
            <a:avLst/>
          </a:prstGeom>
          <a:ln w="12700">
            <a:noFill/>
          </a:ln>
        </p:spPr>
      </p:pic>
      <p:pic>
        <p:nvPicPr>
          <p:cNvPr id="11" name="Picture 10">
            <a:extLst>
              <a:ext uri="{FF2B5EF4-FFF2-40B4-BE49-F238E27FC236}">
                <a16:creationId xmlns:a16="http://schemas.microsoft.com/office/drawing/2014/main" id="{F1D1CFC3-35E2-F9CC-F5B2-1B5FD60CEC27}"/>
              </a:ext>
            </a:extLst>
          </p:cNvPr>
          <p:cNvPicPr>
            <a:picLocks noChangeAspect="1"/>
          </p:cNvPicPr>
          <p:nvPr/>
        </p:nvPicPr>
        <p:blipFill>
          <a:blip r:embed="rId8">
            <a:extLst>
              <a:ext uri="{28A0092B-C50C-407E-A947-70E740481C1C}">
                <a14:useLocalDpi xmlns:a14="http://schemas.microsoft.com/office/drawing/2010/main" val="0"/>
              </a:ext>
            </a:extLst>
          </a:blip>
          <a:srcRect l="61" r="61"/>
          <a:stretch/>
        </p:blipFill>
        <p:spPr>
          <a:xfrm>
            <a:off x="0" y="4764064"/>
            <a:ext cx="1600200" cy="1182370"/>
          </a:xfrm>
          <a:prstGeom prst="rect">
            <a:avLst/>
          </a:prstGeom>
          <a:ln w="12700">
            <a:noFill/>
          </a:ln>
        </p:spPr>
      </p:pic>
      <p:sp>
        <p:nvSpPr>
          <p:cNvPr id="12" name="Rectangle 11">
            <a:extLst>
              <a:ext uri="{FF2B5EF4-FFF2-40B4-BE49-F238E27FC236}">
                <a16:creationId xmlns:a16="http://schemas.microsoft.com/office/drawing/2014/main" id="{AB7F4596-D8F1-D269-01AA-6AC82ACED1ED}"/>
              </a:ext>
            </a:extLst>
          </p:cNvPr>
          <p:cNvSpPr/>
          <p:nvPr/>
        </p:nvSpPr>
        <p:spPr>
          <a:xfrm>
            <a:off x="411480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Charles Salmonsen</a:t>
            </a:r>
          </a:p>
          <a:p>
            <a:pPr algn="ctr"/>
            <a:r>
              <a:rPr lang="en-US" sz="1400" dirty="0">
                <a:latin typeface="Segoe UI" panose="020B0502040204020203" pitchFamily="34" charset="0"/>
                <a:cs typeface="Segoe UI" panose="020B0502040204020203" pitchFamily="34" charset="0"/>
              </a:rPr>
              <a:t>843-388-6613 | appraisals@salmonsen.com</a:t>
            </a:r>
          </a:p>
        </p:txBody>
      </p:sp>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TotalTime>
  <Words>320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43</cp:revision>
  <dcterms:created xsi:type="dcterms:W3CDTF">2017-07-11T13:56:54Z</dcterms:created>
  <dcterms:modified xsi:type="dcterms:W3CDTF">2024-03-22T19:28:12Z</dcterms:modified>
</cp:coreProperties>
</file>