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2/20/2024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youtu.be/_pnsw1hrKRg?si=oYjtGqYsXhVp50qm"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11859" b="11859"/>
          <a:stretch/>
        </p:blipFill>
        <p:spPr>
          <a:xfrm>
            <a:off x="0" y="0"/>
            <a:ext cx="8229600" cy="4705834"/>
          </a:xfrm>
          <a:prstGeom prst="rect">
            <a:avLst/>
          </a:prstGeom>
        </p:spPr>
      </p:pic>
      <p:sp>
        <p:nvSpPr>
          <p:cNvPr id="4" name="Rectangle 3"/>
          <p:cNvSpPr/>
          <p:nvPr/>
        </p:nvSpPr>
        <p:spPr>
          <a:xfrm>
            <a:off x="0" y="6355679"/>
            <a:ext cx="8229599" cy="2492990"/>
          </a:xfrm>
          <a:prstGeom prst="rect">
            <a:avLst/>
          </a:prstGeom>
        </p:spPr>
        <p:txBody>
          <a:bodyPr wrap="square">
            <a:spAutoFit/>
          </a:bodyPr>
          <a:lstStyle/>
          <a:p>
            <a:pPr algn="ctr"/>
            <a:r>
              <a:rPr lang="en-US" sz="1300" dirty="0">
                <a:latin typeface="Segoe UI" panose="020B0502040204020203" pitchFamily="34" charset="0"/>
                <a:cs typeface="Segoe UI" panose="020B0502040204020203" pitchFamily="34" charset="0"/>
              </a:rPr>
              <a:t>This spacious lot with NO HOA also has DEEP WATER ACCESS to Bull's Bay at the shared boat landing connected to the adjoining property. </a:t>
            </a:r>
          </a:p>
          <a:p>
            <a:pPr algn="ctr"/>
            <a:endParaRPr lang="en-US" sz="1300" dirty="0">
              <a:latin typeface="Segoe UI" panose="020B0502040204020203" pitchFamily="34" charset="0"/>
              <a:cs typeface="Segoe UI" panose="020B0502040204020203" pitchFamily="34" charset="0"/>
            </a:endParaRPr>
          </a:p>
          <a:p>
            <a:pPr algn="ctr"/>
            <a:r>
              <a:rPr lang="en-US" sz="1300" dirty="0">
                <a:latin typeface="Segoe UI" panose="020B0502040204020203" pitchFamily="34" charset="0"/>
                <a:cs typeface="Segoe UI" panose="020B0502040204020203" pitchFamily="34" charset="0"/>
              </a:rPr>
              <a:t>Enjoy the serenity of nature in the quickly growing community of Awendaw that is a short drive to all the shopping, entertaining, schools and beaches in Mount Pleasant. Or hop on your boat, that you can store on your property, and cruise to the surrounding beaches, islands, Georgetown, Shem Creek, or Downtown Charleston. </a:t>
            </a:r>
          </a:p>
          <a:p>
            <a:pPr algn="ctr"/>
            <a:endParaRPr lang="en-US" sz="1300" dirty="0">
              <a:latin typeface="Segoe UI" panose="020B0502040204020203" pitchFamily="34" charset="0"/>
              <a:cs typeface="Segoe UI" panose="020B0502040204020203" pitchFamily="34" charset="0"/>
            </a:endParaRPr>
          </a:p>
          <a:p>
            <a:pPr algn="ctr"/>
            <a:r>
              <a:rPr lang="en-US" sz="1300" dirty="0">
                <a:latin typeface="Segoe UI" panose="020B0502040204020203" pitchFamily="34" charset="0"/>
                <a:cs typeface="Segoe UI" panose="020B0502040204020203" pitchFamily="34" charset="0"/>
              </a:rPr>
              <a:t>The opportunities to own land and have deep water access in this proximity to Mt. Pleasant, the beaches, and Downtown are becoming more rare and expensive. Grab this opportunity while it lasts!</a:t>
            </a:r>
          </a:p>
          <a:p>
            <a:pPr algn="ctr"/>
            <a:endParaRPr lang="en-US" sz="1300" dirty="0">
              <a:latin typeface="Segoe UI" panose="020B0502040204020203" pitchFamily="34" charset="0"/>
              <a:cs typeface="Segoe UI" panose="020B0502040204020203" pitchFamily="34" charset="0"/>
            </a:endParaRPr>
          </a:p>
          <a:p>
            <a:pPr algn="ctr"/>
            <a:r>
              <a:rPr lang="en-US" sz="1300" dirty="0">
                <a:latin typeface="Segoe UI" panose="020B0502040204020203" pitchFamily="34" charset="0"/>
                <a:cs typeface="Segoe UI" panose="020B0502040204020203" pitchFamily="34" charset="0"/>
                <a:hlinkClick r:id="rId3"/>
              </a:rPr>
              <a:t>Enjoy a video tour of this property</a:t>
            </a:r>
            <a:endParaRPr lang="en-US" sz="1300" dirty="0">
              <a:latin typeface="Segoe UI" panose="020B0502040204020203" pitchFamily="34" charset="0"/>
              <a:cs typeface="Segoe UI" panose="020B0502040204020203" pitchFamily="34" charset="0"/>
            </a:endParaRPr>
          </a:p>
        </p:txBody>
      </p:sp>
      <p:sp>
        <p:nvSpPr>
          <p:cNvPr id="5" name="Rectangle 4"/>
          <p:cNvSpPr/>
          <p:nvPr/>
        </p:nvSpPr>
        <p:spPr>
          <a:xfrm>
            <a:off x="0" y="0"/>
            <a:ext cx="8229600" cy="1261884"/>
          </a:xfrm>
          <a:prstGeom prst="rect">
            <a:avLst/>
          </a:prstGeom>
        </p:spPr>
        <p:txBody>
          <a:bodyPr wrap="square">
            <a:spAutoFit/>
          </a:bodyPr>
          <a:lstStyle/>
          <a:p>
            <a:pPr algn="r"/>
            <a:r>
              <a:rPr lang="en-US" sz="3800" dirty="0">
                <a:ln w="3175">
                  <a:noFill/>
                </a:ln>
                <a:solidFill>
                  <a:schemeClr val="bg1"/>
                </a:solidFill>
                <a:effectLst>
                  <a:outerShdw blurRad="38100" dist="38100" dir="2700000" algn="tl">
                    <a:srgbClr val="000000">
                      <a:alpha val="43137"/>
                    </a:srgbClr>
                  </a:outerShdw>
                </a:effectLst>
                <a:latin typeface="Fave Script Bold Pro" pitchFamily="2" charset="0"/>
              </a:rPr>
              <a:t>New to Market </a:t>
            </a:r>
          </a:p>
          <a:p>
            <a:pPr algn="r"/>
            <a:r>
              <a:rPr lang="en-US" sz="3800" dirty="0">
                <a:ln w="3175">
                  <a:noFill/>
                </a:ln>
                <a:solidFill>
                  <a:schemeClr val="bg1"/>
                </a:solidFill>
                <a:effectLst>
                  <a:outerShdw blurRad="38100" dist="38100" dir="2700000" algn="tl">
                    <a:srgbClr val="000000">
                      <a:alpha val="43137"/>
                    </a:srgbClr>
                  </a:outerShdw>
                </a:effectLst>
                <a:latin typeface="Fave Script Bold Pro" pitchFamily="2" charset="0"/>
              </a:rPr>
              <a:t>.7 Acres with Deep Water Access</a:t>
            </a:r>
          </a:p>
        </p:txBody>
      </p:sp>
      <p:sp>
        <p:nvSpPr>
          <p:cNvPr id="6" name="Rectangle 5"/>
          <p:cNvSpPr/>
          <p:nvPr/>
        </p:nvSpPr>
        <p:spPr>
          <a:xfrm>
            <a:off x="2057400" y="9231987"/>
            <a:ext cx="41148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Shanel Pierce</a:t>
            </a:r>
          </a:p>
          <a:p>
            <a:pPr algn="ctr"/>
            <a:r>
              <a:rPr lang="en-US" sz="1400" dirty="0">
                <a:latin typeface="Segoe UI" panose="020B0502040204020203" pitchFamily="34" charset="0"/>
                <a:cs typeface="Segoe UI" panose="020B0502040204020203" pitchFamily="34" charset="0"/>
              </a:rPr>
              <a:t>843-779-5523 | shanel.homesales@gmail.com</a:t>
            </a:r>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solidFill>
                  <a:schemeClr val="bg1">
                    <a:lumMod val="75000"/>
                  </a:schemeClr>
                </a:solidFill>
                <a:latin typeface="Segoe UI" panose="020B0502040204020203" pitchFamily="34" charset="0"/>
                <a:cs typeface="Segoe UI" panose="020B0502040204020203" pitchFamily="34" charset="0"/>
              </a:rPr>
              <a:t>Salmonsen Realty | 864 </a:t>
            </a:r>
            <a:r>
              <a:rPr lang="en-US" sz="1000" dirty="0" err="1">
                <a:solidFill>
                  <a:schemeClr val="bg1">
                    <a:lumMod val="75000"/>
                  </a:schemeClr>
                </a:solidFill>
                <a:latin typeface="Segoe UI" panose="020B0502040204020203" pitchFamily="34" charset="0"/>
                <a:cs typeface="Segoe UI" panose="020B0502040204020203" pitchFamily="34" charset="0"/>
              </a:rPr>
              <a:t>Lowcountry</a:t>
            </a:r>
            <a:r>
              <a:rPr lang="en-US" sz="1000" dirty="0">
                <a:solidFill>
                  <a:schemeClr val="bg1">
                    <a:lumMod val="75000"/>
                  </a:schemeClr>
                </a:solidFill>
                <a:latin typeface="Segoe UI" panose="020B0502040204020203" pitchFamily="34" charset="0"/>
                <a:cs typeface="Segoe UI" panose="020B0502040204020203" pitchFamily="34" charset="0"/>
              </a:rPr>
              <a:t> Blvd Ste B | Mt Pleasant, SC 29464</a:t>
            </a:r>
          </a:p>
        </p:txBody>
      </p:sp>
      <p:sp>
        <p:nvSpPr>
          <p:cNvPr id="2" name="Rectangle 1">
            <a:extLst>
              <a:ext uri="{FF2B5EF4-FFF2-40B4-BE49-F238E27FC236}">
                <a16:creationId xmlns:a16="http://schemas.microsoft.com/office/drawing/2014/main" id="{95FB9836-4E82-4889-95B8-37ED093037D9}"/>
              </a:ext>
            </a:extLst>
          </p:cNvPr>
          <p:cNvSpPr/>
          <p:nvPr/>
        </p:nvSpPr>
        <p:spPr>
          <a:xfrm>
            <a:off x="3911009" y="3597838"/>
            <a:ext cx="4318591" cy="1107996"/>
          </a:xfrm>
          <a:prstGeom prst="rect">
            <a:avLst/>
          </a:prstGeom>
        </p:spPr>
        <p:txBody>
          <a:bodyPr wrap="square">
            <a:spAutoFit/>
          </a:bodyPr>
          <a:lstStyle/>
          <a:p>
            <a:pPr algn="r"/>
            <a:r>
              <a:rPr lang="en-US" b="1" dirty="0">
                <a:solidFill>
                  <a:schemeClr val="bg1"/>
                </a:solidFill>
                <a:latin typeface="Segoe UI" panose="020B0502040204020203" pitchFamily="34" charset="0"/>
                <a:cs typeface="Segoe UI" panose="020B0502040204020203" pitchFamily="34" charset="0"/>
              </a:rPr>
              <a:t>712 Donnelly Corner Dr</a:t>
            </a:r>
          </a:p>
          <a:p>
            <a:pPr algn="r"/>
            <a:r>
              <a:rPr lang="en-US" sz="1600" dirty="0">
                <a:solidFill>
                  <a:schemeClr val="bg1"/>
                </a:solidFill>
                <a:latin typeface="Segoe UI" panose="020B0502040204020203" pitchFamily="34" charset="0"/>
                <a:cs typeface="Segoe UI" panose="020B0502040204020203" pitchFamily="34" charset="0"/>
              </a:rPr>
              <a:t>Awendaw, SC 29429</a:t>
            </a:r>
          </a:p>
          <a:p>
            <a:pPr algn="r"/>
            <a:r>
              <a:rPr lang="en-US" sz="1600" dirty="0">
                <a:solidFill>
                  <a:schemeClr val="bg1"/>
                </a:solidFill>
                <a:latin typeface="Segoe UI" panose="020B0502040204020203" pitchFamily="34" charset="0"/>
                <a:cs typeface="Segoe UI" panose="020B0502040204020203" pitchFamily="34" charset="0"/>
              </a:rPr>
              <a:t>MLS# </a:t>
            </a:r>
            <a:r>
              <a:rPr lang="en-US" sz="1600" dirty="0">
                <a:solidFill>
                  <a:schemeClr val="bg1"/>
                </a:solidFill>
                <a:effectLst/>
                <a:latin typeface="Segoe UI" panose="020B0502040204020203" pitchFamily="34" charset="0"/>
                <a:cs typeface="Segoe UI" panose="020B0502040204020203" pitchFamily="34" charset="0"/>
              </a:rPr>
              <a:t>24004246</a:t>
            </a:r>
            <a:endParaRPr lang="en-US" sz="1600" dirty="0">
              <a:solidFill>
                <a:schemeClr val="bg1"/>
              </a:solidFill>
              <a:latin typeface="Segoe UI" panose="020B0502040204020203" pitchFamily="34" charset="0"/>
              <a:cs typeface="Segoe UI" panose="020B0502040204020203" pitchFamily="34" charset="0"/>
            </a:endParaRPr>
          </a:p>
          <a:p>
            <a:pPr algn="r"/>
            <a:r>
              <a:rPr lang="en-US" sz="1600" dirty="0">
                <a:solidFill>
                  <a:schemeClr val="bg1"/>
                </a:solidFill>
                <a:effectLst/>
                <a:latin typeface="Segoe UI" panose="020B0502040204020203" pitchFamily="34" charset="0"/>
                <a:cs typeface="Segoe UI" panose="020B0502040204020203" pitchFamily="34" charset="0"/>
              </a:rPr>
              <a:t>$579,000</a:t>
            </a:r>
            <a:endParaRPr lang="en-US" sz="1600" dirty="0">
              <a:solidFill>
                <a:schemeClr val="bg1"/>
              </a:solidFill>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DC1B544D-01E9-4AED-A667-E837E032F08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657350" y="4774058"/>
            <a:ext cx="1600200" cy="1190846"/>
          </a:xfrm>
          <a:prstGeom prst="rect">
            <a:avLst/>
          </a:prstGeom>
          <a:ln w="12700">
            <a:noFill/>
          </a:ln>
        </p:spPr>
      </p:pic>
      <p:pic>
        <p:nvPicPr>
          <p:cNvPr id="3" name="Picture 2">
            <a:extLst>
              <a:ext uri="{FF2B5EF4-FFF2-40B4-BE49-F238E27FC236}">
                <a16:creationId xmlns:a16="http://schemas.microsoft.com/office/drawing/2014/main" id="{8E12EB7A-6989-6449-7290-3BC72E7B30B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3314700" y="4771918"/>
            <a:ext cx="1600200" cy="1200443"/>
          </a:xfrm>
          <a:prstGeom prst="rect">
            <a:avLst/>
          </a:prstGeom>
          <a:ln w="12700">
            <a:noFill/>
          </a:ln>
        </p:spPr>
      </p:pic>
      <p:pic>
        <p:nvPicPr>
          <p:cNvPr id="8" name="Picture 7">
            <a:extLst>
              <a:ext uri="{FF2B5EF4-FFF2-40B4-BE49-F238E27FC236}">
                <a16:creationId xmlns:a16="http://schemas.microsoft.com/office/drawing/2014/main" id="{4D4DB4EB-8FB9-1A84-E458-0DD275CCF778}"/>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6629400" y="4764064"/>
            <a:ext cx="1600200" cy="1216152"/>
          </a:xfrm>
          <a:prstGeom prst="rect">
            <a:avLst/>
          </a:prstGeom>
          <a:ln w="12700">
            <a:noFill/>
          </a:ln>
        </p:spPr>
      </p:pic>
      <p:pic>
        <p:nvPicPr>
          <p:cNvPr id="10" name="Picture 9">
            <a:extLst>
              <a:ext uri="{FF2B5EF4-FFF2-40B4-BE49-F238E27FC236}">
                <a16:creationId xmlns:a16="http://schemas.microsoft.com/office/drawing/2014/main" id="{E65C292B-156D-251E-DB87-C6D3934AC438}"/>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4972050" y="4771918"/>
            <a:ext cx="1600200" cy="1200443"/>
          </a:xfrm>
          <a:prstGeom prst="rect">
            <a:avLst/>
          </a:prstGeom>
          <a:ln w="12700">
            <a:noFill/>
          </a:ln>
        </p:spPr>
      </p:pic>
      <p:pic>
        <p:nvPicPr>
          <p:cNvPr id="11" name="Picture 10">
            <a:extLst>
              <a:ext uri="{FF2B5EF4-FFF2-40B4-BE49-F238E27FC236}">
                <a16:creationId xmlns:a16="http://schemas.microsoft.com/office/drawing/2014/main" id="{F1D1CFC3-35E2-F9CC-F5B2-1B5FD60CEC27}"/>
              </a:ext>
            </a:extLst>
          </p:cNvPr>
          <p:cNvPicPr>
            <a:picLocks noChangeAspect="1"/>
          </p:cNvPicPr>
          <p:nvPr/>
        </p:nvPicPr>
        <p:blipFill>
          <a:blip r:embed="rId8">
            <a:extLst>
              <a:ext uri="{28A0092B-C50C-407E-A947-70E740481C1C}">
                <a14:useLocalDpi xmlns:a14="http://schemas.microsoft.com/office/drawing/2010/main" val="0"/>
              </a:ext>
            </a:extLst>
          </a:blip>
          <a:srcRect t="96" b="96"/>
          <a:stretch/>
        </p:blipFill>
        <p:spPr>
          <a:xfrm>
            <a:off x="0" y="4764064"/>
            <a:ext cx="1600200" cy="1182370"/>
          </a:xfrm>
          <a:prstGeom prst="rect">
            <a:avLst/>
          </a:prstGeom>
          <a:ln w="12700">
            <a:noFill/>
          </a:ln>
        </p:spPr>
      </p:pic>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180</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Fave Script Bold Pro</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41</cp:revision>
  <dcterms:created xsi:type="dcterms:W3CDTF">2017-07-11T13:56:54Z</dcterms:created>
  <dcterms:modified xsi:type="dcterms:W3CDTF">2024-02-20T15:54:45Z</dcterms:modified>
</cp:coreProperties>
</file>