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0" d="100"/>
          <a:sy n="200" d="100"/>
        </p:scale>
        <p:origin x="-960" y="-3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27607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1160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3025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04317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8315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950112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5553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6562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5409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2745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5841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BCD2A90B-18DF-4C6F-99F9-DAAC5E6BA37F}" type="datetimeFigureOut">
              <a:rPr lang="en-US" smtClean="0"/>
              <a:t>1/6/2026</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9847581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https://charleston-real-estate-media.aryeo.com/sites/aeaqzpq/"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t="966" b="10260"/>
          <a:stretch>
            <a:fillRect/>
          </a:stretch>
        </p:blipFill>
        <p:spPr>
          <a:xfrm>
            <a:off x="2572" y="0"/>
            <a:ext cx="8224456" cy="4963325"/>
          </a:xfrm>
          <a:prstGeom prst="rect">
            <a:avLst/>
          </a:prstGeom>
        </p:spPr>
      </p:pic>
      <p:sp>
        <p:nvSpPr>
          <p:cNvPr id="4" name="Rectangle 3"/>
          <p:cNvSpPr/>
          <p:nvPr/>
        </p:nvSpPr>
        <p:spPr>
          <a:xfrm>
            <a:off x="-1501" y="4995239"/>
            <a:ext cx="8229599" cy="3046988"/>
          </a:xfrm>
          <a:prstGeom prst="rect">
            <a:avLst/>
          </a:prstGeom>
        </p:spPr>
        <p:txBody>
          <a:bodyPr wrap="square">
            <a:spAutoFit/>
          </a:bodyPr>
          <a:lstStyle/>
          <a:p>
            <a:pPr algn="ctr"/>
            <a:r>
              <a:rPr lang="en-US" sz="1200" dirty="0">
                <a:latin typeface="Segoe UI" panose="020B0502040204020203" pitchFamily="34" charset="0"/>
                <a:cs typeface="Segoe UI" panose="020B0502040204020203" pitchFamily="34" charset="0"/>
              </a:rPr>
              <a:t>Coastal Luxury Perfected on Isle of Palms! Experience refined coastal living at 715 Carolina Boulevard, a newly completed, thoughtfully designed residence where modern elegance meets timeless Lowcountry charm. Ideally positioned in the heart of Isle of Palms, this exceptional home offers over 3,400 square feet of elevated living space with five bedroom suites, five and a half baths, and a seamless blend of indoor and outdoor living designed for both grand entertaining and everyday comfort. The light-filled interior showcases soaring ceilings, custom finishes, and an open-concept layout that effortlessly connects the living, dining, and gourmet kitchen spaces. At the heart of the home, the chef-inspired kitchen features a statement island, premium appliances, and beautifully appointed cabinetry, creating a warm yet sophisticated gathering space. Each bedroom is a private retreat with its own en-suite bath, offering comfort and privacy for owners and guests alike.</a:t>
            </a:r>
          </a:p>
          <a:p>
            <a:pPr algn="ctr"/>
            <a:r>
              <a:rPr lang="en-US" sz="1200" dirty="0">
                <a:latin typeface="Segoe UI" panose="020B0502040204020203" pitchFamily="34" charset="0"/>
                <a:cs typeface="Segoe UI" panose="020B0502040204020203" pitchFamily="34" charset="0"/>
              </a:rPr>
              <a:t>Outdoor living is elevated to a resort-style experience with expansive porches and balconies, a private pool and spa, and gentle ocean breezes that set the tone for relaxed island living. Whether hosting evening gatherings or enjoying quiet mornings near the coast, this home delivers an unparalleled lifestyle just steps from the beach. Complete with a spacious garage, exceptional craftsmanship, and a prime location near Isle of Palms dining, shopping, and recreation, 715 Carolina Boulevard represents coastal luxury at its finest  a rare opportunity to own a move-in-ready island retreat.</a:t>
            </a:r>
          </a:p>
          <a:p>
            <a:pPr algn="ctr"/>
            <a:endParaRPr lang="en-US" sz="1200" dirty="0">
              <a:latin typeface="Segoe UI" panose="020B0502040204020203" pitchFamily="34" charset="0"/>
              <a:cs typeface="Segoe UI" panose="020B0502040204020203" pitchFamily="34" charset="0"/>
            </a:endParaRPr>
          </a:p>
          <a:p>
            <a:pPr algn="ctr"/>
            <a:r>
              <a:rPr lang="en-US" sz="1200" dirty="0">
                <a:latin typeface="Segoe UI" panose="020B0502040204020203" pitchFamily="34" charset="0"/>
                <a:cs typeface="Segoe UI" panose="020B0502040204020203" pitchFamily="34" charset="0"/>
                <a:hlinkClick r:id="rId3"/>
              </a:rPr>
              <a:t>ENJOY A VIRTUAL TOUR</a:t>
            </a:r>
            <a:endParaRPr lang="en-US" sz="1200" dirty="0">
              <a:latin typeface="Segoe UI" panose="020B0502040204020203" pitchFamily="34" charset="0"/>
              <a:cs typeface="Segoe UI" panose="020B0502040204020203" pitchFamily="34" charset="0"/>
            </a:endParaRPr>
          </a:p>
        </p:txBody>
      </p:sp>
      <p:sp>
        <p:nvSpPr>
          <p:cNvPr id="5" name="Rectangle 4"/>
          <p:cNvSpPr/>
          <p:nvPr/>
        </p:nvSpPr>
        <p:spPr>
          <a:xfrm>
            <a:off x="0" y="0"/>
            <a:ext cx="8229600" cy="646331"/>
          </a:xfrm>
          <a:prstGeom prst="rect">
            <a:avLst/>
          </a:prstGeom>
        </p:spPr>
        <p:txBody>
          <a:bodyPr wrap="square">
            <a:spAutoFit/>
          </a:bodyPr>
          <a:lstStyle/>
          <a:p>
            <a:pPr algn="ctr"/>
            <a:r>
              <a:rPr lang="en-US" sz="3600" dirty="0">
                <a:ln w="3175">
                  <a:noFill/>
                </a:ln>
                <a:solidFill>
                  <a:schemeClr val="bg1"/>
                </a:solidFill>
                <a:effectLst>
                  <a:outerShdw blurRad="38100" dist="38100" dir="2700000" algn="tl">
                    <a:srgbClr val="000000">
                      <a:alpha val="43137"/>
                    </a:srgbClr>
                  </a:outerShdw>
                </a:effectLst>
                <a:latin typeface="Fave Script Bold Pro" pitchFamily="2" charset="0"/>
              </a:rPr>
              <a:t>New Construction on the Isle of Palms</a:t>
            </a:r>
          </a:p>
        </p:txBody>
      </p:sp>
      <p:sp>
        <p:nvSpPr>
          <p:cNvPr id="6" name="Rectangle 5"/>
          <p:cNvSpPr/>
          <p:nvPr/>
        </p:nvSpPr>
        <p:spPr>
          <a:xfrm>
            <a:off x="2057400" y="9231987"/>
            <a:ext cx="4114800" cy="584775"/>
          </a:xfrm>
          <a:prstGeom prst="rect">
            <a:avLst/>
          </a:prstGeom>
        </p:spPr>
        <p:txBody>
          <a:bodyPr wrap="square">
            <a:spAutoFit/>
          </a:bodyPr>
          <a:lstStyle/>
          <a:p>
            <a:pPr algn="ctr"/>
            <a:r>
              <a:rPr lang="en-US" b="1" dirty="0">
                <a:latin typeface="Segoe UI" panose="020B0502040204020203" pitchFamily="34" charset="0"/>
                <a:cs typeface="Segoe UI" panose="020B0502040204020203" pitchFamily="34" charset="0"/>
              </a:rPr>
              <a:t>Jamie Hollingsworth</a:t>
            </a:r>
          </a:p>
          <a:p>
            <a:pPr algn="ctr"/>
            <a:r>
              <a:rPr lang="en-US" sz="1400" dirty="0">
                <a:latin typeface="Segoe UI" panose="020B0502040204020203" pitchFamily="34" charset="0"/>
                <a:cs typeface="Segoe UI" panose="020B0502040204020203" pitchFamily="34" charset="0"/>
              </a:rPr>
              <a:t>843-442-6492 | iopsold@aol.com</a:t>
            </a:r>
          </a:p>
        </p:txBody>
      </p:sp>
      <p:sp>
        <p:nvSpPr>
          <p:cNvPr id="7" name="Rectangle 6"/>
          <p:cNvSpPr/>
          <p:nvPr/>
        </p:nvSpPr>
        <p:spPr>
          <a:xfrm>
            <a:off x="228600" y="9802277"/>
            <a:ext cx="7772400" cy="246221"/>
          </a:xfrm>
          <a:prstGeom prst="rect">
            <a:avLst/>
          </a:prstGeom>
        </p:spPr>
        <p:txBody>
          <a:bodyPr wrap="square">
            <a:spAutoFit/>
          </a:bodyPr>
          <a:lstStyle/>
          <a:p>
            <a:pPr algn="ctr"/>
            <a:r>
              <a:rPr lang="en-US" sz="1000" dirty="0">
                <a:solidFill>
                  <a:schemeClr val="bg1">
                    <a:lumMod val="75000"/>
                  </a:schemeClr>
                </a:solidFill>
                <a:latin typeface="Segoe UI" panose="020B0502040204020203" pitchFamily="34" charset="0"/>
                <a:cs typeface="Segoe UI" panose="020B0502040204020203" pitchFamily="34" charset="0"/>
              </a:rPr>
              <a:t>Salmonsen Realty | 864 </a:t>
            </a:r>
            <a:r>
              <a:rPr lang="en-US" sz="1000" dirty="0" err="1">
                <a:solidFill>
                  <a:schemeClr val="bg1">
                    <a:lumMod val="75000"/>
                  </a:schemeClr>
                </a:solidFill>
                <a:latin typeface="Segoe UI" panose="020B0502040204020203" pitchFamily="34" charset="0"/>
                <a:cs typeface="Segoe UI" panose="020B0502040204020203" pitchFamily="34" charset="0"/>
              </a:rPr>
              <a:t>Lowcountry</a:t>
            </a:r>
            <a:r>
              <a:rPr lang="en-US" sz="1000" dirty="0">
                <a:solidFill>
                  <a:schemeClr val="bg1">
                    <a:lumMod val="75000"/>
                  </a:schemeClr>
                </a:solidFill>
                <a:latin typeface="Segoe UI" panose="020B0502040204020203" pitchFamily="34" charset="0"/>
                <a:cs typeface="Segoe UI" panose="020B0502040204020203" pitchFamily="34" charset="0"/>
              </a:rPr>
              <a:t> Blvd Ste B | Mt Pleasant, SC 29464</a:t>
            </a:r>
          </a:p>
        </p:txBody>
      </p:sp>
      <p:sp>
        <p:nvSpPr>
          <p:cNvPr id="2" name="Rectangle 1">
            <a:extLst>
              <a:ext uri="{FF2B5EF4-FFF2-40B4-BE49-F238E27FC236}">
                <a16:creationId xmlns:a16="http://schemas.microsoft.com/office/drawing/2014/main" id="{95FB9836-4E82-4889-95B8-37ED093037D9}"/>
              </a:ext>
            </a:extLst>
          </p:cNvPr>
          <p:cNvSpPr/>
          <p:nvPr/>
        </p:nvSpPr>
        <p:spPr>
          <a:xfrm>
            <a:off x="0" y="4062108"/>
            <a:ext cx="8228098" cy="892552"/>
          </a:xfrm>
          <a:prstGeom prst="rect">
            <a:avLst/>
          </a:prstGeom>
        </p:spPr>
        <p:txBody>
          <a:bodyPr wrap="square">
            <a:spAutoFit/>
          </a:bodyPr>
          <a:lstStyle/>
          <a:p>
            <a:pPr algn="ctr"/>
            <a:r>
              <a:rPr lang="en-US" sz="2000" b="1" dirty="0">
                <a:ln w="3175">
                  <a:solidFill>
                    <a:schemeClr val="bg1">
                      <a:lumMod val="65000"/>
                    </a:schemeClr>
                  </a:solidFill>
                </a:ln>
                <a:solidFill>
                  <a:schemeClr val="bg1"/>
                </a:solidFill>
                <a:effectLst>
                  <a:outerShdw blurRad="38100" dist="38100" dir="2700000" algn="tl">
                    <a:srgbClr val="000000">
                      <a:alpha val="43137"/>
                    </a:srgbClr>
                  </a:outerShdw>
                  <a:reflection blurRad="6350" stA="50000" endA="300" endPos="50000" dist="29997" dir="5400000" sy="-100000" algn="bl" rotWithShape="0"/>
                </a:effectLst>
                <a:latin typeface="Segoe UI" panose="020B0502040204020203" pitchFamily="34" charset="0"/>
                <a:cs typeface="Segoe UI" panose="020B0502040204020203" pitchFamily="34" charset="0"/>
              </a:rPr>
              <a:t>715 Carolina Boulevard</a:t>
            </a:r>
          </a:p>
          <a:p>
            <a:pPr algn="ctr"/>
            <a:endParaRPr lang="en-US" sz="1600" b="1" dirty="0">
              <a:ln w="3175">
                <a:solidFill>
                  <a:schemeClr val="bg1">
                    <a:lumMod val="65000"/>
                  </a:schemeClr>
                </a:solidFill>
              </a:ln>
              <a:solidFill>
                <a:schemeClr val="bg1"/>
              </a:solidFill>
              <a:effectLst>
                <a:outerShdw blurRad="38100" dist="38100" dir="2700000" algn="tl">
                  <a:srgbClr val="000000">
                    <a:alpha val="43137"/>
                  </a:srgbClr>
                </a:outerShdw>
                <a:reflection blurRad="6350" stA="50000" endA="300" endPos="50000" dist="29997" dir="5400000" sy="-100000" algn="bl" rotWithShape="0"/>
              </a:effectLst>
              <a:latin typeface="Segoe UI" panose="020B0502040204020203" pitchFamily="34" charset="0"/>
              <a:cs typeface="Segoe UI" panose="020B0502040204020203" pitchFamily="34" charset="0"/>
            </a:endParaRPr>
          </a:p>
          <a:p>
            <a:pPr algn="ctr"/>
            <a:r>
              <a:rPr lang="en-US" sz="1600" b="1" dirty="0">
                <a:ln w="3175">
                  <a:solidFill>
                    <a:schemeClr val="bg1">
                      <a:lumMod val="65000"/>
                    </a:schemeClr>
                  </a:solidFill>
                </a:ln>
                <a:solidFill>
                  <a:schemeClr val="bg1"/>
                </a:solidFill>
                <a:effectLst>
                  <a:outerShdw blurRad="38100" dist="38100" dir="2700000" algn="tl">
                    <a:srgbClr val="000000">
                      <a:alpha val="43137"/>
                    </a:srgbClr>
                  </a:outerShdw>
                  <a:reflection blurRad="6350" stA="50000" endA="300" endPos="50000" dist="29997" dir="5400000" sy="-100000" algn="bl" rotWithShape="0"/>
                </a:effectLst>
                <a:latin typeface="Segoe UI" panose="020B0502040204020203" pitchFamily="34" charset="0"/>
                <a:cs typeface="Segoe UI" panose="020B0502040204020203" pitchFamily="34" charset="0"/>
              </a:rPr>
              <a:t>MLS# 25032346 | $4,395,000</a:t>
            </a:r>
          </a:p>
        </p:txBody>
      </p:sp>
      <p:pic>
        <p:nvPicPr>
          <p:cNvPr id="8" name="Picture 7">
            <a:extLst>
              <a:ext uri="{FF2B5EF4-FFF2-40B4-BE49-F238E27FC236}">
                <a16:creationId xmlns:a16="http://schemas.microsoft.com/office/drawing/2014/main" id="{4D4DB4EB-8FB9-1A84-E458-0DD275CCF77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0" y="8125436"/>
            <a:ext cx="1474826" cy="1106551"/>
          </a:xfrm>
          <a:prstGeom prst="rect">
            <a:avLst/>
          </a:prstGeom>
          <a:ln w="12700">
            <a:noFill/>
          </a:ln>
        </p:spPr>
      </p:pic>
      <p:pic>
        <p:nvPicPr>
          <p:cNvPr id="12" name="Picture 11">
            <a:extLst>
              <a:ext uri="{FF2B5EF4-FFF2-40B4-BE49-F238E27FC236}">
                <a16:creationId xmlns:a16="http://schemas.microsoft.com/office/drawing/2014/main" id="{85C81099-8BDB-2C2C-00A8-5EB36BD33176}"/>
              </a:ext>
            </a:extLst>
          </p:cNvPr>
          <p:cNvPicPr>
            <a:picLocks noChangeAspect="1"/>
          </p:cNvPicPr>
          <p:nvPr/>
        </p:nvPicPr>
        <p:blipFill>
          <a:blip r:embed="rId5">
            <a:extLst>
              <a:ext uri="{28A0092B-C50C-407E-A947-70E740481C1C}">
                <a14:useLocalDpi xmlns:a14="http://schemas.microsoft.com/office/drawing/2010/main" val="0"/>
              </a:ext>
            </a:extLst>
          </a:blip>
          <a:srcRect t="427" b="427"/>
          <a:stretch/>
        </p:blipFill>
        <p:spPr>
          <a:xfrm>
            <a:off x="3296980" y="8125436"/>
            <a:ext cx="1645920" cy="1100414"/>
          </a:xfrm>
          <a:prstGeom prst="rect">
            <a:avLst/>
          </a:prstGeom>
          <a:ln w="12700">
            <a:noFill/>
          </a:ln>
        </p:spPr>
      </p:pic>
      <p:pic>
        <p:nvPicPr>
          <p:cNvPr id="13" name="Picture 12">
            <a:extLst>
              <a:ext uri="{FF2B5EF4-FFF2-40B4-BE49-F238E27FC236}">
                <a16:creationId xmlns:a16="http://schemas.microsoft.com/office/drawing/2014/main" id="{4C49DD30-FEBA-DABE-440D-0B67951BB0A2}"/>
              </a:ext>
            </a:extLst>
          </p:cNvPr>
          <p:cNvPicPr>
            <a:picLocks noChangeAspect="1"/>
          </p:cNvPicPr>
          <p:nvPr/>
        </p:nvPicPr>
        <p:blipFill>
          <a:blip r:embed="rId6">
            <a:extLst>
              <a:ext uri="{28A0092B-C50C-407E-A947-70E740481C1C}">
                <a14:useLocalDpi xmlns:a14="http://schemas.microsoft.com/office/drawing/2010/main" val="0"/>
              </a:ext>
            </a:extLst>
          </a:blip>
          <a:srcRect t="354" b="354"/>
          <a:stretch/>
        </p:blipFill>
        <p:spPr>
          <a:xfrm>
            <a:off x="5031017" y="8125436"/>
            <a:ext cx="1645920" cy="1100414"/>
          </a:xfrm>
          <a:prstGeom prst="rect">
            <a:avLst/>
          </a:prstGeom>
          <a:ln w="12700">
            <a:noFill/>
          </a:ln>
        </p:spPr>
      </p:pic>
      <p:pic>
        <p:nvPicPr>
          <p:cNvPr id="15" name="Picture 14">
            <a:extLst>
              <a:ext uri="{FF2B5EF4-FFF2-40B4-BE49-F238E27FC236}">
                <a16:creationId xmlns:a16="http://schemas.microsoft.com/office/drawing/2014/main" id="{A6A70E0B-C8C8-C502-AA76-FB45F7727FE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765053" y="8125436"/>
            <a:ext cx="1474826" cy="1106553"/>
          </a:xfrm>
          <a:prstGeom prst="rect">
            <a:avLst/>
          </a:prstGeom>
          <a:ln w="12700">
            <a:noFill/>
          </a:ln>
        </p:spPr>
      </p:pic>
      <p:pic>
        <p:nvPicPr>
          <p:cNvPr id="16" name="Picture 15">
            <a:extLst>
              <a:ext uri="{FF2B5EF4-FFF2-40B4-BE49-F238E27FC236}">
                <a16:creationId xmlns:a16="http://schemas.microsoft.com/office/drawing/2014/main" id="{35C997EF-38B4-C027-1C2C-C09C155C54AF}"/>
              </a:ext>
            </a:extLst>
          </p:cNvPr>
          <p:cNvPicPr>
            <a:picLocks noChangeAspect="1"/>
          </p:cNvPicPr>
          <p:nvPr/>
        </p:nvPicPr>
        <p:blipFill>
          <a:blip r:embed="rId8">
            <a:extLst>
              <a:ext uri="{28A0092B-C50C-407E-A947-70E740481C1C}">
                <a14:useLocalDpi xmlns:a14="http://schemas.microsoft.com/office/drawing/2010/main" val="0"/>
              </a:ext>
            </a:extLst>
          </a:blip>
          <a:srcRect l="142" r="142"/>
          <a:stretch/>
        </p:blipFill>
        <p:spPr>
          <a:xfrm>
            <a:off x="1562943" y="8125436"/>
            <a:ext cx="1645920" cy="1100415"/>
          </a:xfrm>
          <a:prstGeom prst="rect">
            <a:avLst/>
          </a:prstGeom>
          <a:ln w="12700">
            <a:noFill/>
          </a:ln>
        </p:spPr>
      </p:pic>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233</TotalTime>
  <Words>306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Fave Script Bold Pro</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55</cp:revision>
  <dcterms:created xsi:type="dcterms:W3CDTF">2017-07-11T13:56:54Z</dcterms:created>
  <dcterms:modified xsi:type="dcterms:W3CDTF">2026-01-06T14:12:39Z</dcterms:modified>
</cp:coreProperties>
</file>