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8" d="100"/>
          <a:sy n="48" d="100"/>
        </p:scale>
        <p:origin x="2220" y="6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179915" y="7852479"/>
            <a:ext cx="7414870" cy="1952984"/>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582930" y="2346960"/>
            <a:ext cx="6606540" cy="2610825"/>
          </a:xfrm>
        </p:spPr>
        <p:txBody>
          <a:bodyPr anchor="b">
            <a:normAutofit/>
          </a:bodyPr>
          <a:lstStyle>
            <a:lvl1pPr>
              <a:defRPr sz="440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65860" y="5215468"/>
            <a:ext cx="5440680" cy="2160693"/>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grpSp>
        <p:nvGrpSpPr>
          <p:cNvPr id="15" name="Group 14"/>
          <p:cNvGrpSpPr>
            <a:grpSpLocks noChangeAspect="1"/>
          </p:cNvGrpSpPr>
          <p:nvPr/>
        </p:nvGrpSpPr>
        <p:grpSpPr bwMode="hidden">
          <a:xfrm>
            <a:off x="179915" y="1047480"/>
            <a:ext cx="7414870" cy="1952984"/>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5634990" y="2123441"/>
            <a:ext cx="1748790" cy="6581422"/>
          </a:xfrm>
        </p:spPr>
        <p:txBody>
          <a:bodyPr vert="eaVert" anchor="ctr"/>
          <a:lstStyle>
            <a:lvl1pPr algn="l">
              <a:defRPr>
                <a:solidFill>
                  <a:schemeClr val="tx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388620" y="2123440"/>
            <a:ext cx="5116830" cy="6581423"/>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194310" y="335280"/>
            <a:ext cx="7391552" cy="694700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5140323" y="6165268"/>
            <a:ext cx="2444965" cy="1047238"/>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226422" y="5977092"/>
            <a:ext cx="4712838" cy="1246869"/>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404419" y="5995091"/>
            <a:ext cx="4647783" cy="1135599"/>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4768066" y="5975456"/>
            <a:ext cx="2811800" cy="955605"/>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179915" y="5952547"/>
            <a:ext cx="7414870" cy="1950482"/>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586527" y="3613221"/>
            <a:ext cx="6606540" cy="2235200"/>
          </a:xfrm>
        </p:spPr>
        <p:txBody>
          <a:bodyPr anchor="t">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62260" y="2108258"/>
            <a:ext cx="5455074" cy="1378375"/>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575157" y="3929482"/>
            <a:ext cx="3248863" cy="50560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3948379" y="3929482"/>
            <a:ext cx="3248863" cy="50560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75158" y="3927900"/>
            <a:ext cx="3248863" cy="938318"/>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75733" y="5029201"/>
            <a:ext cx="3247047"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950970" y="3927899"/>
            <a:ext cx="3248863" cy="938318"/>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271" y="5029201"/>
            <a:ext cx="3248863"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2/3/2016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2/3/2016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179915" y="1047480"/>
            <a:ext cx="7414870" cy="1950482"/>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1D8BD707-D9CF-40AE-B4C6-C98DA3205C09}" type="datetimeFigureOut">
              <a:rPr lang="en-US" smtClean="0"/>
              <a:pPr/>
              <a:t>2/3/2016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4" name="Text Placeholder 3"/>
          <p:cNvSpPr>
            <a:spLocks noGrp="1"/>
          </p:cNvSpPr>
          <p:nvPr>
            <p:ph type="body" sz="half" idx="2"/>
          </p:nvPr>
        </p:nvSpPr>
        <p:spPr>
          <a:xfrm>
            <a:off x="777240" y="5252721"/>
            <a:ext cx="2849880" cy="2794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grpSp>
        <p:nvGrpSpPr>
          <p:cNvPr id="2" name="Group 23"/>
          <p:cNvGrpSpPr>
            <a:grpSpLocks noChangeAspect="1"/>
          </p:cNvGrpSpPr>
          <p:nvPr/>
        </p:nvGrpSpPr>
        <p:grpSpPr bwMode="hidden">
          <a:xfrm>
            <a:off x="179915" y="1047480"/>
            <a:ext cx="7414870" cy="1952984"/>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777240" y="3352800"/>
            <a:ext cx="2849880" cy="1837334"/>
          </a:xfrm>
        </p:spPr>
        <p:txBody>
          <a:bodyPr anchor="b">
            <a:noAutofit/>
          </a:bodyPr>
          <a:lstStyle>
            <a:lvl1pPr algn="l">
              <a:defRPr sz="320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3954168" y="2682240"/>
            <a:ext cx="3318465" cy="5588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179915" y="7852479"/>
            <a:ext cx="7414870" cy="1952984"/>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143032" y="496712"/>
            <a:ext cx="3240748" cy="3563903"/>
          </a:xfrm>
        </p:spPr>
        <p:txBody>
          <a:bodyPr anchor="b">
            <a:normAutofit/>
          </a:bodyPr>
          <a:lstStyle>
            <a:lvl1pPr algn="l">
              <a:defRPr sz="2800" b="0">
                <a:solidFill>
                  <a:srgbClr val="FFFFFF"/>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4138083" y="4085449"/>
            <a:ext cx="3245697" cy="3551485"/>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a:off x="712470" y="2011680"/>
            <a:ext cx="3031236" cy="4291584"/>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194310" y="335280"/>
            <a:ext cx="7391552" cy="3621024"/>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179915" y="2463162"/>
            <a:ext cx="7414870" cy="1950482"/>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388620" y="496215"/>
            <a:ext cx="6995160" cy="1837334"/>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4" name="Date Placeholder 3"/>
          <p:cNvSpPr>
            <a:spLocks noGrp="1"/>
          </p:cNvSpPr>
          <p:nvPr>
            <p:ph type="dt" sz="half" idx="2"/>
          </p:nvPr>
        </p:nvSpPr>
        <p:spPr>
          <a:xfrm>
            <a:off x="4389121" y="9166908"/>
            <a:ext cx="3218687" cy="535517"/>
          </a:xfrm>
          <a:prstGeom prst="rect">
            <a:avLst/>
          </a:prstGeom>
        </p:spPr>
        <p:txBody>
          <a:bodyPr vert="horz" lIns="91440" tIns="45720" rIns="91440" bIns="45720" rtlCol="0" anchor="ctr"/>
          <a:lstStyle>
            <a:lvl1pPr algn="r">
              <a:defRPr sz="1000">
                <a:solidFill>
                  <a:schemeClr val="tx2"/>
                </a:solidFill>
              </a:defRPr>
            </a:lvl1pPr>
          </a:lstStyle>
          <a:p>
            <a:fld id="{1D8BD707-D9CF-40AE-B4C6-C98DA3205C09}" type="datetimeFigureOut">
              <a:rPr lang="en-US" smtClean="0"/>
              <a:pPr/>
              <a:t>2/3/2016</a:t>
            </a:fld>
            <a:endParaRPr lang="en-US"/>
          </a:p>
        </p:txBody>
      </p:sp>
      <p:sp>
        <p:nvSpPr>
          <p:cNvPr id="5" name="Footer Placeholder 4"/>
          <p:cNvSpPr>
            <a:spLocks noGrp="1"/>
          </p:cNvSpPr>
          <p:nvPr>
            <p:ph type="ftr" sz="quarter" idx="3"/>
          </p:nvPr>
        </p:nvSpPr>
        <p:spPr>
          <a:xfrm>
            <a:off x="164593" y="9166908"/>
            <a:ext cx="3218687" cy="535517"/>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392425" y="9166906"/>
            <a:ext cx="987552" cy="535517"/>
          </a:xfrm>
          <a:prstGeom prst="rect">
            <a:avLst/>
          </a:prstGeom>
        </p:spPr>
        <p:txBody>
          <a:bodyPr vert="horz" lIns="91440" tIns="45720" rIns="91440" bIns="45720" rtlCol="0" anchor="ctr"/>
          <a:lstStyle>
            <a:lvl1pPr algn="ctr">
              <a:defRPr sz="1000">
                <a:solidFill>
                  <a:schemeClr val="tx2"/>
                </a:solidFill>
              </a:defRPr>
            </a:lvl1pPr>
          </a:lstStyle>
          <a:p>
            <a:fld id="{B6F15528-21DE-4FAA-801E-634DDDAF4B2B}" type="slidenum">
              <a:rPr lang="en-US" smtClean="0"/>
              <a:pPr/>
              <a:t>‹#›</a:t>
            </a:fld>
            <a:endParaRPr lang="en-US"/>
          </a:p>
        </p:txBody>
      </p:sp>
      <p:sp>
        <p:nvSpPr>
          <p:cNvPr id="3" name="Text Placeholder 2"/>
          <p:cNvSpPr>
            <a:spLocks noGrp="1"/>
          </p:cNvSpPr>
          <p:nvPr>
            <p:ph type="body" idx="1"/>
          </p:nvPr>
        </p:nvSpPr>
        <p:spPr>
          <a:xfrm>
            <a:off x="741257" y="3924018"/>
            <a:ext cx="6297083" cy="506102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pn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304799"/>
            <a:ext cx="7772400" cy="609601"/>
          </a:xfrm>
        </p:spPr>
        <p:txBody>
          <a:bodyPr anchor="t">
            <a:noAutofit/>
          </a:bodyPr>
          <a:lstStyle/>
          <a:p>
            <a:r>
              <a:rPr lang="en-US" sz="3200" spc="300" dirty="0">
                <a:ln w="6350">
                  <a:solidFill>
                    <a:schemeClr val="bg2">
                      <a:lumMod val="50000"/>
                    </a:schemeClr>
                  </a:solidFill>
                  <a:prstDash val="solid"/>
                </a:ln>
                <a:solidFill>
                  <a:srgbClr val="FFFF00"/>
                </a:solidFill>
                <a:effectLst>
                  <a:outerShdw blurRad="38100" dist="38100" dir="2700000" algn="tl">
                    <a:srgbClr val="000000">
                      <a:alpha val="43137"/>
                    </a:srgbClr>
                  </a:outerShdw>
                </a:effectLst>
              </a:rPr>
              <a:t>$2,500 BUYER AGENT BONUS!!!</a:t>
            </a:r>
            <a:endParaRPr lang="en-US" sz="3200" spc="300" dirty="0">
              <a:ln w="6350">
                <a:solidFill>
                  <a:schemeClr val="bg2">
                    <a:lumMod val="50000"/>
                  </a:schemeClr>
                </a:solidFill>
                <a:prstDash val="solid"/>
              </a:ln>
              <a:solidFill>
                <a:srgbClr val="FFFF00"/>
              </a:solidFill>
              <a:effectLst>
                <a:outerShdw blurRad="38100" dist="38100" dir="2700000" algn="tl">
                  <a:srgbClr val="000000">
                    <a:alpha val="43137"/>
                  </a:srgbClr>
                </a:outerShdw>
              </a:effectLst>
            </a:endParaRPr>
          </a:p>
        </p:txBody>
      </p:sp>
      <p:pic>
        <p:nvPicPr>
          <p:cNvPr id="5" name="Picture 4"/>
          <p:cNvPicPr>
            <a:picLocks noChangeAspect="1"/>
          </p:cNvPicPr>
          <p:nvPr/>
        </p:nvPicPr>
        <p:blipFill rotWithShape="1">
          <a:blip r:embed="rId2">
            <a:extLst>
              <a:ext uri="{28A0092B-C50C-407E-A947-70E740481C1C}">
                <a14:useLocalDpi xmlns:a14="http://schemas.microsoft.com/office/drawing/2010/main" val="0"/>
              </a:ext>
            </a:extLst>
          </a:blip>
          <a:srcRect t="6537"/>
          <a:stretch/>
        </p:blipFill>
        <p:spPr>
          <a:xfrm>
            <a:off x="217004" y="8488740"/>
            <a:ext cx="1143000" cy="1526117"/>
          </a:xfrm>
          <a:prstGeom prst="round2DiagRect">
            <a:avLst>
              <a:gd name="adj1" fmla="val 0"/>
              <a:gd name="adj2" fmla="val 14167"/>
            </a:avLst>
          </a:prstGeom>
          <a:noFill/>
          <a:ln>
            <a:solidFill>
              <a:schemeClr val="bg1"/>
            </a:solidFill>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02031" y="9273570"/>
            <a:ext cx="1599138" cy="577082"/>
          </a:xfrm>
          <a:prstGeom prst="rect">
            <a:avLst/>
          </a:prstGeom>
        </p:spPr>
      </p:pic>
      <p:sp>
        <p:nvSpPr>
          <p:cNvPr id="7" name="Rectangle 6"/>
          <p:cNvSpPr/>
          <p:nvPr/>
        </p:nvSpPr>
        <p:spPr>
          <a:xfrm>
            <a:off x="3581400" y="9796790"/>
            <a:ext cx="4191000" cy="261610"/>
          </a:xfrm>
          <a:prstGeom prst="rect">
            <a:avLst/>
          </a:prstGeom>
        </p:spPr>
        <p:txBody>
          <a:bodyPr wrap="square">
            <a:spAutoFit/>
          </a:bodyPr>
          <a:lstStyle/>
          <a:p>
            <a:pPr algn="r"/>
            <a:r>
              <a:rPr lang="en-US" sz="1100" dirty="0">
                <a:solidFill>
                  <a:schemeClr val="tx2">
                    <a:lumMod val="75000"/>
                  </a:schemeClr>
                </a:solidFill>
              </a:rPr>
              <a:t>RE/MAX Pro </a:t>
            </a:r>
            <a:r>
              <a:rPr lang="en-US" sz="1100" dirty="0" smtClean="0">
                <a:solidFill>
                  <a:schemeClr val="tx2">
                    <a:lumMod val="75000"/>
                  </a:schemeClr>
                </a:solidFill>
              </a:rPr>
              <a:t>Realty, 9209 </a:t>
            </a:r>
            <a:r>
              <a:rPr lang="en-US" sz="1100" dirty="0">
                <a:solidFill>
                  <a:schemeClr val="tx2">
                    <a:lumMod val="75000"/>
                  </a:schemeClr>
                </a:solidFill>
              </a:rPr>
              <a:t>University </a:t>
            </a:r>
            <a:r>
              <a:rPr lang="en-US" sz="1100" dirty="0" smtClean="0">
                <a:solidFill>
                  <a:schemeClr val="tx2">
                    <a:lumMod val="75000"/>
                  </a:schemeClr>
                </a:solidFill>
              </a:rPr>
              <a:t>Blvd, Charleston</a:t>
            </a:r>
            <a:r>
              <a:rPr lang="en-US" sz="1100" dirty="0">
                <a:solidFill>
                  <a:schemeClr val="tx2">
                    <a:lumMod val="75000"/>
                  </a:schemeClr>
                </a:solidFill>
              </a:rPr>
              <a:t>, SC 29406</a:t>
            </a:r>
          </a:p>
        </p:txBody>
      </p:sp>
      <p:sp>
        <p:nvSpPr>
          <p:cNvPr id="8" name="Rectangle 7"/>
          <p:cNvSpPr/>
          <p:nvPr/>
        </p:nvSpPr>
        <p:spPr>
          <a:xfrm>
            <a:off x="1333500" y="8574690"/>
            <a:ext cx="3390900" cy="1354217"/>
          </a:xfrm>
          <a:prstGeom prst="rect">
            <a:avLst/>
          </a:prstGeom>
        </p:spPr>
        <p:txBody>
          <a:bodyPr wrap="square">
            <a:spAutoFit/>
          </a:bodyPr>
          <a:lstStyle/>
          <a:p>
            <a:r>
              <a:rPr lang="en-US" sz="1800" b="1" dirty="0">
                <a:solidFill>
                  <a:schemeClr val="tx2">
                    <a:lumMod val="75000"/>
                  </a:schemeClr>
                </a:solidFill>
              </a:rPr>
              <a:t>Bill Everett, Jr</a:t>
            </a:r>
          </a:p>
          <a:p>
            <a:r>
              <a:rPr lang="en-US" sz="1800" i="1" dirty="0">
                <a:solidFill>
                  <a:schemeClr val="tx2">
                    <a:lumMod val="75000"/>
                  </a:schemeClr>
                </a:solidFill>
              </a:rPr>
              <a:t>Broker</a:t>
            </a:r>
          </a:p>
          <a:p>
            <a:endParaRPr lang="en-US" sz="1800" i="1" dirty="0">
              <a:solidFill>
                <a:schemeClr val="tx2">
                  <a:lumMod val="75000"/>
                </a:schemeClr>
              </a:solidFill>
            </a:endParaRPr>
          </a:p>
          <a:p>
            <a:r>
              <a:rPr lang="en-US" sz="1400" dirty="0">
                <a:solidFill>
                  <a:schemeClr val="tx2">
                    <a:lumMod val="75000"/>
                  </a:schemeClr>
                </a:solidFill>
              </a:rPr>
              <a:t>843-693-8539</a:t>
            </a:r>
          </a:p>
          <a:p>
            <a:r>
              <a:rPr lang="en-US" sz="1400" dirty="0">
                <a:solidFill>
                  <a:schemeClr val="tx2">
                    <a:lumMod val="75000"/>
                  </a:schemeClr>
                </a:solidFill>
              </a:rPr>
              <a:t>Bill@TheEverettGroup.net</a:t>
            </a:r>
          </a:p>
        </p:txBody>
      </p:sp>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43014" y="991979"/>
            <a:ext cx="3401568" cy="2272456"/>
          </a:xfrm>
          <a:prstGeom prst="roundRect">
            <a:avLst/>
          </a:prstGeom>
          <a:ln>
            <a:noFill/>
          </a:ln>
          <a:effectLst>
            <a:outerShdw blurRad="292100" dist="139700" dir="2700000" algn="tl" rotWithShape="0">
              <a:srgbClr val="333333">
                <a:alpha val="65000"/>
              </a:srgbClr>
            </a:outerShdw>
          </a:effectLst>
        </p:spPr>
      </p:pic>
      <p:sp>
        <p:nvSpPr>
          <p:cNvPr id="9" name="Title 1"/>
          <p:cNvSpPr txBox="1">
            <a:spLocks/>
          </p:cNvSpPr>
          <p:nvPr/>
        </p:nvSpPr>
        <p:spPr>
          <a:xfrm>
            <a:off x="3779736" y="861030"/>
            <a:ext cx="3725963" cy="254905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a:r>
              <a:rPr lang="en-US" sz="2800" dirty="0">
                <a:ln w="18415" cmpd="sng">
                  <a:solidFill>
                    <a:srgbClr val="FFFFFF"/>
                  </a:solidFill>
                  <a:prstDash val="solid"/>
                </a:ln>
                <a:effectLst>
                  <a:outerShdw blurRad="63500" dir="3600000" algn="tl" rotWithShape="0">
                    <a:srgbClr val="000000">
                      <a:alpha val="70000"/>
                    </a:srgbClr>
                  </a:outerShdw>
                </a:effectLst>
              </a:rPr>
              <a:t>716 Simmons Avenue</a:t>
            </a:r>
            <a:endParaRPr lang="en-US" sz="2800" dirty="0" smtClean="0">
              <a:ln w="18415" cmpd="sng">
                <a:solidFill>
                  <a:srgbClr val="FFFFFF"/>
                </a:solidFill>
                <a:prstDash val="solid"/>
              </a:ln>
              <a:effectLst>
                <a:outerShdw blurRad="63500" dir="3600000" algn="tl" rotWithShape="0">
                  <a:srgbClr val="000000">
                    <a:alpha val="70000"/>
                  </a:srgbClr>
                </a:outerShdw>
              </a:effectLst>
            </a:endParaRPr>
          </a:p>
          <a:p>
            <a:pPr algn="r"/>
            <a:endParaRPr lang="en-US" sz="2400" dirty="0" smtClean="0">
              <a:ln w="18415" cmpd="sng">
                <a:solidFill>
                  <a:srgbClr val="FFFFFF"/>
                </a:solidFill>
                <a:prstDash val="solid"/>
              </a:ln>
              <a:effectLst>
                <a:outerShdw blurRad="63500" dir="3600000" algn="tl" rotWithShape="0">
                  <a:srgbClr val="000000">
                    <a:alpha val="70000"/>
                  </a:srgbClr>
                </a:outerShdw>
              </a:effectLst>
            </a:endParaRPr>
          </a:p>
          <a:p>
            <a:pPr algn="r"/>
            <a:r>
              <a:rPr lang="en-US" sz="2400" dirty="0" err="1">
                <a:ln w="18415" cmpd="sng">
                  <a:solidFill>
                    <a:srgbClr val="FFFFFF"/>
                  </a:solidFill>
                  <a:prstDash val="solid"/>
                </a:ln>
                <a:effectLst>
                  <a:outerShdw blurRad="63500" dir="3600000" algn="tl" rotWithShape="0">
                    <a:srgbClr val="000000">
                      <a:alpha val="70000"/>
                    </a:srgbClr>
                  </a:outerShdw>
                </a:effectLst>
              </a:rPr>
              <a:t>Shepards</a:t>
            </a:r>
            <a:r>
              <a:rPr lang="en-US" sz="2400" dirty="0">
                <a:ln w="18415" cmpd="sng">
                  <a:solidFill>
                    <a:srgbClr val="FFFFFF"/>
                  </a:solidFill>
                  <a:prstDash val="solid"/>
                </a:ln>
                <a:effectLst>
                  <a:outerShdw blurRad="63500" dir="3600000" algn="tl" rotWithShape="0">
                    <a:srgbClr val="000000">
                      <a:alpha val="70000"/>
                    </a:srgbClr>
                  </a:outerShdw>
                </a:effectLst>
              </a:rPr>
              <a:t> Park</a:t>
            </a:r>
          </a:p>
          <a:p>
            <a:pPr algn="r"/>
            <a:r>
              <a:rPr lang="en-US" sz="2400" dirty="0">
                <a:ln w="18415" cmpd="sng">
                  <a:solidFill>
                    <a:srgbClr val="FFFFFF"/>
                  </a:solidFill>
                  <a:prstDash val="solid"/>
                </a:ln>
                <a:effectLst>
                  <a:outerShdw blurRad="63500" dir="3600000" algn="tl" rotWithShape="0">
                    <a:srgbClr val="000000">
                      <a:alpha val="70000"/>
                    </a:srgbClr>
                  </a:outerShdw>
                </a:effectLst>
              </a:rPr>
              <a:t>Summerville, SC 29483</a:t>
            </a:r>
          </a:p>
          <a:p>
            <a:pPr algn="r"/>
            <a:r>
              <a:rPr lang="en-US" sz="2400" dirty="0">
                <a:ln w="18415" cmpd="sng">
                  <a:solidFill>
                    <a:srgbClr val="FFFFFF"/>
                  </a:solidFill>
                  <a:prstDash val="solid"/>
                </a:ln>
                <a:effectLst>
                  <a:outerShdw blurRad="63500" dir="3600000" algn="tl" rotWithShape="0">
                    <a:srgbClr val="000000">
                      <a:alpha val="70000"/>
                    </a:srgbClr>
                  </a:outerShdw>
                </a:effectLst>
              </a:rPr>
              <a:t>MLS# 15030637</a:t>
            </a:r>
          </a:p>
          <a:p>
            <a:pPr algn="r"/>
            <a:r>
              <a:rPr lang="en-US" sz="2400" dirty="0">
                <a:ln w="18415" cmpd="sng">
                  <a:solidFill>
                    <a:srgbClr val="FFFFFF"/>
                  </a:solidFill>
                  <a:prstDash val="solid"/>
                </a:ln>
                <a:effectLst>
                  <a:outerShdw blurRad="63500" dir="3600000" algn="tl" rotWithShape="0">
                    <a:srgbClr val="000000">
                      <a:alpha val="70000"/>
                    </a:srgbClr>
                  </a:outerShdw>
                </a:effectLst>
              </a:rPr>
              <a:t>$445,000</a:t>
            </a:r>
          </a:p>
        </p:txBody>
      </p:sp>
      <p:pic>
        <p:nvPicPr>
          <p:cNvPr id="14" name="Picture 1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011551" y="8093109"/>
            <a:ext cx="1494148" cy="1009522"/>
          </a:xfrm>
          <a:prstGeom prst="roundRect">
            <a:avLst/>
          </a:prstGeom>
          <a:ln>
            <a:noFill/>
          </a:ln>
          <a:effectLst>
            <a:outerShdw blurRad="190500" algn="tl" rotWithShape="0">
              <a:srgbClr val="000000">
                <a:alpha val="70000"/>
              </a:srgbClr>
            </a:outerShdw>
          </a:effectLst>
        </p:spPr>
      </p:pic>
      <p:pic>
        <p:nvPicPr>
          <p:cNvPr id="15" name="Picture 1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007125" y="5795484"/>
            <a:ext cx="1498574" cy="1011696"/>
          </a:xfrm>
          <a:prstGeom prst="roundRect">
            <a:avLst/>
          </a:prstGeom>
          <a:ln>
            <a:noFill/>
          </a:ln>
          <a:effectLst>
            <a:outerShdw blurRad="190500" algn="tl" rotWithShape="0">
              <a:srgbClr val="000000">
                <a:alpha val="70000"/>
              </a:srgbClr>
            </a:outerShdw>
          </a:effectLst>
        </p:spPr>
      </p:pic>
      <p:pic>
        <p:nvPicPr>
          <p:cNvPr id="16" name="Picture 1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032841" y="3534367"/>
            <a:ext cx="1472858" cy="987390"/>
          </a:xfrm>
          <a:prstGeom prst="roundRect">
            <a:avLst/>
          </a:prstGeom>
          <a:ln>
            <a:noFill/>
          </a:ln>
          <a:effectLst>
            <a:outerShdw blurRad="190500" algn="tl" rotWithShape="0">
              <a:srgbClr val="000000">
                <a:alpha val="70000"/>
              </a:srgbClr>
            </a:outerShdw>
          </a:effectLst>
        </p:spPr>
      </p:pic>
      <p:pic>
        <p:nvPicPr>
          <p:cNvPr id="17" name="Picture 16"/>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012297" y="4657860"/>
            <a:ext cx="1493402" cy="1006788"/>
          </a:xfrm>
          <a:prstGeom prst="roundRect">
            <a:avLst/>
          </a:prstGeom>
          <a:ln>
            <a:noFill/>
          </a:ln>
          <a:effectLst>
            <a:outerShdw blurRad="190500" algn="tl" rotWithShape="0">
              <a:srgbClr val="000000">
                <a:alpha val="70000"/>
              </a:srgbClr>
            </a:outerShdw>
          </a:effectLst>
        </p:spPr>
      </p:pic>
      <p:sp>
        <p:nvSpPr>
          <p:cNvPr id="3" name="Subtitle 2"/>
          <p:cNvSpPr>
            <a:spLocks noGrp="1"/>
          </p:cNvSpPr>
          <p:nvPr>
            <p:ph type="subTitle" idx="1"/>
          </p:nvPr>
        </p:nvSpPr>
        <p:spPr>
          <a:xfrm>
            <a:off x="217004" y="3372531"/>
            <a:ext cx="5776524" cy="4971369"/>
          </a:xfrm>
        </p:spPr>
        <p:txBody>
          <a:bodyPr>
            <a:noAutofit/>
          </a:bodyPr>
          <a:lstStyle/>
          <a:p>
            <a:r>
              <a:rPr lang="en-US" sz="1200" b="1" i="1" dirty="0">
                <a:solidFill>
                  <a:schemeClr val="tx1"/>
                </a:solidFill>
              </a:rPr>
              <a:t>YOU DO NOT WANT TO MISS THIS MAGNIFICENT HOME</a:t>
            </a:r>
            <a:r>
              <a:rPr lang="en-US" sz="1200" b="1" i="1" dirty="0" smtClean="0">
                <a:solidFill>
                  <a:schemeClr val="tx1"/>
                </a:solidFill>
              </a:rPr>
              <a:t>!</a:t>
            </a:r>
          </a:p>
          <a:p>
            <a:r>
              <a:rPr lang="en-US" sz="1200" dirty="0" smtClean="0">
                <a:solidFill>
                  <a:schemeClr val="tx1"/>
                </a:solidFill>
              </a:rPr>
              <a:t>This </a:t>
            </a:r>
            <a:r>
              <a:rPr lang="en-US" sz="1200" dirty="0">
                <a:solidFill>
                  <a:schemeClr val="tx1"/>
                </a:solidFill>
              </a:rPr>
              <a:t>Amazing fully detached 2 story home is situated on a quiet tree-lined street and is surrounded by a large ½ acre, private, landscaped, fenced yard. This Remarkable home has 4 large bedrooms upstairs including the Spacious master bedroom suite that offers ample storage including built-in maple cabinets, large walk-in closets, and a modern ceramic tile master bathroom with double vanities, a relaxing garden tub and an awesome stand-alone shower. The 4th bedroom is currently being used as a flex room/game room, access to the upper front porch deck is available from the upstairs loft area and if extra living space is needed an unfinished room located on the 3rd floor would add approximately, an additional 300 </a:t>
            </a:r>
            <a:r>
              <a:rPr lang="en-US" sz="1200" dirty="0" err="1">
                <a:solidFill>
                  <a:schemeClr val="tx1"/>
                </a:solidFill>
              </a:rPr>
              <a:t>sqft</a:t>
            </a:r>
            <a:r>
              <a:rPr lang="en-US" sz="1200" dirty="0">
                <a:solidFill>
                  <a:schemeClr val="tx1"/>
                </a:solidFill>
              </a:rPr>
              <a:t> of living space. The main floor with beautiful selected wood flooring throughout offers several large rooms including the charming formal dining room, the authentic formal living room (currently being used as an office), from the living room enter the classic family room through the genuine pocket doors and enjoy the warmth of the gas fireplace on chilly evenings, the modern kitchen is delightful and offers expensive granite countertops with a distinctive back splash, crafted wood cabinets. Quality built-in stainless appliances including a </a:t>
            </a:r>
            <a:r>
              <a:rPr lang="en-US" sz="1200" dirty="0" err="1">
                <a:solidFill>
                  <a:schemeClr val="tx1"/>
                </a:solidFill>
              </a:rPr>
              <a:t>Thermadore</a:t>
            </a:r>
            <a:r>
              <a:rPr lang="en-US" sz="1200" dirty="0">
                <a:solidFill>
                  <a:schemeClr val="tx1"/>
                </a:solidFill>
              </a:rPr>
              <a:t> cook-top &amp; oven, the Stylish breakfast area is perfectly placed adjacent to the kitchen and is filled with natural sun light that enters through the incredible bay window, there is a French door walk-out to the popular screened-in porch and to the massive landscaped back yard and the magnificent </a:t>
            </a:r>
            <a:r>
              <a:rPr lang="en-US" sz="1200" dirty="0" err="1">
                <a:solidFill>
                  <a:schemeClr val="tx1"/>
                </a:solidFill>
              </a:rPr>
              <a:t>Gunite</a:t>
            </a:r>
            <a:r>
              <a:rPr lang="en-US" sz="1200" dirty="0">
                <a:solidFill>
                  <a:schemeClr val="tx1"/>
                </a:solidFill>
              </a:rPr>
              <a:t>, Saltwater Pool. The Owner has had a pre-listing home inspection and a pre-listing appraisal completed and will provide upon request. FYI, this Incredible Home is priced below the current appraisal! However the Owner will consider reasonable offers. I'm not sure if a nicer home is currently on the market that offers more value than this exclusive home? Seller will have a NEW ROOF installed with acceptable offer at closing. Age, </a:t>
            </a:r>
            <a:r>
              <a:rPr lang="en-US" sz="1200" dirty="0" err="1">
                <a:solidFill>
                  <a:schemeClr val="tx1"/>
                </a:solidFill>
              </a:rPr>
              <a:t>sqft</a:t>
            </a:r>
            <a:r>
              <a:rPr lang="en-US" sz="1200" dirty="0">
                <a:solidFill>
                  <a:schemeClr val="tx1"/>
                </a:solidFill>
              </a:rPr>
              <a:t>, regime fee, HOA fee, schools, acreage and taxes are approx. Buyer to verify.</a:t>
            </a:r>
            <a:endParaRPr lang="en-US" sz="600" dirty="0">
              <a:solidFill>
                <a:schemeClr val="tx1"/>
              </a:solidFill>
            </a:endParaRPr>
          </a:p>
        </p:txBody>
      </p:sp>
      <p:pic>
        <p:nvPicPr>
          <p:cNvPr id="18" name="Picture 17"/>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993528" y="6951358"/>
            <a:ext cx="1512171" cy="989521"/>
          </a:xfrm>
          <a:prstGeom prst="round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110274939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117</TotalTime>
  <Words>418</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Candara</vt:lpstr>
      <vt:lpstr>Symbol</vt:lpstr>
      <vt:lpstr>Waveform</vt:lpstr>
      <vt:lpstr>$2,500 BUYER AGENT BONUS!!!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CLASSIC RANCH PRICED UNDER $90,000!</dc:title>
  <dc:creator>CVH360</dc:creator>
  <cp:lastModifiedBy>A. Thomas Price</cp:lastModifiedBy>
  <cp:revision>23</cp:revision>
  <dcterms:created xsi:type="dcterms:W3CDTF">2006-08-16T00:00:00Z</dcterms:created>
  <dcterms:modified xsi:type="dcterms:W3CDTF">2016-02-03T18:59:12Z</dcterms:modified>
</cp:coreProperties>
</file>