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61852" indent="0" algn="ctr">
              <a:buNone/>
              <a:defRPr>
                <a:solidFill>
                  <a:schemeClr val="tx1">
                    <a:tint val="75000"/>
                  </a:schemeClr>
                </a:solidFill>
              </a:defRPr>
            </a:lvl2pPr>
            <a:lvl3pPr marL="923703" indent="0" algn="ctr">
              <a:buNone/>
              <a:defRPr>
                <a:solidFill>
                  <a:schemeClr val="tx1">
                    <a:tint val="75000"/>
                  </a:schemeClr>
                </a:solidFill>
              </a:defRPr>
            </a:lvl3pPr>
            <a:lvl4pPr marL="1385555" indent="0" algn="ctr">
              <a:buNone/>
              <a:defRPr>
                <a:solidFill>
                  <a:schemeClr val="tx1">
                    <a:tint val="75000"/>
                  </a:schemeClr>
                </a:solidFill>
              </a:defRPr>
            </a:lvl4pPr>
            <a:lvl5pPr marL="1847407" indent="0" algn="ctr">
              <a:buNone/>
              <a:defRPr>
                <a:solidFill>
                  <a:schemeClr val="tx1">
                    <a:tint val="75000"/>
                  </a:schemeClr>
                </a:solidFill>
              </a:defRPr>
            </a:lvl5pPr>
            <a:lvl6pPr marL="2309259" indent="0" algn="ctr">
              <a:buNone/>
              <a:defRPr>
                <a:solidFill>
                  <a:schemeClr val="tx1">
                    <a:tint val="75000"/>
                  </a:schemeClr>
                </a:solidFill>
              </a:defRPr>
            </a:lvl6pPr>
            <a:lvl7pPr marL="2771110" indent="0" algn="ctr">
              <a:buNone/>
              <a:defRPr>
                <a:solidFill>
                  <a:schemeClr val="tx1">
                    <a:tint val="75000"/>
                  </a:schemeClr>
                </a:solidFill>
              </a:defRPr>
            </a:lvl7pPr>
            <a:lvl8pPr marL="3232962" indent="0" algn="ctr">
              <a:buNone/>
              <a:defRPr>
                <a:solidFill>
                  <a:schemeClr val="tx1">
                    <a:tint val="75000"/>
                  </a:schemeClr>
                </a:solidFill>
              </a:defRPr>
            </a:lvl8pPr>
            <a:lvl9pPr marL="36948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7"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43">
                <a:solidFill>
                  <a:schemeClr val="tx1">
                    <a:tint val="75000"/>
                  </a:schemeClr>
                </a:solidFill>
              </a:defRPr>
            </a:lvl1pPr>
            <a:lvl2pPr marL="461852" indent="0">
              <a:buNone/>
              <a:defRPr sz="1807">
                <a:solidFill>
                  <a:schemeClr val="tx1">
                    <a:tint val="75000"/>
                  </a:schemeClr>
                </a:solidFill>
              </a:defRPr>
            </a:lvl2pPr>
            <a:lvl3pPr marL="923703" indent="0">
              <a:buNone/>
              <a:defRPr sz="1650">
                <a:solidFill>
                  <a:schemeClr val="tx1">
                    <a:tint val="75000"/>
                  </a:schemeClr>
                </a:solidFill>
              </a:defRPr>
            </a:lvl3pPr>
            <a:lvl4pPr marL="1385555" indent="0">
              <a:buNone/>
              <a:defRPr sz="1414">
                <a:solidFill>
                  <a:schemeClr val="tx1">
                    <a:tint val="75000"/>
                  </a:schemeClr>
                </a:solidFill>
              </a:defRPr>
            </a:lvl4pPr>
            <a:lvl5pPr marL="1847407" indent="0">
              <a:buNone/>
              <a:defRPr sz="1414">
                <a:solidFill>
                  <a:schemeClr val="tx1">
                    <a:tint val="75000"/>
                  </a:schemeClr>
                </a:solidFill>
              </a:defRPr>
            </a:lvl5pPr>
            <a:lvl6pPr marL="2309259" indent="0">
              <a:buNone/>
              <a:defRPr sz="1414">
                <a:solidFill>
                  <a:schemeClr val="tx1">
                    <a:tint val="75000"/>
                  </a:schemeClr>
                </a:solidFill>
              </a:defRPr>
            </a:lvl6pPr>
            <a:lvl7pPr marL="2771110" indent="0">
              <a:buNone/>
              <a:defRPr sz="1414">
                <a:solidFill>
                  <a:schemeClr val="tx1">
                    <a:tint val="75000"/>
                  </a:schemeClr>
                </a:solidFill>
              </a:defRPr>
            </a:lvl7pPr>
            <a:lvl8pPr marL="3232962" indent="0">
              <a:buNone/>
              <a:defRPr sz="1414">
                <a:solidFill>
                  <a:schemeClr val="tx1">
                    <a:tint val="75000"/>
                  </a:schemeClr>
                </a:solidFill>
              </a:defRPr>
            </a:lvl8pPr>
            <a:lvl9pPr marL="3694814" indent="0">
              <a:buNone/>
              <a:defRPr sz="14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4" name="Content Placeholder 3"/>
          <p:cNvSpPr>
            <a:spLocks noGrp="1"/>
          </p:cNvSpPr>
          <p:nvPr>
            <p:ph sz="half" idx="2"/>
          </p:nvPr>
        </p:nvSpPr>
        <p:spPr>
          <a:xfrm>
            <a:off x="411480" y="3189816"/>
            <a:ext cx="3636169"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180523" y="3189816"/>
            <a:ext cx="3637597"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043" b="1"/>
            </a:lvl1pPr>
          </a:lstStyle>
          <a:p>
            <a:r>
              <a:rPr lang="en-US"/>
              <a:t>Click to edit Master title style</a:t>
            </a:r>
          </a:p>
        </p:txBody>
      </p:sp>
      <p:sp>
        <p:nvSpPr>
          <p:cNvPr id="3" name="Content Placeholder 2"/>
          <p:cNvSpPr>
            <a:spLocks noGrp="1"/>
          </p:cNvSpPr>
          <p:nvPr>
            <p:ph idx="1"/>
          </p:nvPr>
        </p:nvSpPr>
        <p:spPr>
          <a:xfrm>
            <a:off x="3217545" y="400475"/>
            <a:ext cx="4600576" cy="8584566"/>
          </a:xfrm>
        </p:spPr>
        <p:txBody>
          <a:bodyPr/>
          <a:lstStyle>
            <a:lvl1pPr>
              <a:defRPr sz="3221"/>
            </a:lvl1pPr>
            <a:lvl2pPr>
              <a:defRPr sz="2829"/>
            </a:lvl2pPr>
            <a:lvl3pPr>
              <a:defRPr sz="2436"/>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5"/>
            <a:ext cx="2707482" cy="6880226"/>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043"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221"/>
            </a:lvl1pPr>
            <a:lvl2pPr marL="461852" indent="0">
              <a:buNone/>
              <a:defRPr sz="2829"/>
            </a:lvl2pPr>
            <a:lvl3pPr marL="923703" indent="0">
              <a:buNone/>
              <a:defRPr sz="2436"/>
            </a:lvl3pPr>
            <a:lvl4pPr marL="1385555" indent="0">
              <a:buNone/>
              <a:defRPr sz="2043"/>
            </a:lvl4pPr>
            <a:lvl5pPr marL="1847407" indent="0">
              <a:buNone/>
              <a:defRPr sz="2043"/>
            </a:lvl5pPr>
            <a:lvl6pPr marL="2309259" indent="0">
              <a:buNone/>
              <a:defRPr sz="2043"/>
            </a:lvl6pPr>
            <a:lvl7pPr marL="2771110" indent="0">
              <a:buNone/>
              <a:defRPr sz="2043"/>
            </a:lvl7pPr>
            <a:lvl8pPr marL="3232962" indent="0">
              <a:buNone/>
              <a:defRPr sz="2043"/>
            </a:lvl8pPr>
            <a:lvl9pPr marL="3694814" indent="0">
              <a:buNone/>
              <a:defRPr sz="2043"/>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3"/>
            <a:ext cx="7406640" cy="16764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411480" y="2346962"/>
            <a:ext cx="7406640" cy="6638079"/>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17564" tIns="58782" rIns="117564" bIns="58782" rtlCol="0" anchor="ctr"/>
          <a:lstStyle>
            <a:lvl1pPr algn="l">
              <a:defRPr sz="1179">
                <a:solidFill>
                  <a:schemeClr val="tx1">
                    <a:tint val="75000"/>
                  </a:schemeClr>
                </a:solidFill>
              </a:defRPr>
            </a:lvl1pPr>
          </a:lstStyle>
          <a:p>
            <a:fld id="{1D8BD707-D9CF-40AE-B4C6-C98DA3205C09}" type="datetimeFigureOut">
              <a:rPr lang="en-US" smtClean="0"/>
              <a:pPr/>
              <a:t>8/31/2023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17564" tIns="58782" rIns="117564" bIns="58782" rtlCol="0" anchor="ctr"/>
          <a:lstStyle>
            <a:lvl1pPr algn="ctr">
              <a:defRPr sz="11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17564" tIns="58782" rIns="117564" bIns="58782" rtlCol="0" anchor="ctr"/>
          <a:lstStyle>
            <a:lvl1pPr algn="r">
              <a:defRPr sz="117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3703" rtl="0" eaLnBrk="1" latinLnBrk="0" hangingPunct="1">
        <a:spcBef>
          <a:spcPct val="0"/>
        </a:spcBef>
        <a:buNone/>
        <a:defRPr sz="4478" kern="1200">
          <a:solidFill>
            <a:schemeClr val="tx1"/>
          </a:solidFill>
          <a:latin typeface="+mj-lt"/>
          <a:ea typeface="+mj-ea"/>
          <a:cs typeface="+mj-cs"/>
        </a:defRPr>
      </a:lvl1pPr>
    </p:titleStyle>
    <p:bodyStyle>
      <a:lvl1pPr marL="346389" indent="-346389" algn="l" defTabSz="923703" rtl="0" eaLnBrk="1" latinLnBrk="0" hangingPunct="1">
        <a:spcBef>
          <a:spcPct val="20000"/>
        </a:spcBef>
        <a:buFont typeface="Arial" pitchFamily="34" charset="0"/>
        <a:buChar char="•"/>
        <a:defRPr sz="3221" kern="1200">
          <a:solidFill>
            <a:schemeClr val="tx1"/>
          </a:solidFill>
          <a:latin typeface="+mn-lt"/>
          <a:ea typeface="+mn-ea"/>
          <a:cs typeface="+mn-cs"/>
        </a:defRPr>
      </a:lvl1pPr>
      <a:lvl2pPr marL="750509" indent="-288658" algn="l" defTabSz="923703" rtl="0" eaLnBrk="1" latinLnBrk="0" hangingPunct="1">
        <a:spcBef>
          <a:spcPct val="20000"/>
        </a:spcBef>
        <a:buFont typeface="Arial" pitchFamily="34" charset="0"/>
        <a:buChar char="–"/>
        <a:defRPr sz="2829" kern="1200">
          <a:solidFill>
            <a:schemeClr val="tx1"/>
          </a:solidFill>
          <a:latin typeface="+mn-lt"/>
          <a:ea typeface="+mn-ea"/>
          <a:cs typeface="+mn-cs"/>
        </a:defRPr>
      </a:lvl2pPr>
      <a:lvl3pPr marL="1154629" indent="-230926" algn="l" defTabSz="923703" rtl="0" eaLnBrk="1" latinLnBrk="0" hangingPunct="1">
        <a:spcBef>
          <a:spcPct val="20000"/>
        </a:spcBef>
        <a:buFont typeface="Arial" pitchFamily="34" charset="0"/>
        <a:buChar char="•"/>
        <a:defRPr sz="2436" kern="1200">
          <a:solidFill>
            <a:schemeClr val="tx1"/>
          </a:solidFill>
          <a:latin typeface="+mn-lt"/>
          <a:ea typeface="+mn-ea"/>
          <a:cs typeface="+mn-cs"/>
        </a:defRPr>
      </a:lvl3pPr>
      <a:lvl4pPr marL="1616481"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4pPr>
      <a:lvl5pPr marL="2078333"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5pPr>
      <a:lvl6pPr marL="2540185"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6pPr>
      <a:lvl7pPr marL="3002036"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7pPr>
      <a:lvl8pPr marL="3463888"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8pPr>
      <a:lvl9pPr marL="3925740"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9pPr>
    </p:bodyStyle>
    <p:otherStyle>
      <a:defPPr>
        <a:defRPr lang="en-US"/>
      </a:defPPr>
      <a:lvl1pPr marL="0" algn="l" defTabSz="923703" rtl="0" eaLnBrk="1" latinLnBrk="0" hangingPunct="1">
        <a:defRPr sz="1807" kern="1200">
          <a:solidFill>
            <a:schemeClr val="tx1"/>
          </a:solidFill>
          <a:latin typeface="+mn-lt"/>
          <a:ea typeface="+mn-ea"/>
          <a:cs typeface="+mn-cs"/>
        </a:defRPr>
      </a:lvl1pPr>
      <a:lvl2pPr marL="461852" algn="l" defTabSz="923703" rtl="0" eaLnBrk="1" latinLnBrk="0" hangingPunct="1">
        <a:defRPr sz="1807" kern="1200">
          <a:solidFill>
            <a:schemeClr val="tx1"/>
          </a:solidFill>
          <a:latin typeface="+mn-lt"/>
          <a:ea typeface="+mn-ea"/>
          <a:cs typeface="+mn-cs"/>
        </a:defRPr>
      </a:lvl2pPr>
      <a:lvl3pPr marL="923703" algn="l" defTabSz="923703" rtl="0" eaLnBrk="1" latinLnBrk="0" hangingPunct="1">
        <a:defRPr sz="1807" kern="1200">
          <a:solidFill>
            <a:schemeClr val="tx1"/>
          </a:solidFill>
          <a:latin typeface="+mn-lt"/>
          <a:ea typeface="+mn-ea"/>
          <a:cs typeface="+mn-cs"/>
        </a:defRPr>
      </a:lvl3pPr>
      <a:lvl4pPr marL="1385555" algn="l" defTabSz="923703" rtl="0" eaLnBrk="1" latinLnBrk="0" hangingPunct="1">
        <a:defRPr sz="1807" kern="1200">
          <a:solidFill>
            <a:schemeClr val="tx1"/>
          </a:solidFill>
          <a:latin typeface="+mn-lt"/>
          <a:ea typeface="+mn-ea"/>
          <a:cs typeface="+mn-cs"/>
        </a:defRPr>
      </a:lvl4pPr>
      <a:lvl5pPr marL="1847407" algn="l" defTabSz="923703" rtl="0" eaLnBrk="1" latinLnBrk="0" hangingPunct="1">
        <a:defRPr sz="1807" kern="1200">
          <a:solidFill>
            <a:schemeClr val="tx1"/>
          </a:solidFill>
          <a:latin typeface="+mn-lt"/>
          <a:ea typeface="+mn-ea"/>
          <a:cs typeface="+mn-cs"/>
        </a:defRPr>
      </a:lvl5pPr>
      <a:lvl6pPr marL="2309259" algn="l" defTabSz="923703" rtl="0" eaLnBrk="1" latinLnBrk="0" hangingPunct="1">
        <a:defRPr sz="1807" kern="1200">
          <a:solidFill>
            <a:schemeClr val="tx1"/>
          </a:solidFill>
          <a:latin typeface="+mn-lt"/>
          <a:ea typeface="+mn-ea"/>
          <a:cs typeface="+mn-cs"/>
        </a:defRPr>
      </a:lvl6pPr>
      <a:lvl7pPr marL="2771110" algn="l" defTabSz="923703" rtl="0" eaLnBrk="1" latinLnBrk="0" hangingPunct="1">
        <a:defRPr sz="1807" kern="1200">
          <a:solidFill>
            <a:schemeClr val="tx1"/>
          </a:solidFill>
          <a:latin typeface="+mn-lt"/>
          <a:ea typeface="+mn-ea"/>
          <a:cs typeface="+mn-cs"/>
        </a:defRPr>
      </a:lvl7pPr>
      <a:lvl8pPr marL="3232962" algn="l" defTabSz="923703" rtl="0" eaLnBrk="1" latinLnBrk="0" hangingPunct="1">
        <a:defRPr sz="1807" kern="1200">
          <a:solidFill>
            <a:schemeClr val="tx1"/>
          </a:solidFill>
          <a:latin typeface="+mn-lt"/>
          <a:ea typeface="+mn-ea"/>
          <a:cs typeface="+mn-cs"/>
        </a:defRPr>
      </a:lvl8pPr>
      <a:lvl9pPr marL="3694814" algn="l" defTabSz="92370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8229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650556"/>
            <a:ext cx="8229600" cy="851127"/>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solidFill>
                  <a:schemeClr val="bg2">
                    <a:lumMod val="50000"/>
                  </a:schemeClr>
                </a:solidFill>
                <a:latin typeface="Palatino Linotype" panose="02040502050505030304" pitchFamily="18" charset="0"/>
              </a:rPr>
              <a:t>721 Davenport Drive</a:t>
            </a:r>
          </a:p>
          <a:p>
            <a:pPr algn="ctr"/>
            <a:r>
              <a:rPr lang="en-US" sz="2000" dirty="0">
                <a:solidFill>
                  <a:schemeClr val="bg2">
                    <a:lumMod val="50000"/>
                  </a:schemeClr>
                </a:solidFill>
                <a:latin typeface="Palatino Linotype" panose="02040502050505030304" pitchFamily="18" charset="0"/>
              </a:rPr>
              <a:t>Cove Inlet Villas | Mount Pleasant | MLS# 23015918 | </a:t>
            </a:r>
            <a:r>
              <a:rPr lang="en-US" sz="2000">
                <a:solidFill>
                  <a:schemeClr val="bg2">
                    <a:lumMod val="50000"/>
                  </a:schemeClr>
                </a:solidFill>
                <a:latin typeface="Palatino Linotype" panose="02040502050505030304" pitchFamily="18" charset="0"/>
              </a:rPr>
              <a:t>$725,000</a:t>
            </a:r>
            <a:endParaRPr lang="en-US" sz="2000" dirty="0">
              <a:solidFill>
                <a:schemeClr val="bg2">
                  <a:lumMod val="50000"/>
                </a:schemeClr>
              </a:solidFill>
              <a:latin typeface="Palatino Linotype" panose="02040502050505030304" pitchFamily="18" charset="0"/>
            </a:endParaRPr>
          </a:p>
        </p:txBody>
      </p:sp>
      <p:sp>
        <p:nvSpPr>
          <p:cNvPr id="8" name="Double Brace 7"/>
          <p:cNvSpPr/>
          <p:nvPr/>
        </p:nvSpPr>
        <p:spPr>
          <a:xfrm rot="5400000">
            <a:off x="-4492930" y="5238750"/>
            <a:ext cx="5867400" cy="2574471"/>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3" name="Subtitle 2"/>
          <p:cNvSpPr>
            <a:spLocks noGrp="1"/>
          </p:cNvSpPr>
          <p:nvPr>
            <p:ph type="subTitle" idx="1"/>
          </p:nvPr>
        </p:nvSpPr>
        <p:spPr>
          <a:xfrm>
            <a:off x="0" y="5597454"/>
            <a:ext cx="6357257" cy="3912107"/>
          </a:xfrm>
        </p:spPr>
        <p:txBody>
          <a:bodyPr anchor="ctr">
            <a:noAutofit/>
          </a:bodyPr>
          <a:lstStyle/>
          <a:p>
            <a:r>
              <a:rPr lang="en-US" sz="1050" dirty="0">
                <a:solidFill>
                  <a:schemeClr val="bg2">
                    <a:lumMod val="25000"/>
                  </a:schemeClr>
                </a:solidFill>
                <a:latin typeface="Palatino Linotype" panose="02040502050505030304" pitchFamily="18" charset="0"/>
                <a:cs typeface="Times New Roman" panose="02020603050405020304" pitchFamily="18" charset="0"/>
              </a:rPr>
              <a:t>Three story townhouse in an incredible Mt Pleasant location with NO HOA! This charming residence in Cove Inlet Villas boasts numerous updates and features that are sure to impress even the most discerning buyer. As you step inside, you'll immediately notice the granite countertops in the kitchen, adding a touch of elegance and sophistication. The kitchen also offers stainless steel appliances, white cabinetry, and an island with seating. The beautiful wood floors throughout the main living areas create a warm and inviting atmosphere. The open floor plan effortlessly connects the living, dining, and kitchen areas, creating a seamless flow that is perfect for entertaining guests or simply enjoying quality time with loved ones. With window treatments (plantation shutters and blackout shades) added in 2017, you can effortlessly control the amount of natural light that fills the space, providing both privacy and ambiance. Out back, you'll discover a roomy deck and a fenced in area. For pet lovers, you'll be delighted to discover that the owners have installed pet turf in 2022, ensuring a low-maintenance and enjoyable space for your furry friends to play and relax. Head to the second level to find two bedrooms, one with vinyl flooring added in 2022, and a full bathroom with a new upgraded bathtub/shower (2022). On the third level, you'll find the relaxing owner's suite with vaulted ceilings, multiple closets, a laundry area, and a full bathroom with a dual sink vanity and a large step-in shower.</a:t>
            </a:r>
          </a:p>
          <a:p>
            <a:endParaRPr lang="en-US" sz="1050" dirty="0">
              <a:solidFill>
                <a:schemeClr val="bg2">
                  <a:lumMod val="25000"/>
                </a:schemeClr>
              </a:solidFill>
              <a:latin typeface="Palatino Linotype" panose="02040502050505030304" pitchFamily="18" charset="0"/>
              <a:cs typeface="Times New Roman" panose="02020603050405020304" pitchFamily="18" charset="0"/>
            </a:endParaRPr>
          </a:p>
          <a:p>
            <a:r>
              <a:rPr lang="en-US" sz="1050" dirty="0">
                <a:solidFill>
                  <a:schemeClr val="bg2">
                    <a:lumMod val="25000"/>
                  </a:schemeClr>
                </a:solidFill>
                <a:latin typeface="Palatino Linotype" panose="02040502050505030304" pitchFamily="18" charset="0"/>
                <a:cs typeface="Times New Roman" panose="02020603050405020304" pitchFamily="18" charset="0"/>
              </a:rPr>
              <a:t>Other notable features of this home include an AC unit installed in 2016 and new gutters in 2022</a:t>
            </a:r>
            <a:r>
              <a:rPr lang="en-US" sz="1050">
                <a:solidFill>
                  <a:schemeClr val="bg2">
                    <a:lumMod val="25000"/>
                  </a:schemeClr>
                </a:solidFill>
                <a:latin typeface="Palatino Linotype" panose="02040502050505030304" pitchFamily="18" charset="0"/>
                <a:cs typeface="Times New Roman" panose="02020603050405020304" pitchFamily="18" charset="0"/>
              </a:rPr>
              <a:t>. </a:t>
            </a:r>
          </a:p>
          <a:p>
            <a:endParaRPr lang="en-US" sz="1050" dirty="0">
              <a:solidFill>
                <a:schemeClr val="bg2">
                  <a:lumMod val="25000"/>
                </a:schemeClr>
              </a:solidFill>
              <a:latin typeface="Palatino Linotype" panose="02040502050505030304" pitchFamily="18" charset="0"/>
              <a:cs typeface="Times New Roman" panose="02020603050405020304" pitchFamily="18" charset="0"/>
            </a:endParaRPr>
          </a:p>
          <a:p>
            <a:r>
              <a:rPr lang="en-US" sz="1050" dirty="0">
                <a:solidFill>
                  <a:schemeClr val="bg2">
                    <a:lumMod val="25000"/>
                  </a:schemeClr>
                </a:solidFill>
                <a:latin typeface="Palatino Linotype" panose="02040502050505030304" pitchFamily="18" charset="0"/>
                <a:cs typeface="Times New Roman" panose="02020603050405020304" pitchFamily="18" charset="0"/>
              </a:rPr>
              <a:t>Conveniently located in Mt Pleasant, this home is close to it all! This property is just 1 mile from Alhambra Hall, 1.2 miles from the Pitt Street Bridge, 1.6 miles from the shops on Pitt Street, 1.9 miles from Shem Creek, 2.6 miles from Sullivan's Island, and 5.7 miles from downtown Charleston. With its impeccable updates and attention to detail, this home is truly a gem that must be seen to be appreciated. Don't miss the opportunity to make it yours today!</a:t>
            </a:r>
          </a:p>
        </p:txBody>
      </p:sp>
      <p:sp>
        <p:nvSpPr>
          <p:cNvPr id="5" name="Rectangle 4"/>
          <p:cNvSpPr/>
          <p:nvPr/>
        </p:nvSpPr>
        <p:spPr>
          <a:xfrm>
            <a:off x="0" y="0"/>
            <a:ext cx="8229600" cy="461665"/>
          </a:xfrm>
          <a:prstGeom prst="rect">
            <a:avLst/>
          </a:prstGeom>
        </p:spPr>
        <p:txBody>
          <a:bodyPr wrap="square">
            <a:spAutoFit/>
          </a:bodyPr>
          <a:lstStyle/>
          <a:p>
            <a:pPr algn="ctr"/>
            <a:r>
              <a:rPr lang="en-US" sz="2400" i="1" dirty="0">
                <a:ln w="3175">
                  <a:noFill/>
                </a:ln>
                <a:solidFill>
                  <a:schemeClr val="bg1"/>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Price Improvement</a:t>
            </a:r>
            <a:endParaRPr lang="en-US" sz="1600" i="1" dirty="0">
              <a:ln w="3175">
                <a:noFill/>
              </a:ln>
              <a:solidFill>
                <a:schemeClr val="bg1"/>
              </a:solidFill>
              <a:effectLst>
                <a:outerShdw blurRad="38100" dist="38100" dir="2700000" algn="tl">
                  <a:srgbClr val="000000">
                    <a:alpha val="43137"/>
                  </a:srgbClr>
                </a:outerShdw>
              </a:effectLst>
              <a:latin typeface="Trajan Pro" panose="02020502050506020301"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303" b="11067"/>
          <a:stretch/>
        </p:blipFill>
        <p:spPr>
          <a:xfrm>
            <a:off x="8708571" y="2409825"/>
            <a:ext cx="1496786" cy="1122589"/>
          </a:xfrm>
          <a:prstGeom prst="ellipse">
            <a:avLst/>
          </a:prstGeom>
          <a:ln w="63500" cap="rnd">
            <a:solidFill>
              <a:srgbClr val="333333"/>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Right Brace 6"/>
          <p:cNvSpPr/>
          <p:nvPr/>
        </p:nvSpPr>
        <p:spPr>
          <a:xfrm rot="16200000">
            <a:off x="-1557083" y="1979607"/>
            <a:ext cx="179614" cy="2686514"/>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9" name="Rectangle 8"/>
          <p:cNvSpPr/>
          <p:nvPr/>
        </p:nvSpPr>
        <p:spPr>
          <a:xfrm>
            <a:off x="1062782" y="9699171"/>
            <a:ext cx="6106886"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14" dirty="0">
                <a:solidFill>
                  <a:schemeClr val="tx1"/>
                </a:solidFill>
                <a:latin typeface="Palatino Linotype" panose="02040502050505030304" pitchFamily="18" charset="0"/>
              </a:rPr>
              <a:t>Colin Spann     ColinSpann@mattoneillteam.com     864-934-7724</a:t>
            </a: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151626" y="4877408"/>
            <a:ext cx="1433322" cy="955548"/>
          </a:xfrm>
          <a:prstGeom prst="rect">
            <a:avLst/>
          </a:prstGeom>
        </p:spPr>
      </p:pic>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151626" y="3791411"/>
            <a:ext cx="1433322" cy="955548"/>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151626" y="8135399"/>
            <a:ext cx="1433322" cy="955548"/>
          </a:xfrm>
          <a:prstGeom prst="rect">
            <a:avLst/>
          </a:prstGeom>
        </p:spPr>
      </p:pic>
      <p:sp>
        <p:nvSpPr>
          <p:cNvPr id="2" name="Rectangle 1"/>
          <p:cNvSpPr/>
          <p:nvPr/>
        </p:nvSpPr>
        <p:spPr>
          <a:xfrm>
            <a:off x="-3173186" y="20409"/>
            <a:ext cx="3049166" cy="479234"/>
          </a:xfrm>
          <a:prstGeom prst="rect">
            <a:avLst/>
          </a:prstGeom>
        </p:spPr>
        <p:txBody>
          <a:bodyPr wrap="square">
            <a:spAutoFit/>
          </a:bodyPr>
          <a:lstStyle/>
          <a:p>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2514" b="1" dirty="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200" dirty="0">
              <a:ln>
                <a:solidFill>
                  <a:srgbClr val="C00000"/>
                </a:solidFill>
              </a:ln>
              <a:solidFill>
                <a:srgbClr val="C00000"/>
              </a:solidFill>
            </a:endParaRPr>
          </a:p>
        </p:txBody>
      </p:sp>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151626" y="5963405"/>
            <a:ext cx="1433322" cy="955548"/>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151626" y="7049402"/>
            <a:ext cx="1433322" cy="955548"/>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rcRect/>
          <a:stretch/>
        </p:blipFill>
        <p:spPr>
          <a:xfrm>
            <a:off x="6363533" y="5602025"/>
            <a:ext cx="1783589" cy="1188286"/>
          </a:xfrm>
          <a:prstGeom prst="rect">
            <a:avLst/>
          </a:prstGeom>
        </p:spPr>
      </p:pic>
      <p:pic>
        <p:nvPicPr>
          <p:cNvPr id="24" name="Picture 2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9456964" y="6525986"/>
            <a:ext cx="1433322" cy="955548"/>
          </a:xfrm>
          <a:prstGeom prst="rect">
            <a:avLst/>
          </a:prstGeom>
        </p:spPr>
      </p:pic>
      <p:pic>
        <p:nvPicPr>
          <p:cNvPr id="25" name="Picture 24"/>
          <p:cNvPicPr>
            <a:picLocks/>
          </p:cNvPicPr>
          <p:nvPr/>
        </p:nvPicPr>
        <p:blipFill>
          <a:blip r:embed="rId11" cstate="print">
            <a:extLst>
              <a:ext uri="{28A0092B-C50C-407E-A947-70E740481C1C}">
                <a14:useLocalDpi xmlns:a14="http://schemas.microsoft.com/office/drawing/2010/main" val="0"/>
              </a:ext>
            </a:extLst>
          </a:blip>
          <a:srcRect/>
          <a:stretch/>
        </p:blipFill>
        <p:spPr>
          <a:xfrm>
            <a:off x="6357883" y="6960202"/>
            <a:ext cx="1794892" cy="1184216"/>
          </a:xfrm>
          <a:prstGeom prst="rect">
            <a:avLst/>
          </a:prstGeom>
        </p:spPr>
      </p:pic>
      <p:pic>
        <p:nvPicPr>
          <p:cNvPr id="26" name="Picture 25"/>
          <p:cNvPicPr>
            <a:picLocks/>
          </p:cNvPicPr>
          <p:nvPr/>
        </p:nvPicPr>
        <p:blipFill>
          <a:blip r:embed="rId12" cstate="print">
            <a:extLst>
              <a:ext uri="{28A0092B-C50C-407E-A947-70E740481C1C}">
                <a14:useLocalDpi xmlns:a14="http://schemas.microsoft.com/office/drawing/2010/main" val="0"/>
              </a:ext>
            </a:extLst>
          </a:blip>
          <a:srcRect/>
          <a:stretch/>
        </p:blipFill>
        <p:spPr>
          <a:xfrm>
            <a:off x="6358504" y="8311765"/>
            <a:ext cx="1793647" cy="1195765"/>
          </a:xfrm>
          <a:prstGeom prst="rect">
            <a:avLst/>
          </a:prstGeom>
        </p:spPr>
      </p:pic>
      <p:pic>
        <p:nvPicPr>
          <p:cNvPr id="27" name="Picture 26">
            <a:extLst>
              <a:ext uri="{FF2B5EF4-FFF2-40B4-BE49-F238E27FC236}">
                <a16:creationId xmlns:a16="http://schemas.microsoft.com/office/drawing/2014/main" id="{868309A1-398B-420A-BCDD-ABACABFD191C}"/>
              </a:ext>
            </a:extLst>
          </p:cNvPr>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2400" y="3840162"/>
            <a:ext cx="1436914" cy="7145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417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Edwardian Script ITC</vt:lpstr>
      <vt:lpstr>Palatino Linotype</vt:lpstr>
      <vt:lpstr>Trajan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65</cp:revision>
  <dcterms:created xsi:type="dcterms:W3CDTF">2006-08-16T00:00:00Z</dcterms:created>
  <dcterms:modified xsi:type="dcterms:W3CDTF">2023-08-31T11:47:35Z</dcterms:modified>
</cp:coreProperties>
</file>