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00448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24480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09118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53944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502730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6543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7/14/2022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09211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7/14/2022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23241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30316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27080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940384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7/14/2022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2177154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4812030"/>
            <a:ext cx="6858000" cy="2384154"/>
          </a:xfrm>
        </p:spPr>
        <p:txBody>
          <a:bodyPr anchor="ctr">
            <a:noAutofit/>
          </a:bodyPr>
          <a:lstStyle/>
          <a:p>
            <a:r>
              <a:rPr lang="en-US" sz="1200" dirty="0">
                <a:latin typeface="Arial" panose="020B0604020202020204" pitchFamily="34" charset="0"/>
                <a:cs typeface="Arial" panose="020B0604020202020204" pitchFamily="34" charset="0"/>
              </a:rPr>
              <a:t>Don't compare apples to oranges. less than 2-years-old. Immaculate 4 bedroom 2.5 bathrooms 2,765 </a:t>
            </a:r>
            <a:r>
              <a:rPr lang="en-US" sz="1200" dirty="0" err="1">
                <a:latin typeface="Arial" panose="020B0604020202020204" pitchFamily="34" charset="0"/>
                <a:cs typeface="Arial" panose="020B0604020202020204" pitchFamily="34" charset="0"/>
              </a:rPr>
              <a:t>sq.ft</a:t>
            </a:r>
            <a:r>
              <a:rPr lang="en-US" sz="1200" dirty="0">
                <a:latin typeface="Arial" panose="020B0604020202020204" pitchFamily="34" charset="0"/>
                <a:cs typeface="Arial" panose="020B0604020202020204" pitchFamily="34" charset="0"/>
              </a:rPr>
              <a:t> home with a fenced yard on a pond in the very popular </a:t>
            </a:r>
            <a:r>
              <a:rPr lang="en-US" sz="1200" dirty="0" err="1">
                <a:latin typeface="Arial" panose="020B0604020202020204" pitchFamily="34" charset="0"/>
                <a:cs typeface="Arial" panose="020B0604020202020204" pitchFamily="34" charset="0"/>
              </a:rPr>
              <a:t>Foxbank</a:t>
            </a:r>
            <a:r>
              <a:rPr lang="en-US" sz="1200" dirty="0">
                <a:latin typeface="Arial" panose="020B0604020202020204" pitchFamily="34" charset="0"/>
                <a:cs typeface="Arial" panose="020B0604020202020204" pitchFamily="34" charset="0"/>
              </a:rPr>
              <a:t> Plantation. Why wait for new construction. This move in ready home can be yours now. Schedule your showing now to be WOWED! Large open farmhouse style kitchen with stainless appliances including a vent hood and gas range and subway backsplash. Farmhouse sink and pot filer. Large kitchen island with quartz countertops and surrounded in shiplap. Spacious open concept living and dining room with </a:t>
            </a:r>
            <a:r>
              <a:rPr lang="en-US" sz="1200" dirty="0" err="1">
                <a:latin typeface="Arial" panose="020B0604020202020204" pitchFamily="34" charset="0"/>
                <a:cs typeface="Arial" panose="020B0604020202020204" pitchFamily="34" charset="0"/>
              </a:rPr>
              <a:t>Sonos</a:t>
            </a:r>
            <a:r>
              <a:rPr lang="en-US" sz="1200" dirty="0">
                <a:latin typeface="Arial" panose="020B0604020202020204" pitchFamily="34" charset="0"/>
                <a:cs typeface="Arial" panose="020B0604020202020204" pitchFamily="34" charset="0"/>
              </a:rPr>
              <a:t> speakers hardwired into the ceiling. Tucked away downstairs is the master bedroom that can easily fit a king size bedroom suit. Master bathroom with his and hers marble countertop vanity. A garden tub and a frameless glass shower featuring a pebble floor and a rain shower faucet. Upstairs has a huge open loft. Additional 3 bedrooms and a full bathroom. Hardwoods up the stairway. Extra soft padding and carpet in loft and bedrooms. There is a very large unfinished room off of one of the bedrooms. Could be a man cave, mother in law suit. Very nice </a:t>
            </a:r>
            <a:r>
              <a:rPr lang="en-US" sz="1200" dirty="0" err="1">
                <a:latin typeface="Arial" panose="020B0604020202020204" pitchFamily="34" charset="0"/>
                <a:cs typeface="Arial" panose="020B0604020202020204" pitchFamily="34" charset="0"/>
              </a:rPr>
              <a:t>sc</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reen</a:t>
            </a:r>
            <a:r>
              <a:rPr lang="en-US" sz="1200" dirty="0">
                <a:latin typeface="Arial" panose="020B0604020202020204" pitchFamily="34" charset="0"/>
                <a:cs typeface="Arial" panose="020B0604020202020204" pitchFamily="34" charset="0"/>
              </a:rPr>
              <a:t> porch out back to enjoy pond views.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95181" y="1029675"/>
            <a:ext cx="3257929" cy="244404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5491012" y="7198733"/>
            <a:ext cx="1529408" cy="114195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rcRect/>
          <a:stretch/>
        </p:blipFill>
        <p:spPr>
          <a:xfrm>
            <a:off x="2028236" y="7198733"/>
            <a:ext cx="1529408" cy="114195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rcRect/>
          <a:stretch/>
        </p:blipFill>
        <p:spPr>
          <a:xfrm>
            <a:off x="3758935" y="7198733"/>
            <a:ext cx="1529408" cy="1141957"/>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3657601" y="982472"/>
            <a:ext cx="3429000" cy="1015663"/>
          </a:xfrm>
          <a:prstGeom prst="rect">
            <a:avLst/>
          </a:prstGeom>
        </p:spPr>
        <p:txBody>
          <a:bodyPr wrap="square">
            <a:spAutoFit/>
          </a:bodyPr>
          <a:lstStyle/>
          <a:p>
            <a:pPr algn="ctr"/>
            <a:r>
              <a:rPr lang="en-US" b="1" dirty="0">
                <a:latin typeface="Arial" panose="020B0604020202020204" pitchFamily="34" charset="0"/>
                <a:cs typeface="Arial" panose="020B0604020202020204" pitchFamily="34" charset="0"/>
              </a:rPr>
              <a:t>723 Sportsman Road</a:t>
            </a:r>
          </a:p>
          <a:p>
            <a:pPr algn="ctr"/>
            <a:r>
              <a:rPr lang="en-US" sz="1400" dirty="0" err="1">
                <a:latin typeface="Arial" panose="020B0604020202020204" pitchFamily="34" charset="0"/>
                <a:cs typeface="Arial" panose="020B0604020202020204" pitchFamily="34" charset="0"/>
              </a:rPr>
              <a:t>Foxbank</a:t>
            </a:r>
            <a:r>
              <a:rPr lang="en-US" sz="1400" dirty="0">
                <a:latin typeface="Arial" panose="020B0604020202020204" pitchFamily="34" charset="0"/>
                <a:cs typeface="Arial" panose="020B0604020202020204" pitchFamily="34" charset="0"/>
              </a:rPr>
              <a:t> Plantation</a:t>
            </a:r>
          </a:p>
          <a:p>
            <a:pPr algn="ctr"/>
            <a:r>
              <a:rPr lang="en-US" sz="1400" dirty="0">
                <a:latin typeface="Arial" panose="020B0604020202020204" pitchFamily="34" charset="0"/>
                <a:cs typeface="Arial" panose="020B0604020202020204" pitchFamily="34" charset="0"/>
              </a:rPr>
              <a:t>Moncks Corner, SC 29461</a:t>
            </a:r>
          </a:p>
          <a:p>
            <a:pPr algn="ctr"/>
            <a:r>
              <a:rPr lang="en-US" sz="1400" dirty="0">
                <a:latin typeface="Arial" panose="020B0604020202020204" pitchFamily="34" charset="0"/>
                <a:cs typeface="Arial" panose="020B0604020202020204" pitchFamily="34" charset="0"/>
              </a:rPr>
              <a:t>MLS# 22017864 ~ $449,000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3356 Billings Street | Mt. Pleasant, S.C. </a:t>
            </a:r>
            <a:r>
              <a:rPr lang="en-US" sz="1400">
                <a:solidFill>
                  <a:schemeClr val="tx1">
                    <a:lumMod val="50000"/>
                    <a:lumOff val="50000"/>
                  </a:schemeClr>
                </a:solidFill>
                <a:latin typeface="Arial" panose="020B0604020202020204" pitchFamily="34" charset="0"/>
                <a:cs typeface="Arial" panose="020B0604020202020204" pitchFamily="34" charset="0"/>
              </a:rPr>
              <a:t>29466</a:t>
            </a:r>
            <a:br>
              <a:rPr lang="en-US" sz="1400">
                <a:solidFill>
                  <a:schemeClr val="tx1">
                    <a:lumMod val="50000"/>
                    <a:lumOff val="50000"/>
                  </a:schemeClr>
                </a:solidFill>
                <a:latin typeface="Arial" panose="020B0604020202020204" pitchFamily="34" charset="0"/>
                <a:cs typeface="Arial" panose="020B0604020202020204" pitchFamily="34" charset="0"/>
              </a:rPr>
            </a:br>
            <a:r>
              <a:rPr lang="en-US" sz="1400">
                <a:solidFill>
                  <a:schemeClr val="tx1">
                    <a:lumMod val="50000"/>
                    <a:lumOff val="50000"/>
                  </a:schemeClr>
                </a:solidFill>
                <a:latin typeface="Arial" panose="020B0604020202020204" pitchFamily="34" charset="0"/>
                <a:cs typeface="Arial" panose="020B0604020202020204" pitchFamily="34" charset="0"/>
              </a:rPr>
              <a:t>www</a:t>
            </a:r>
            <a:r>
              <a:rPr lang="en-US" sz="1400" dirty="0">
                <a:solidFill>
                  <a:schemeClr val="tx1">
                    <a:lumMod val="50000"/>
                    <a:lumOff val="50000"/>
                  </a:schemeClr>
                </a:solidFill>
                <a:latin typeface="Arial" panose="020B0604020202020204" pitchFamily="34" charset="0"/>
                <a:cs typeface="Arial" panose="020B0604020202020204" pitchFamily="34" charset="0"/>
              </a:rPr>
              <a:t>.realestateadvocates.com</a:t>
            </a:r>
          </a:p>
        </p:txBody>
      </p:sp>
      <p:sp>
        <p:nvSpPr>
          <p:cNvPr id="14" name="Rectangle 13"/>
          <p:cNvSpPr/>
          <p:nvPr/>
        </p:nvSpPr>
        <p:spPr>
          <a:xfrm>
            <a:off x="3641598" y="124891"/>
            <a:ext cx="3445002" cy="646331"/>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Open House Sunday</a:t>
            </a:r>
          </a:p>
          <a:p>
            <a:pPr algn="r"/>
            <a:r>
              <a:rPr lang="en-US" b="1" i="1" dirty="0">
                <a:solidFill>
                  <a:srgbClr val="C92127"/>
                </a:solidFill>
                <a:latin typeface="Arial" panose="020B0604020202020204" pitchFamily="34" charset="0"/>
                <a:cs typeface="Arial" panose="020B0604020202020204" pitchFamily="34" charset="0"/>
              </a:rPr>
              <a:t>July 17th - 2:00 to 5:00</a:t>
            </a:r>
          </a:p>
        </p:txBody>
      </p:sp>
      <p:sp>
        <p:nvSpPr>
          <p:cNvPr id="15" name="Rectangle 14"/>
          <p:cNvSpPr/>
          <p:nvPr/>
        </p:nvSpPr>
        <p:spPr>
          <a:xfrm>
            <a:off x="2583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rcRect/>
          <a:stretch/>
        </p:blipFill>
        <p:spPr>
          <a:xfrm>
            <a:off x="5495148" y="3664974"/>
            <a:ext cx="1525272" cy="1138869"/>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rcRect/>
          <a:stretch/>
        </p:blipFill>
        <p:spPr>
          <a:xfrm>
            <a:off x="3761692" y="3664974"/>
            <a:ext cx="1525272" cy="1138869"/>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94780" y="3664974"/>
            <a:ext cx="1525272" cy="1138869"/>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4780" y="7201828"/>
            <a:ext cx="1525272" cy="1138869"/>
          </a:xfrm>
          <a:prstGeom prst="rect">
            <a:avLst/>
          </a:prstGeom>
        </p:spPr>
      </p:pic>
      <p:sp>
        <p:nvSpPr>
          <p:cNvPr id="25" name="Subtitle 2">
            <a:extLst>
              <a:ext uri="{FF2B5EF4-FFF2-40B4-BE49-F238E27FC236}">
                <a16:creationId xmlns:a16="http://schemas.microsoft.com/office/drawing/2014/main" id="{81BF751F-D8EC-49AF-B746-DA131800A465}"/>
              </a:ext>
            </a:extLst>
          </p:cNvPr>
          <p:cNvSpPr txBox="1">
            <a:spLocks/>
          </p:cNvSpPr>
          <p:nvPr/>
        </p:nvSpPr>
        <p:spPr>
          <a:xfrm>
            <a:off x="8153401" y="1765916"/>
            <a:ext cx="3429000" cy="1937338"/>
          </a:xfrm>
          <a:prstGeom prst="rect">
            <a:avLst/>
          </a:prstGeom>
        </p:spPr>
        <p:txBody>
          <a:bodyPr vert="horz" lIns="91440" tIns="45720" rIns="91440" bIns="45720" rtlCol="0" anchor="ctr">
            <a:noAutofit/>
          </a:bodyPr>
          <a:lstStyle>
            <a:lvl1pPr marL="0" indent="0" algn="ctr" defTabSz="514350" rtl="0" eaLnBrk="1" latinLnBrk="0" hangingPunct="1">
              <a:lnSpc>
                <a:spcPct val="90000"/>
              </a:lnSpc>
              <a:spcBef>
                <a:spcPts val="563"/>
              </a:spcBef>
              <a:buFont typeface="Arial" panose="020B0604020202020204" pitchFamily="34" charset="0"/>
              <a:buNone/>
              <a:defRPr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9pPr>
          </a:lstStyle>
          <a:p>
            <a:pPr algn="l"/>
            <a:r>
              <a:rPr lang="en-US" sz="1000" b="1" dirty="0">
                <a:latin typeface="Arial" panose="020B0604020202020204" pitchFamily="34" charset="0"/>
                <a:cs typeface="Arial" panose="020B0604020202020204" pitchFamily="34" charset="0"/>
              </a:rPr>
              <a:t>Property Subtypes:</a:t>
            </a:r>
            <a:r>
              <a:rPr lang="en-US" sz="1000" dirty="0">
                <a:latin typeface="Arial" panose="020B0604020202020204" pitchFamily="34" charset="0"/>
                <a:cs typeface="Arial" panose="020B0604020202020204" pitchFamily="34" charset="0"/>
              </a:rPr>
              <a:t> Executive Suites, Office Building</a:t>
            </a:r>
          </a:p>
          <a:p>
            <a:pPr algn="l"/>
            <a:r>
              <a:rPr lang="en-US" sz="1000" b="1" dirty="0">
                <a:latin typeface="Arial" panose="020B0604020202020204" pitchFamily="34" charset="0"/>
                <a:cs typeface="Arial" panose="020B0604020202020204" pitchFamily="34" charset="0"/>
              </a:rPr>
              <a:t>Building Size (RSF):</a:t>
            </a:r>
            <a:r>
              <a:rPr lang="en-US" sz="1000" dirty="0">
                <a:latin typeface="Arial" panose="020B0604020202020204" pitchFamily="34" charset="0"/>
                <a:cs typeface="Arial" panose="020B0604020202020204" pitchFamily="34" charset="0"/>
              </a:rPr>
              <a:t> 2,400 SF</a:t>
            </a:r>
          </a:p>
          <a:p>
            <a:pPr algn="l"/>
            <a:r>
              <a:rPr lang="en-US" sz="1000" b="1" dirty="0">
                <a:latin typeface="Arial" panose="020B0604020202020204" pitchFamily="34" charset="0"/>
                <a:cs typeface="Arial" panose="020B0604020202020204" pitchFamily="34" charset="0"/>
              </a:rPr>
              <a:t>Sale Price: </a:t>
            </a:r>
            <a:r>
              <a:rPr lang="en-US" sz="1000" dirty="0">
                <a:latin typeface="Arial" panose="020B0604020202020204" pitchFamily="34" charset="0"/>
                <a:cs typeface="Arial" panose="020B0604020202020204" pitchFamily="34" charset="0"/>
              </a:rPr>
              <a:t>$379,000</a:t>
            </a:r>
          </a:p>
          <a:p>
            <a:pPr algn="l"/>
            <a:r>
              <a:rPr lang="en-US" sz="1000" b="1" dirty="0">
                <a:latin typeface="Arial" panose="020B0604020202020204" pitchFamily="34" charset="0"/>
                <a:cs typeface="Arial" panose="020B0604020202020204" pitchFamily="34" charset="0"/>
              </a:rPr>
              <a:t>Cooperation Compensation: </a:t>
            </a:r>
            <a:r>
              <a:rPr lang="en-US" sz="1000" dirty="0">
                <a:latin typeface="Arial" panose="020B0604020202020204" pitchFamily="34" charset="0"/>
                <a:cs typeface="Arial" panose="020B0604020202020204" pitchFamily="34" charset="0"/>
              </a:rPr>
              <a:t>3%</a:t>
            </a:r>
          </a:p>
          <a:p>
            <a:pPr algn="l"/>
            <a:r>
              <a:rPr lang="en-US" sz="1000" b="1" dirty="0">
                <a:latin typeface="Arial" panose="020B0604020202020204" pitchFamily="34" charset="0"/>
                <a:cs typeface="Arial" panose="020B0604020202020204" pitchFamily="34" charset="0"/>
              </a:rPr>
              <a:t>Property Use Type:</a:t>
            </a:r>
            <a:r>
              <a:rPr lang="en-US" sz="1000" dirty="0">
                <a:latin typeface="Arial" panose="020B0604020202020204" pitchFamily="34" charset="0"/>
                <a:cs typeface="Arial" panose="020B0604020202020204" pitchFamily="34" charset="0"/>
              </a:rPr>
              <a:t> Investment/Professional Office</a:t>
            </a:r>
          </a:p>
          <a:p>
            <a:pPr algn="l"/>
            <a:r>
              <a:rPr lang="en-US" sz="1000" b="1" dirty="0">
                <a:latin typeface="Arial" panose="020B0604020202020204" pitchFamily="34" charset="0"/>
                <a:cs typeface="Arial" panose="020B0604020202020204" pitchFamily="34" charset="0"/>
              </a:rPr>
              <a:t>Usable Size (USF):</a:t>
            </a:r>
            <a:r>
              <a:rPr lang="en-US" sz="1000" dirty="0">
                <a:latin typeface="Arial" panose="020B0604020202020204" pitchFamily="34" charset="0"/>
                <a:cs typeface="Arial" panose="020B0604020202020204" pitchFamily="34" charset="0"/>
              </a:rPr>
              <a:t> 2,400</a:t>
            </a:r>
          </a:p>
          <a:p>
            <a:pPr algn="l"/>
            <a:r>
              <a:rPr lang="en-US" sz="1000" b="1" dirty="0">
                <a:latin typeface="Arial" panose="020B0604020202020204" pitchFamily="34" charset="0"/>
                <a:cs typeface="Arial" panose="020B0604020202020204" pitchFamily="34" charset="0"/>
              </a:rPr>
              <a:t>Sale Terms:</a:t>
            </a:r>
            <a:r>
              <a:rPr lang="en-US" sz="1000" dirty="0">
                <a:latin typeface="Arial" panose="020B0604020202020204" pitchFamily="34" charset="0"/>
                <a:cs typeface="Arial" panose="020B0604020202020204" pitchFamily="34" charset="0"/>
              </a:rPr>
              <a:t> Cash to Seller</a:t>
            </a:r>
          </a:p>
          <a:p>
            <a:pPr algn="l"/>
            <a:r>
              <a:rPr lang="en-US" sz="1000" b="1" dirty="0">
                <a:latin typeface="Arial" panose="020B0604020202020204" pitchFamily="34" charset="0"/>
                <a:cs typeface="Arial" panose="020B0604020202020204" pitchFamily="34" charset="0"/>
              </a:rPr>
              <a:t>Agency Type:</a:t>
            </a:r>
            <a:r>
              <a:rPr lang="en-US" sz="1000" dirty="0">
                <a:latin typeface="Arial" panose="020B0604020202020204" pitchFamily="34" charset="0"/>
                <a:cs typeface="Arial" panose="020B0604020202020204" pitchFamily="34" charset="0"/>
              </a:rPr>
              <a:t> Exclusive Right to Sell/Lease</a:t>
            </a:r>
            <a:endParaRPr lang="en-US" sz="800"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78083D36-AFF2-4A6C-96BD-D450FB179D31}"/>
              </a:ext>
            </a:extLst>
          </p:cNvPr>
          <p:cNvPicPr>
            <a:picLocks noChangeAspect="1"/>
          </p:cNvPicPr>
          <p:nvPr/>
        </p:nvPicPr>
        <p:blipFill rotWithShape="1">
          <a:blip r:embed="rId11">
            <a:extLst>
              <a:ext uri="{28A0092B-C50C-407E-A947-70E740481C1C}">
                <a14:useLocalDpi xmlns:a14="http://schemas.microsoft.com/office/drawing/2010/main" val="0"/>
              </a:ext>
            </a:extLst>
          </a:blip>
          <a:srcRect l="-212" t="11472" r="212" b="31432"/>
          <a:stretch/>
        </p:blipFill>
        <p:spPr>
          <a:xfrm>
            <a:off x="3758934" y="2084492"/>
            <a:ext cx="3258725" cy="1389227"/>
          </a:xfrm>
          <a:prstGeom prst="rect">
            <a:avLst/>
          </a:prstGeom>
        </p:spPr>
      </p:pic>
      <p:pic>
        <p:nvPicPr>
          <p:cNvPr id="21" name="Picture 20">
            <a:extLst>
              <a:ext uri="{FF2B5EF4-FFF2-40B4-BE49-F238E27FC236}">
                <a16:creationId xmlns:a16="http://schemas.microsoft.com/office/drawing/2014/main" id="{12F83B0C-7505-3D72-2378-0F094932791C}"/>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028237" y="3664974"/>
            <a:ext cx="1525270" cy="1138869"/>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TotalTime>
  <Words>341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25</cp:revision>
  <dcterms:created xsi:type="dcterms:W3CDTF">2015-08-21T15:09:03Z</dcterms:created>
  <dcterms:modified xsi:type="dcterms:W3CDTF">2022-07-14T18:49:31Z</dcterms:modified>
</cp:coreProperties>
</file>