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470" y="1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11/29/2017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b="15590"/>
          <a:stretch/>
        </p:blipFill>
        <p:spPr>
          <a:xfrm>
            <a:off x="-1192" y="0"/>
            <a:ext cx="7772400" cy="3632966"/>
          </a:xfrm>
          <a:prstGeom prst="rect">
            <a:avLst/>
          </a:prstGeom>
        </p:spPr>
      </p:pic>
      <p:sp>
        <p:nvSpPr>
          <p:cNvPr id="2" name="Title 1"/>
          <p:cNvSpPr>
            <a:spLocks noGrp="1"/>
          </p:cNvSpPr>
          <p:nvPr>
            <p:ph type="ctrTitle"/>
          </p:nvPr>
        </p:nvSpPr>
        <p:spPr>
          <a:xfrm>
            <a:off x="0" y="5897"/>
            <a:ext cx="7774782" cy="1288377"/>
          </a:xfrm>
          <a:effectLst>
            <a:innerShdw blurRad="63500" dist="50800">
              <a:prstClr val="black">
                <a:alpha val="75000"/>
              </a:prstClr>
            </a:innerShdw>
          </a:effectLst>
        </p:spPr>
        <p:txBody>
          <a:bodyPr anchor="t">
            <a:noAutofit/>
          </a:bodyPr>
          <a:lstStyle/>
          <a:p>
            <a:pPr algn="l"/>
            <a:r>
              <a:rPr lang="en-US" sz="2800" dirty="0">
                <a:solidFill>
                  <a:srgbClr val="C00000"/>
                </a:solidFill>
                <a:effectLst>
                  <a:innerShdw blurRad="63500" dist="50800" dir="16200000">
                    <a:prstClr val="black">
                      <a:alpha val="75000"/>
                    </a:prstClr>
                  </a:innerShdw>
                </a:effectLst>
                <a:latin typeface="Freestyle Script" panose="030804020302050B0404" pitchFamily="66" charset="0"/>
              </a:rPr>
              <a:t>Absolutely Perfect 100 Acre Horse Farm</a:t>
            </a:r>
            <a:endParaRPr lang="en-US" sz="3200" dirty="0">
              <a:solidFill>
                <a:srgbClr val="C00000"/>
              </a:solidFill>
              <a:effectLst>
                <a:innerShdw blurRad="63500" dist="50800" dir="16200000">
                  <a:prstClr val="black">
                    <a:alpha val="75000"/>
                  </a:prstClr>
                </a:innerShdw>
              </a:effectLst>
              <a:latin typeface="eurofurence" panose="020F0402020203080204" pitchFamily="34" charset="0"/>
            </a:endParaRPr>
          </a:p>
        </p:txBody>
      </p:sp>
      <p:sp>
        <p:nvSpPr>
          <p:cNvPr id="4" name="Rectangle 3"/>
          <p:cNvSpPr/>
          <p:nvPr/>
        </p:nvSpPr>
        <p:spPr>
          <a:xfrm>
            <a:off x="3881434" y="0"/>
            <a:ext cx="3886199" cy="707886"/>
          </a:xfrm>
          <a:prstGeom prst="rect">
            <a:avLst/>
          </a:prstGeom>
          <a:effectLst>
            <a:innerShdw blurRad="63500" dist="50800" dir="10800000">
              <a:prstClr val="black">
                <a:alpha val="75000"/>
              </a:prstClr>
            </a:innerShdw>
          </a:effectLst>
        </p:spPr>
        <p:txBody>
          <a:bodyPr wrap="square">
            <a:spAutoFit/>
          </a:bodyPr>
          <a:lstStyle/>
          <a:p>
            <a:pPr algn="r"/>
            <a:r>
              <a:rPr lang="en-US" sz="1600"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rPr>
              <a:t>728 Zion Church Road</a:t>
            </a:r>
            <a:br>
              <a:rPr lang="en-US" sz="1800"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rPr>
            </a:br>
            <a:r>
              <a:rPr lang="de-DE" sz="1200"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rPr>
              <a:t>Orangeburg, SC 29115</a:t>
            </a:r>
          </a:p>
          <a:p>
            <a:pPr algn="r"/>
            <a:r>
              <a:rPr lang="de-DE" sz="1200"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rPr>
              <a:t>MLS# 17030210 ~ $1,000,000</a:t>
            </a:r>
            <a:endParaRPr lang="en-US" sz="1200" dirty="0">
              <a:solidFill>
                <a:schemeClr val="bg2">
                  <a:lumMod val="10000"/>
                </a:schemeClr>
              </a:solidFill>
              <a:effectLst>
                <a:innerShdw blurRad="63500" dist="50800" dir="13500000">
                  <a:schemeClr val="bg2">
                    <a:lumMod val="50000"/>
                    <a:alpha val="50000"/>
                  </a:schemeClr>
                </a:innerShdw>
              </a:effectLst>
              <a:latin typeface="Lucida Sans" panose="020B0602030504020204" pitchFamily="34" charset="0"/>
            </a:endParaRPr>
          </a:p>
        </p:txBody>
      </p:sp>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77167" y="9285383"/>
            <a:ext cx="1145648" cy="4677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81200" y="64919"/>
            <a:ext cx="1696815" cy="692795"/>
          </a:xfrm>
          <a:prstGeom prst="rect">
            <a:avLst/>
          </a:prstGeom>
          <a:effectLst/>
        </p:spPr>
      </p:pic>
      <p:pic>
        <p:nvPicPr>
          <p:cNvPr id="30"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853008" y="3733800"/>
            <a:ext cx="4064000" cy="228600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3" name="Group 12"/>
          <p:cNvGrpSpPr/>
          <p:nvPr/>
        </p:nvGrpSpPr>
        <p:grpSpPr>
          <a:xfrm>
            <a:off x="-1190" y="9021365"/>
            <a:ext cx="7772396" cy="998935"/>
            <a:chOff x="-1189" y="8972668"/>
            <a:chExt cx="7772396" cy="998935"/>
          </a:xfrm>
        </p:grpSpPr>
        <p:sp>
          <p:nvSpPr>
            <p:cNvPr id="7" name="Rectangle 6"/>
            <p:cNvSpPr/>
            <p:nvPr/>
          </p:nvSpPr>
          <p:spPr>
            <a:xfrm>
              <a:off x="-1189" y="9602271"/>
              <a:ext cx="7772396" cy="369332"/>
            </a:xfrm>
            <a:prstGeom prst="rect">
              <a:avLst/>
            </a:prstGeom>
          </p:spPr>
          <p:txBody>
            <a:bodyPr wrap="square" anchor="b">
              <a:spAutoFit/>
            </a:bodyPr>
            <a:lstStyle/>
            <a:p>
              <a:pPr algn="ctr"/>
              <a:r>
                <a:rPr lang="en-US" sz="900" dirty="0">
                  <a:latin typeface="Lucida Sans" panose="020B0602030504020204" pitchFamily="34" charset="0"/>
                </a:rPr>
                <a:t>Golden Bear Realty | 654 Coleman Blvd, Suite 100 | Mt Pleasant , SC 29464</a:t>
              </a:r>
            </a:p>
            <a:p>
              <a:pPr algn="ctr"/>
              <a:r>
                <a:rPr lang="en-US" sz="900" dirty="0">
                  <a:latin typeface="Lucida Sans" panose="020B0602030504020204" pitchFamily="34" charset="0"/>
                </a:rPr>
                <a:t>Office (855) 352-9088 | Fax (561) 721-3311</a:t>
              </a:r>
            </a:p>
          </p:txBody>
        </p:sp>
        <p:sp>
          <p:nvSpPr>
            <p:cNvPr id="40" name="Rectangle 39"/>
            <p:cNvSpPr/>
            <p:nvPr/>
          </p:nvSpPr>
          <p:spPr>
            <a:xfrm>
              <a:off x="63473" y="8972668"/>
              <a:ext cx="7643072" cy="630942"/>
            </a:xfrm>
            <a:prstGeom prst="rect">
              <a:avLst/>
            </a:prstGeom>
          </p:spPr>
          <p:txBody>
            <a:bodyPr wrap="square">
              <a:spAutoFit/>
            </a:bodyPr>
            <a:lstStyle/>
            <a:p>
              <a:pPr algn="ctr"/>
              <a:r>
                <a:rPr lang="it-IT" sz="1400" b="1" dirty="0">
                  <a:latin typeface="Lucida Sans" panose="020B0602030504020204" pitchFamily="34" charset="0"/>
                </a:rPr>
                <a:t>Jim Heslep</a:t>
              </a:r>
              <a:br>
                <a:rPr lang="en-US" sz="1600" dirty="0">
                  <a:latin typeface="Lucida Sans" panose="020B0602030504020204" pitchFamily="34" charset="0"/>
                </a:rPr>
              </a:br>
              <a:r>
                <a:rPr lang="en-US" sz="1050" dirty="0">
                  <a:latin typeface="Lucida Sans" panose="020B0602030504020204" pitchFamily="34" charset="0"/>
                </a:rPr>
                <a:t>(843) 343-7188</a:t>
              </a:r>
            </a:p>
            <a:p>
              <a:pPr algn="ctr"/>
              <a:r>
                <a:rPr lang="en-US" sz="1050" dirty="0">
                  <a:latin typeface="Lucida Sans" panose="020B0602030504020204" pitchFamily="34" charset="0"/>
                </a:rPr>
                <a:t>jim.heslep@goldenbearrealty.com</a:t>
              </a:r>
            </a:p>
          </p:txBody>
        </p:sp>
      </p:grpSp>
      <p:cxnSp>
        <p:nvCxnSpPr>
          <p:cNvPr id="14" name="Straight Connector 13"/>
          <p:cNvCxnSpPr/>
          <p:nvPr/>
        </p:nvCxnSpPr>
        <p:spPr>
          <a:xfrm>
            <a:off x="1236841" y="-76200"/>
            <a:ext cx="5105400" cy="0"/>
          </a:xfrm>
          <a:prstGeom prst="line">
            <a:avLst/>
          </a:prstGeom>
          <a:ln w="19050">
            <a:solidFill>
              <a:schemeClr val="bg2">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67163" y="6239629"/>
            <a:ext cx="7635690" cy="1569660"/>
          </a:xfrm>
          <a:prstGeom prst="rect">
            <a:avLst/>
          </a:prstGeom>
        </p:spPr>
        <p:txBody>
          <a:bodyPr wrap="square">
            <a:spAutoFit/>
          </a:bodyPr>
          <a:lstStyle/>
          <a:p>
            <a:pPr algn="ctr"/>
            <a:r>
              <a:rPr lang="en-US" sz="1200" dirty="0">
                <a:solidFill>
                  <a:schemeClr val="bg2">
                    <a:lumMod val="25000"/>
                  </a:schemeClr>
                </a:solidFill>
                <a:latin typeface="Lucida Sans" panose="020B0602030504020204" pitchFamily="34" charset="0"/>
              </a:rPr>
              <a:t>A true southern gentleman's farm, this peaceful property spans across 101 acres and features a quaint farmhouse, well stocked fishing pond, a separate barn, machinery sheds, chicken house, wells, and miles of already installed horse fence. Built circa 1888, the farmhouse has only belonged to the </a:t>
            </a:r>
            <a:r>
              <a:rPr lang="en-US" sz="1200" dirty="0" err="1">
                <a:solidFill>
                  <a:schemeClr val="bg2">
                    <a:lumMod val="25000"/>
                  </a:schemeClr>
                </a:solidFill>
                <a:latin typeface="Lucida Sans" panose="020B0602030504020204" pitchFamily="34" charset="0"/>
              </a:rPr>
              <a:t>Bessingers</a:t>
            </a:r>
            <a:r>
              <a:rPr lang="en-US" sz="1200" dirty="0">
                <a:solidFill>
                  <a:schemeClr val="bg2">
                    <a:lumMod val="25000"/>
                  </a:schemeClr>
                </a:solidFill>
                <a:latin typeface="Lucida Sans" panose="020B0602030504020204" pitchFamily="34" charset="0"/>
              </a:rPr>
              <a:t>, a family well-known in South Carolina for its legendary BBQ. The late Melvin Bessinger renovated the home in 2000 and his son, David Bessinger, has maintained its charm. The land originally belonged to Mack and Lizzy Bessinger of Orangeburg. The resourceful couple built the farmhouse and raised all twelve of their children here. One of the sons, Big Joe, purchased the property and his son, Melvin, later transformed the farm into the tranquil retreat it is today.</a:t>
            </a:r>
          </a:p>
        </p:txBody>
      </p:sp>
      <p:grpSp>
        <p:nvGrpSpPr>
          <p:cNvPr id="6" name="Group 5"/>
          <p:cNvGrpSpPr/>
          <p:nvPr/>
        </p:nvGrpSpPr>
        <p:grpSpPr>
          <a:xfrm>
            <a:off x="84674" y="3733800"/>
            <a:ext cx="7600669" cy="2286000"/>
            <a:chOff x="66094" y="3733800"/>
            <a:chExt cx="7600669" cy="2286000"/>
          </a:xfrm>
        </p:grpSpPr>
        <p:pic>
          <p:nvPicPr>
            <p:cNvPr id="32" name="Picture 4"/>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0855" y="3733800"/>
              <a:ext cx="1563624" cy="10149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6" name="Picture 4"/>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6094" y="5004816"/>
              <a:ext cx="1563624" cy="10149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4"/>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096000" y="3733800"/>
              <a:ext cx="1563624" cy="10149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9" name="Picture 4"/>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103139" y="5004816"/>
              <a:ext cx="1563624" cy="10149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3" name="Group 2"/>
          <p:cNvGrpSpPr/>
          <p:nvPr/>
        </p:nvGrpSpPr>
        <p:grpSpPr>
          <a:xfrm>
            <a:off x="61135" y="8029118"/>
            <a:ext cx="7647746" cy="914400"/>
            <a:chOff x="67046" y="8029118"/>
            <a:chExt cx="7647746" cy="914400"/>
          </a:xfrm>
        </p:grpSpPr>
        <p:pic>
          <p:nvPicPr>
            <p:cNvPr id="37" name="Picture 4"/>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7046" y="8029118"/>
              <a:ext cx="13716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 name="Picture 4"/>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343192" y="8029118"/>
              <a:ext cx="13716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2" name="Picture 4"/>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774156" y="8029118"/>
              <a:ext cx="13716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3" name="Picture 4"/>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636083" y="8029118"/>
              <a:ext cx="13716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4" name="Picture 4"/>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205119" y="8029118"/>
              <a:ext cx="13716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pic>
        <p:nvPicPr>
          <p:cNvPr id="11" name="Picture 1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7086600" y="9187690"/>
            <a:ext cx="441463" cy="666285"/>
          </a:xfrm>
          <a:prstGeom prst="rect">
            <a:avLst/>
          </a:prstGeom>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324</TotalTime>
  <Words>184</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eurofurence</vt:lpstr>
      <vt:lpstr>Freestyle Script</vt:lpstr>
      <vt:lpstr>Lucida Sans</vt:lpstr>
      <vt:lpstr>Office Theme</vt:lpstr>
      <vt:lpstr>Absolutely Perfect 100 Acre Horse Farm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2017-11-29T13:05:41Z</dcterms:modified>
</cp:coreProperties>
</file>