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B1E1"/>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900" y="8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1/4/2022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5"/>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5"/>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6"/>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3"/>
            <a:ext cx="363616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3"/>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3"/>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6"/>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1/4/2022</a:t>
            </a:fld>
            <a:endParaRPr lang="en-US"/>
          </a:p>
        </p:txBody>
      </p:sp>
      <p:sp>
        <p:nvSpPr>
          <p:cNvPr id="3" name="Footer Placeholder 2"/>
          <p:cNvSpPr>
            <a:spLocks noGrp="1"/>
          </p:cNvSpPr>
          <p:nvPr>
            <p:ph type="ftr" sz="quarter" idx="3"/>
          </p:nvPr>
        </p:nvSpPr>
        <p:spPr>
          <a:xfrm>
            <a:off x="2811780" y="9411126"/>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6"/>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8229598" cy="4625197"/>
          </a:xfrm>
          <a:prstGeom prst="rect">
            <a:avLst/>
          </a:prstGeom>
          <a:ln>
            <a:noFill/>
          </a:ln>
          <a:effectLst/>
        </p:spPr>
      </p:pic>
      <p:sp>
        <p:nvSpPr>
          <p:cNvPr id="3" name="Subtitle 2"/>
          <p:cNvSpPr>
            <a:spLocks noGrp="1"/>
          </p:cNvSpPr>
          <p:nvPr>
            <p:ph type="subTitle" idx="1"/>
          </p:nvPr>
        </p:nvSpPr>
        <p:spPr>
          <a:xfrm>
            <a:off x="1609765" y="4944666"/>
            <a:ext cx="5018158" cy="3845055"/>
          </a:xfrm>
        </p:spPr>
        <p:txBody>
          <a:bodyPr anchor="ctr">
            <a:noAutofit/>
          </a:bodyPr>
          <a:lstStyle/>
          <a:p>
            <a:r>
              <a:rPr lang="en-US" sz="1250" b="1" dirty="0">
                <a:solidFill>
                  <a:schemeClr val="tx2">
                    <a:lumMod val="75000"/>
                  </a:schemeClr>
                </a:solidFill>
                <a:latin typeface="Quicksand" panose="00000500000000000000" pitchFamily="2" charset="0"/>
                <a:ea typeface="Verdana" panose="020B0604030504040204" pitchFamily="34" charset="0"/>
                <a:cs typeface="Verdana" panose="020B0604030504040204" pitchFamily="34" charset="0"/>
              </a:rPr>
              <a:t>Extraordinary Low Country estate that sits on 3 acres w/ true deep water on Tom Point/McCloud Creek. This property has a short 345ft dock w/ a 50ft floater coupled w/ a huge covered pier head perfect for boating, shrimping, crabbing, &amp; fishing. 7437 Little Britton Rd offers beautiful views of Tom Point/McCloud creek which is only minutes to the INTRACOASTAL WATERWAY. The three story home which is 4,800 </a:t>
            </a:r>
            <a:r>
              <a:rPr lang="en-US" sz="1250" b="1" dirty="0" err="1">
                <a:solidFill>
                  <a:schemeClr val="tx2">
                    <a:lumMod val="75000"/>
                  </a:schemeClr>
                </a:solidFill>
                <a:latin typeface="Quicksand" panose="00000500000000000000" pitchFamily="2" charset="0"/>
                <a:ea typeface="Verdana" panose="020B0604030504040204" pitchFamily="34" charset="0"/>
                <a:cs typeface="Verdana" panose="020B0604030504040204" pitchFamily="34" charset="0"/>
              </a:rPr>
              <a:t>sqft</a:t>
            </a:r>
            <a:r>
              <a:rPr lang="en-US" sz="1250" b="1" dirty="0">
                <a:solidFill>
                  <a:schemeClr val="tx2">
                    <a:lumMod val="75000"/>
                  </a:schemeClr>
                </a:solidFill>
                <a:latin typeface="Quicksand" panose="00000500000000000000" pitchFamily="2" charset="0"/>
                <a:ea typeface="Verdana" panose="020B0604030504040204" pitchFamily="34" charset="0"/>
                <a:cs typeface="Verdana" panose="020B0604030504040204" pitchFamily="34" charset="0"/>
              </a:rPr>
              <a:t> offers a master bedroom suite with 2 walk-in closets and sitting/office room on the main level and 3 bedrooms with sitting rooms &amp; 3 full ensuite baths upstairs, an elevator that goes to all 3 floors, smooth ceilings, double ovens, 2 gas cooktops, eating in kitchen, walk in pantry, gas fireplace in the family room, dining room, library and sitting room. Huge deck that runs along the whole back and right side of the home with metal roof, 3 geothermal HVAC units, laundry room, </a:t>
            </a:r>
            <a:r>
              <a:rPr lang="en-US" sz="1250" b="1" dirty="0" err="1">
                <a:solidFill>
                  <a:schemeClr val="tx2">
                    <a:lumMod val="75000"/>
                  </a:schemeClr>
                </a:solidFill>
                <a:latin typeface="Quicksand" panose="00000500000000000000" pitchFamily="2" charset="0"/>
                <a:ea typeface="Verdana" panose="020B0604030504040204" pitchFamily="34" charset="0"/>
                <a:cs typeface="Verdana" panose="020B0604030504040204" pitchFamily="34" charset="0"/>
              </a:rPr>
              <a:t>corian</a:t>
            </a:r>
            <a:r>
              <a:rPr lang="en-US" sz="1250" b="1" dirty="0">
                <a:solidFill>
                  <a:schemeClr val="tx2">
                    <a:lumMod val="75000"/>
                  </a:schemeClr>
                </a:solidFill>
                <a:latin typeface="Quicksand" panose="00000500000000000000" pitchFamily="2" charset="0"/>
                <a:ea typeface="Verdana" panose="020B0604030504040204" pitchFamily="34" charset="0"/>
                <a:cs typeface="Verdana" panose="020B0604030504040204" pitchFamily="34" charset="0"/>
              </a:rPr>
              <a:t> countertops, reverse osmosis water system, whole house generator, brand new tankless water heater, 2 in-ground propane tanks 100 gal. for the house &amp; 500 gal. for the generator. Under house is enclosed garage area with two storage rooms. Also included onsite is a 2400 sq. ft. Pole barn and a shallow and deep well.</a:t>
            </a:r>
            <a:endParaRPr lang="en-US" sz="1250" b="1" i="1" dirty="0">
              <a:solidFill>
                <a:schemeClr val="tx2">
                  <a:lumMod val="75000"/>
                </a:schemeClr>
              </a:solidFill>
              <a:latin typeface="Quicksand" panose="00000500000000000000" pitchFamily="2" charset="0"/>
              <a:ea typeface="Verdana" panose="020B0604030504040204" pitchFamily="34" charset="0"/>
              <a:cs typeface="Verdana" panose="020B0604030504040204" pitchFamily="34" charset="0"/>
            </a:endParaRPr>
          </a:p>
        </p:txBody>
      </p:sp>
      <p:sp>
        <p:nvSpPr>
          <p:cNvPr id="2" name="Title 1"/>
          <p:cNvSpPr>
            <a:spLocks noGrp="1"/>
          </p:cNvSpPr>
          <p:nvPr>
            <p:ph type="ctrTitle"/>
          </p:nvPr>
        </p:nvSpPr>
        <p:spPr>
          <a:xfrm>
            <a:off x="0" y="3581401"/>
            <a:ext cx="8229600" cy="1043796"/>
          </a:xfrm>
          <a:gradFill>
            <a:gsLst>
              <a:gs pos="28000">
                <a:schemeClr val="tx2"/>
              </a:gs>
              <a:gs pos="71000">
                <a:schemeClr val="accent1">
                  <a:lumMod val="30000"/>
                  <a:lumOff val="70000"/>
                  <a:alpha val="0"/>
                </a:schemeClr>
              </a:gs>
            </a:gsLst>
            <a:lin ang="0" scaled="0"/>
          </a:gradFill>
        </p:spPr>
        <p:txBody>
          <a:bodyPr anchor="ctr">
            <a:noAutofit/>
            <a:scene3d>
              <a:camera prst="orthographicFront"/>
              <a:lightRig rig="soft" dir="t">
                <a:rot lat="0" lon="0" rev="17220000"/>
              </a:lightRig>
            </a:scene3d>
            <a:sp3d prstMaterial="softEdge"/>
          </a:bodyPr>
          <a:lstStyle/>
          <a:p>
            <a:pPr algn="l"/>
            <a:r>
              <a:rPr lang="en-US" sz="2800" cap="none" dirty="0">
                <a:ln w="3175" cmpd="sng">
                  <a:noFill/>
                  <a:prstDash val="solid"/>
                </a:ln>
                <a:solidFill>
                  <a:schemeClr val="bg1"/>
                </a:solidFill>
                <a:effectLst/>
                <a:latin typeface="Quicksand" panose="00000500000000000000" pitchFamily="2" charset="0"/>
              </a:rPr>
              <a:t>7437 Little Britton Road</a:t>
            </a:r>
            <a:br>
              <a:rPr lang="en-US" sz="2800" cap="none" dirty="0">
                <a:ln w="3175" cmpd="sng">
                  <a:noFill/>
                  <a:prstDash val="solid"/>
                </a:ln>
                <a:solidFill>
                  <a:schemeClr val="bg1"/>
                </a:solidFill>
                <a:effectLst/>
                <a:latin typeface="Quicksand" panose="00000500000000000000" pitchFamily="2" charset="0"/>
              </a:rPr>
            </a:br>
            <a:r>
              <a:rPr lang="en-US" sz="1600" cap="none" dirty="0" err="1">
                <a:ln w="3175" cmpd="sng">
                  <a:noFill/>
                  <a:prstDash val="solid"/>
                </a:ln>
                <a:solidFill>
                  <a:schemeClr val="bg1"/>
                </a:solidFill>
                <a:effectLst/>
                <a:latin typeface="Quicksand" panose="00000500000000000000" pitchFamily="2" charset="0"/>
              </a:rPr>
              <a:t>Yonges</a:t>
            </a:r>
            <a:r>
              <a:rPr lang="en-US" sz="1600" cap="none" dirty="0">
                <a:ln w="3175" cmpd="sng">
                  <a:noFill/>
                  <a:prstDash val="solid"/>
                </a:ln>
                <a:solidFill>
                  <a:schemeClr val="bg1"/>
                </a:solidFill>
                <a:effectLst/>
                <a:latin typeface="Quicksand" panose="00000500000000000000" pitchFamily="2" charset="0"/>
              </a:rPr>
              <a:t> Island, SC 29449</a:t>
            </a:r>
            <a:br>
              <a:rPr lang="en-US" sz="1600" cap="none" dirty="0">
                <a:ln w="3175" cmpd="sng">
                  <a:noFill/>
                  <a:prstDash val="solid"/>
                </a:ln>
                <a:solidFill>
                  <a:schemeClr val="bg1"/>
                </a:solidFill>
                <a:effectLst/>
                <a:latin typeface="Quicksand" panose="00000500000000000000" pitchFamily="2" charset="0"/>
              </a:rPr>
            </a:br>
            <a:r>
              <a:rPr lang="en-US" sz="1600" cap="none" dirty="0">
                <a:ln w="3175" cmpd="sng">
                  <a:noFill/>
                  <a:prstDash val="solid"/>
                </a:ln>
                <a:solidFill>
                  <a:schemeClr val="bg1"/>
                </a:solidFill>
                <a:effectLst/>
                <a:latin typeface="Quicksand" panose="00000500000000000000" pitchFamily="2" charset="0"/>
              </a:rPr>
              <a:t>MLS# 21032477 | $1,400,000</a:t>
            </a:r>
            <a:endParaRPr lang="en-US" sz="1600" i="1" cap="none" dirty="0">
              <a:ln w="3175" cmpd="sng">
                <a:noFill/>
                <a:prstDash val="solid"/>
              </a:ln>
              <a:solidFill>
                <a:schemeClr val="bg1"/>
              </a:solidFill>
              <a:effectLst/>
              <a:latin typeface="Quicksand" panose="00000500000000000000" pitchFamily="2"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2705" y="8970051"/>
            <a:ext cx="698449" cy="1047674"/>
          </a:xfrm>
          <a:prstGeom prst="rect">
            <a:avLst/>
          </a:prstGeom>
        </p:spPr>
      </p:pic>
      <p:sp>
        <p:nvSpPr>
          <p:cNvPr id="17" name="Rectangle 16"/>
          <p:cNvSpPr/>
          <p:nvPr/>
        </p:nvSpPr>
        <p:spPr>
          <a:xfrm>
            <a:off x="228601" y="9055307"/>
            <a:ext cx="7772399" cy="877163"/>
          </a:xfrm>
          <a:prstGeom prst="rect">
            <a:avLst/>
          </a:prstGeom>
        </p:spPr>
        <p:txBody>
          <a:bodyPr wrap="square">
            <a:spAutoFit/>
          </a:bodyPr>
          <a:lstStyle/>
          <a:p>
            <a:pPr algn="ctr"/>
            <a:r>
              <a:rPr lang="en-US" sz="1800" b="1" dirty="0">
                <a:solidFill>
                  <a:schemeClr val="tx2"/>
                </a:solidFill>
                <a:latin typeface="Quicksand" panose="00000500000000000000" pitchFamily="2" charset="0"/>
              </a:rPr>
              <a:t>Drake Herrin</a:t>
            </a:r>
            <a:br>
              <a:rPr lang="en-US" sz="1800" dirty="0">
                <a:solidFill>
                  <a:schemeClr val="tx2"/>
                </a:solidFill>
                <a:latin typeface="Quicksand" panose="00000500000000000000" pitchFamily="2" charset="0"/>
              </a:rPr>
            </a:br>
            <a:r>
              <a:rPr lang="en-US" sz="1100" dirty="0">
                <a:solidFill>
                  <a:schemeClr val="tx2"/>
                </a:solidFill>
                <a:latin typeface="Quicksand" panose="00000500000000000000" pitchFamily="2" charset="0"/>
              </a:rPr>
              <a:t>843-729-4692</a:t>
            </a:r>
          </a:p>
          <a:p>
            <a:pPr algn="ctr"/>
            <a:r>
              <a:rPr lang="en-US" sz="1100" dirty="0">
                <a:solidFill>
                  <a:schemeClr val="tx2"/>
                </a:solidFill>
                <a:latin typeface="Quicksand" panose="00000500000000000000" pitchFamily="2" charset="0"/>
              </a:rPr>
              <a:t>dherrin@carolinaone.com</a:t>
            </a:r>
          </a:p>
          <a:p>
            <a:pPr algn="ctr"/>
            <a:r>
              <a:rPr lang="en-US" sz="1100" dirty="0">
                <a:solidFill>
                  <a:schemeClr val="tx2"/>
                </a:solidFill>
                <a:latin typeface="Quicksand" panose="00000500000000000000" pitchFamily="2" charset="0"/>
              </a:rPr>
              <a:t>www.DrakeHerrin.com</a:t>
            </a:r>
          </a:p>
        </p:txBody>
      </p:sp>
      <p:grpSp>
        <p:nvGrpSpPr>
          <p:cNvPr id="24" name="Group 23"/>
          <p:cNvGrpSpPr/>
          <p:nvPr/>
        </p:nvGrpSpPr>
        <p:grpSpPr>
          <a:xfrm>
            <a:off x="-28575" y="9038192"/>
            <a:ext cx="1524000" cy="911393"/>
            <a:chOff x="0" y="9037683"/>
            <a:chExt cx="1524000" cy="911393"/>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solidFill>
                    <a:schemeClr val="tx2"/>
                  </a:solidFill>
                  <a:latin typeface="Quicksand" panose="00000500000000000000" pitchFamily="2" charset="0"/>
                </a:rPr>
                <a:t>Carolina One Real Estate</a:t>
              </a:r>
            </a:p>
            <a:p>
              <a:pPr algn="ctr"/>
              <a:r>
                <a:rPr lang="en-US" sz="700" dirty="0">
                  <a:solidFill>
                    <a:schemeClr val="tx2"/>
                  </a:solidFill>
                  <a:latin typeface="Quicksand" panose="00000500000000000000" pitchFamily="2" charset="0"/>
                </a:rPr>
                <a:t>873 Orleans Road, Ste 102</a:t>
              </a:r>
            </a:p>
            <a:p>
              <a:pPr algn="ctr"/>
              <a:r>
                <a:rPr lang="en-US" sz="700" dirty="0">
                  <a:solidFill>
                    <a:schemeClr val="tx2"/>
                  </a:solidFill>
                  <a:latin typeface="Quicksand" panose="00000500000000000000" pitchFamily="2" charset="0"/>
                </a:rPr>
                <a:t>Charleston, SC 29407-5753</a:t>
              </a:r>
            </a:p>
          </p:txBody>
        </p:sp>
      </p:grpSp>
      <p:sp>
        <p:nvSpPr>
          <p:cNvPr id="30" name="Rectangle 29"/>
          <p:cNvSpPr/>
          <p:nvPr/>
        </p:nvSpPr>
        <p:spPr>
          <a:xfrm>
            <a:off x="0" y="0"/>
            <a:ext cx="8229600" cy="584775"/>
          </a:xfrm>
          <a:prstGeom prst="rect">
            <a:avLst/>
          </a:prstGeom>
          <a:noFill/>
        </p:spPr>
        <p:txBody>
          <a:bodyPr wrap="square">
            <a:spAutoFit/>
          </a:bodyPr>
          <a:lstStyle/>
          <a:p>
            <a:pPr algn="r"/>
            <a:r>
              <a:rPr lang="en-US" sz="3200" b="1" dirty="0">
                <a:ln w="3175">
                  <a:noFill/>
                </a:ln>
                <a:solidFill>
                  <a:schemeClr val="bg1"/>
                </a:solidFill>
                <a:effectLst>
                  <a:outerShdw blurRad="38100" dist="38100" dir="2700000" algn="tl">
                    <a:srgbClr val="000000">
                      <a:alpha val="43137"/>
                    </a:srgbClr>
                  </a:outerShdw>
                </a:effectLst>
                <a:latin typeface="Quicksand" panose="00000500000000000000" pitchFamily="2" charset="0"/>
              </a:rPr>
              <a:t>Deepwater Estate</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19836" y="7717590"/>
            <a:ext cx="1609763" cy="1071084"/>
          </a:xfrm>
          <a:prstGeom prst="rect">
            <a:avLst/>
          </a:prstGeom>
          <a:ln>
            <a:noFill/>
          </a:ln>
          <a:effec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630372" y="6332644"/>
            <a:ext cx="1596780" cy="1062445"/>
          </a:xfrm>
          <a:prstGeom prst="rect">
            <a:avLst/>
          </a:prstGeom>
          <a:ln>
            <a:noFill/>
          </a:ln>
          <a:effectLst/>
        </p:spPr>
      </p:pic>
      <p:pic>
        <p:nvPicPr>
          <p:cNvPr id="15" name="Picture 14">
            <a:extLst>
              <a:ext uri="{FF2B5EF4-FFF2-40B4-BE49-F238E27FC236}">
                <a16:creationId xmlns:a16="http://schemas.microsoft.com/office/drawing/2014/main" id="{364DACBF-0AED-4187-AC3D-BC9C027D979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461" y="6277584"/>
            <a:ext cx="1604843" cy="1067810"/>
          </a:xfrm>
          <a:prstGeom prst="rect">
            <a:avLst/>
          </a:prstGeom>
          <a:ln>
            <a:noFill/>
          </a:ln>
          <a:effectLst/>
        </p:spPr>
      </p:pic>
      <p:pic>
        <p:nvPicPr>
          <p:cNvPr id="19" name="Picture 18">
            <a:extLst>
              <a:ext uri="{FF2B5EF4-FFF2-40B4-BE49-F238E27FC236}">
                <a16:creationId xmlns:a16="http://schemas.microsoft.com/office/drawing/2014/main" id="{6B645971-69BA-4B8D-BF0C-01D044A7D69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461" y="7719227"/>
            <a:ext cx="1604843" cy="1067810"/>
          </a:xfrm>
          <a:prstGeom prst="rect">
            <a:avLst/>
          </a:prstGeom>
          <a:ln>
            <a:noFill/>
          </a:ln>
          <a:effectLst/>
        </p:spPr>
      </p:pic>
      <p:pic>
        <p:nvPicPr>
          <p:cNvPr id="20" name="Picture 19">
            <a:extLst>
              <a:ext uri="{FF2B5EF4-FFF2-40B4-BE49-F238E27FC236}">
                <a16:creationId xmlns:a16="http://schemas.microsoft.com/office/drawing/2014/main" id="{01BFB9E0-E894-469A-8ECA-E5482A5E1F8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30372" y="4947698"/>
            <a:ext cx="1596780" cy="1062445"/>
          </a:xfrm>
          <a:prstGeom prst="rect">
            <a:avLst/>
          </a:prstGeom>
          <a:ln>
            <a:noFill/>
          </a:ln>
          <a:effectLst/>
        </p:spPr>
      </p:pic>
      <p:pic>
        <p:nvPicPr>
          <p:cNvPr id="21" name="Picture 20">
            <a:extLst>
              <a:ext uri="{FF2B5EF4-FFF2-40B4-BE49-F238E27FC236}">
                <a16:creationId xmlns:a16="http://schemas.microsoft.com/office/drawing/2014/main" id="{1C59395F-53D2-478A-BB70-41B801876E6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4999031"/>
            <a:ext cx="1609765" cy="904719"/>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377</TotalTime>
  <Words>294</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Quicksand</vt:lpstr>
      <vt:lpstr>Wingdings</vt:lpstr>
      <vt:lpstr>Wingdings 2</vt:lpstr>
      <vt:lpstr>Wingdings 3</vt:lpstr>
      <vt:lpstr>Apex</vt:lpstr>
      <vt:lpstr>7437 Little Britton Road Yonges Island, SC 29449 MLS# 21032477 | $1,400,000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70</cp:revision>
  <dcterms:created xsi:type="dcterms:W3CDTF">2006-08-16T00:00:00Z</dcterms:created>
  <dcterms:modified xsi:type="dcterms:W3CDTF">2022-01-04T16:16:31Z</dcterms:modified>
</cp:coreProperties>
</file>