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86" y="13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2/23/2016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82" y="0"/>
            <a:ext cx="7772400" cy="2209800"/>
          </a:xfrm>
          <a:prstGeom prst="rect">
            <a:avLst/>
          </a:prstGeom>
        </p:spPr>
      </p:pic>
      <p:sp>
        <p:nvSpPr>
          <p:cNvPr id="2" name="Title 1"/>
          <p:cNvSpPr>
            <a:spLocks noGrp="1"/>
          </p:cNvSpPr>
          <p:nvPr>
            <p:ph type="ctrTitle"/>
          </p:nvPr>
        </p:nvSpPr>
        <p:spPr>
          <a:xfrm>
            <a:off x="-4762" y="-1"/>
            <a:ext cx="3886197" cy="844037"/>
          </a:xfrm>
        </p:spPr>
        <p:txBody>
          <a:bodyPr anchor="t">
            <a:noAutofit/>
          </a:bodyPr>
          <a:lstStyle/>
          <a:p>
            <a:pPr algn="l"/>
            <a:r>
              <a:rPr lang="en-US" sz="2800" b="1" dirty="0" smtClean="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Location, Location, Location</a:t>
            </a:r>
            <a:r>
              <a:rPr lang="en-US" sz="2800" b="1" dirty="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a:t>
            </a:r>
            <a:br>
              <a:rPr lang="en-US" sz="2800" b="1" dirty="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br>
            <a:r>
              <a:rPr lang="en-US" sz="2400" b="1" dirty="0">
                <a:solidFill>
                  <a:srgbClr val="FF0000"/>
                </a:solidFill>
                <a:effectLst>
                  <a:innerShdw blurRad="63500" dist="50800" dir="18900000">
                    <a:prstClr val="black">
                      <a:alpha val="50000"/>
                    </a:prstClr>
                  </a:innerShdw>
                </a:effectLst>
                <a:latin typeface="Freestyle Script" panose="030804020302050B0404" pitchFamily="66" charset="0"/>
              </a:rPr>
              <a:t>Just Reduced to $365,000</a:t>
            </a:r>
            <a:endParaRPr lang="en-US" sz="2400" b="1" dirty="0">
              <a:solidFill>
                <a:srgbClr val="FF0000"/>
              </a:solidFill>
              <a:effectLst>
                <a:innerShdw blurRad="63500" dist="50800" dir="18900000">
                  <a:prstClr val="black">
                    <a:alpha val="50000"/>
                  </a:prstClr>
                </a:innerShdw>
              </a:effectLst>
              <a:latin typeface="eurofurence" panose="020F0402020203080204" pitchFamily="34" charset="0"/>
            </a:endParaRPr>
          </a:p>
        </p:txBody>
      </p:sp>
      <p:sp>
        <p:nvSpPr>
          <p:cNvPr id="3" name="Subtitle 2"/>
          <p:cNvSpPr>
            <a:spLocks noGrp="1"/>
          </p:cNvSpPr>
          <p:nvPr>
            <p:ph type="subTitle" idx="1"/>
          </p:nvPr>
        </p:nvSpPr>
        <p:spPr>
          <a:xfrm>
            <a:off x="82383" y="4755133"/>
            <a:ext cx="7602871" cy="2955538"/>
          </a:xfrm>
        </p:spPr>
        <p:txBody>
          <a:bodyPr anchor="ctr">
            <a:noAutofit/>
          </a:bodyPr>
          <a:lstStyle/>
          <a:p>
            <a:r>
              <a:rPr lang="en-US" sz="1200" dirty="0">
                <a:solidFill>
                  <a:schemeClr val="bg2">
                    <a:lumMod val="50000"/>
                  </a:schemeClr>
                </a:solidFill>
                <a:latin typeface="Lucida Sans" panose="020B0602030504020204" pitchFamily="34" charset="0"/>
              </a:rPr>
              <a:t>Throw back cottage with NO FLOOD INSURANCE located on a quiet, tree lined street in Mt. Pleasant Academy and Moultrie Middle school zones. Make this home your own, kitchen and one bath have been updated. A large room next to garage w/ central heat and air has been used as a third bedroom or can be a large family room with real wood paneling and vaulted ceiling. Master bedroom is roomy with generous size bath and dressing area. </a:t>
            </a:r>
            <a:endParaRPr lang="en-US" sz="1200" dirty="0" smtClean="0">
              <a:solidFill>
                <a:schemeClr val="bg2">
                  <a:lumMod val="50000"/>
                </a:schemeClr>
              </a:solidFill>
              <a:latin typeface="Lucida Sans" panose="020B0602030504020204" pitchFamily="34" charset="0"/>
            </a:endParaRPr>
          </a:p>
          <a:p>
            <a:endParaRPr lang="en-US" sz="1200" dirty="0">
              <a:solidFill>
                <a:schemeClr val="bg2">
                  <a:lumMod val="50000"/>
                </a:schemeClr>
              </a:solidFill>
              <a:latin typeface="Lucida Sans" panose="020B0602030504020204" pitchFamily="34" charset="0"/>
            </a:endParaRPr>
          </a:p>
          <a:p>
            <a:r>
              <a:rPr lang="en-US" sz="1200" dirty="0" smtClean="0">
                <a:solidFill>
                  <a:schemeClr val="bg2">
                    <a:lumMod val="50000"/>
                  </a:schemeClr>
                </a:solidFill>
                <a:latin typeface="Lucida Sans" panose="020B0602030504020204" pitchFamily="34" charset="0"/>
              </a:rPr>
              <a:t>A </a:t>
            </a:r>
            <a:r>
              <a:rPr lang="en-US" sz="1200" dirty="0">
                <a:solidFill>
                  <a:schemeClr val="bg2">
                    <a:lumMod val="50000"/>
                  </a:schemeClr>
                </a:solidFill>
                <a:latin typeface="Lucida Sans" panose="020B0602030504020204" pitchFamily="34" charset="0"/>
              </a:rPr>
              <a:t>nice relaxing deck looks out over the fenced in yard and a one car garage is attached for storage. Sellers are providing a one year home warranty, home is sold in "as is" condition. Enjoy the convenience of living in old Mt. Pleasant, walk to schools, Farmer's Market, restaurants, shops, Christmas Parade or ride over to the beach</a:t>
            </a:r>
            <a:r>
              <a:rPr lang="en-US" sz="1200" dirty="0" smtClean="0">
                <a:solidFill>
                  <a:schemeClr val="bg2">
                    <a:lumMod val="50000"/>
                  </a:schemeClr>
                </a:solidFill>
                <a:latin typeface="Lucida Sans" panose="020B0602030504020204" pitchFamily="34" charset="0"/>
              </a:rPr>
              <a:t>.</a:t>
            </a:r>
          </a:p>
          <a:p>
            <a:endParaRPr lang="en-US" sz="1200" dirty="0" smtClean="0">
              <a:solidFill>
                <a:schemeClr val="bg2">
                  <a:lumMod val="50000"/>
                </a:schemeClr>
              </a:solidFill>
              <a:latin typeface="Lucida Sans" panose="020B0602030504020204" pitchFamily="34" charset="0"/>
            </a:endParaRPr>
          </a:p>
          <a:p>
            <a:r>
              <a:rPr lang="en-US" sz="1200" b="1" i="1" dirty="0" smtClean="0">
                <a:solidFill>
                  <a:schemeClr val="bg2">
                    <a:lumMod val="50000"/>
                  </a:schemeClr>
                </a:solidFill>
                <a:latin typeface="Lucida Sans" panose="020B0602030504020204" pitchFamily="34" charset="0"/>
              </a:rPr>
              <a:t>*Also </a:t>
            </a:r>
            <a:r>
              <a:rPr lang="en-US" sz="1200" b="1" i="1" dirty="0">
                <a:solidFill>
                  <a:schemeClr val="bg2">
                    <a:lumMod val="50000"/>
                  </a:schemeClr>
                </a:solidFill>
                <a:latin typeface="Lucida Sans" panose="020B0602030504020204" pitchFamily="34" charset="0"/>
              </a:rPr>
              <a:t>listed as MLS# </a:t>
            </a:r>
            <a:r>
              <a:rPr lang="en-US" sz="1200" b="1" i="1" dirty="0" smtClean="0">
                <a:solidFill>
                  <a:schemeClr val="bg2">
                    <a:lumMod val="50000"/>
                  </a:schemeClr>
                </a:solidFill>
                <a:latin typeface="Lucida Sans" panose="020B0602030504020204" pitchFamily="34" charset="0"/>
              </a:rPr>
              <a:t>15022036 (Vacant Land) if buyer chooses to demolish home and build a new home, as others on the street have recently chosen to do.</a:t>
            </a:r>
            <a:endParaRPr lang="en-US" sz="1050" b="1" i="1" dirty="0">
              <a:solidFill>
                <a:schemeClr val="bg2">
                  <a:lumMod val="50000"/>
                </a:schemeClr>
              </a:solidFill>
              <a:latin typeface="Lucida Sans" panose="020B0602030504020204" pitchFamily="34" charset="0"/>
            </a:endParaRPr>
          </a:p>
        </p:txBody>
      </p:sp>
      <p:sp>
        <p:nvSpPr>
          <p:cNvPr id="4" name="Rectangle 3"/>
          <p:cNvSpPr/>
          <p:nvPr/>
        </p:nvSpPr>
        <p:spPr>
          <a:xfrm>
            <a:off x="3881434" y="0"/>
            <a:ext cx="3886199" cy="692497"/>
          </a:xfrm>
          <a:prstGeom prst="rect">
            <a:avLst/>
          </a:prstGeom>
        </p:spPr>
        <p:txBody>
          <a:bodyPr wrap="square">
            <a:spAutoFit/>
          </a:bodyPr>
          <a:lstStyle/>
          <a:p>
            <a:pPr algn="r"/>
            <a:r>
              <a:rPr lang="en-US" sz="1700" dirty="0">
                <a:solidFill>
                  <a:schemeClr val="bg2">
                    <a:lumMod val="25000"/>
                  </a:schemeClr>
                </a:solidFill>
                <a:effectLst>
                  <a:innerShdw blurRad="63500" dist="50800" dir="13500000">
                    <a:schemeClr val="bg1">
                      <a:lumMod val="50000"/>
                      <a:alpha val="50000"/>
                    </a:schemeClr>
                  </a:innerShdw>
                </a:effectLst>
                <a:latin typeface="Lucida Sans" panose="020B0602030504020204" pitchFamily="34" charset="0"/>
              </a:rPr>
              <a:t>733 Atlantic Street</a:t>
            </a:r>
            <a:endParaRPr lang="en-US" sz="1700" dirty="0" smtClean="0">
              <a:solidFill>
                <a:schemeClr val="bg2">
                  <a:lumMod val="25000"/>
                </a:schemeClr>
              </a:solidFill>
              <a:effectLst>
                <a:innerShdw blurRad="63500" dist="50800" dir="13500000">
                  <a:schemeClr val="bg1">
                    <a:lumMod val="50000"/>
                    <a:alpha val="50000"/>
                  </a:schemeClr>
                </a:innerShdw>
              </a:effectLst>
              <a:latin typeface="Lucida Sans" panose="020B0602030504020204" pitchFamily="34" charset="0"/>
            </a:endParaRPr>
          </a:p>
          <a:p>
            <a:pPr algn="r"/>
            <a:r>
              <a:rPr lang="en-US" sz="1100" dirty="0">
                <a:solidFill>
                  <a:schemeClr val="bg2">
                    <a:lumMod val="25000"/>
                  </a:schemeClr>
                </a:solidFill>
                <a:effectLst>
                  <a:innerShdw blurRad="63500" dist="50800" dir="13500000">
                    <a:schemeClr val="bg1">
                      <a:lumMod val="50000"/>
                      <a:alpha val="50000"/>
                    </a:schemeClr>
                  </a:innerShdw>
                </a:effectLst>
                <a:latin typeface="Lucida Sans" panose="020B0602030504020204" pitchFamily="34" charset="0"/>
              </a:rPr>
              <a:t>Old </a:t>
            </a:r>
            <a:r>
              <a:rPr lang="en-US" sz="1100" dirty="0" smtClean="0">
                <a:solidFill>
                  <a:schemeClr val="bg2">
                    <a:lumMod val="25000"/>
                  </a:schemeClr>
                </a:solidFill>
                <a:effectLst>
                  <a:innerShdw blurRad="63500" dist="50800" dir="13500000">
                    <a:schemeClr val="bg1">
                      <a:lumMod val="50000"/>
                      <a:alpha val="50000"/>
                    </a:schemeClr>
                  </a:innerShdw>
                </a:effectLst>
                <a:latin typeface="Lucida Sans" panose="020B0602030504020204" pitchFamily="34" charset="0"/>
              </a:rPr>
              <a:t>Mount Pleasant</a:t>
            </a:r>
          </a:p>
          <a:p>
            <a:pPr algn="r"/>
            <a:r>
              <a:rPr lang="en-US" sz="1100" dirty="0">
                <a:solidFill>
                  <a:schemeClr val="bg2">
                    <a:lumMod val="25000"/>
                  </a:schemeClr>
                </a:solidFill>
                <a:effectLst>
                  <a:innerShdw blurRad="63500" dist="50800" dir="13500000">
                    <a:schemeClr val="bg1">
                      <a:lumMod val="50000"/>
                      <a:alpha val="50000"/>
                    </a:schemeClr>
                  </a:innerShdw>
                </a:effectLst>
                <a:latin typeface="Lucida Sans" panose="020B0602030504020204" pitchFamily="34" charset="0"/>
              </a:rPr>
              <a:t>MLS</a:t>
            </a:r>
            <a:r>
              <a:rPr lang="en-US" sz="1100" dirty="0" smtClean="0">
                <a:solidFill>
                  <a:schemeClr val="bg2">
                    <a:lumMod val="25000"/>
                  </a:schemeClr>
                </a:solidFill>
                <a:effectLst>
                  <a:innerShdw blurRad="63500" dist="50800" dir="13500000">
                    <a:schemeClr val="bg1">
                      <a:lumMod val="50000"/>
                      <a:alpha val="50000"/>
                    </a:schemeClr>
                  </a:innerShdw>
                </a:effectLst>
                <a:latin typeface="Lucida Sans" panose="020B0602030504020204" pitchFamily="34" charset="0"/>
              </a:rPr>
              <a:t># </a:t>
            </a:r>
            <a:r>
              <a:rPr lang="en-US" sz="1100" dirty="0" smtClean="0">
                <a:solidFill>
                  <a:schemeClr val="bg2">
                    <a:lumMod val="25000"/>
                  </a:schemeClr>
                </a:solidFill>
                <a:effectLst>
                  <a:innerShdw blurRad="63500" dist="50800" dir="13500000">
                    <a:schemeClr val="bg1">
                      <a:lumMod val="50000"/>
                      <a:alpha val="50000"/>
                    </a:schemeClr>
                  </a:innerShdw>
                </a:effectLst>
                <a:latin typeface="Lucida Sans" panose="020B0602030504020204" pitchFamily="34" charset="0"/>
              </a:rPr>
              <a:t>15022035</a:t>
            </a:r>
            <a:endParaRPr lang="en-US" sz="1100" dirty="0" smtClean="0">
              <a:solidFill>
                <a:schemeClr val="bg2">
                  <a:lumMod val="25000"/>
                </a:schemeClr>
              </a:solidFill>
              <a:effectLst>
                <a:innerShdw blurRad="63500" dist="50800" dir="13500000">
                  <a:schemeClr val="bg1">
                    <a:lumMod val="50000"/>
                    <a:alpha val="50000"/>
                  </a:schemeClr>
                </a:innerShdw>
              </a:effectLst>
              <a:latin typeface="Lucida Sans" panose="020B0602030504020204" pitchFamily="34" charset="0"/>
            </a:endParaRPr>
          </a:p>
        </p:txBody>
      </p:sp>
      <p:grpSp>
        <p:nvGrpSpPr>
          <p:cNvPr id="8" name="Group 7"/>
          <p:cNvGrpSpPr/>
          <p:nvPr/>
        </p:nvGrpSpPr>
        <p:grpSpPr>
          <a:xfrm>
            <a:off x="-2380" y="8992671"/>
            <a:ext cx="7772397" cy="978932"/>
            <a:chOff x="-4762" y="9067800"/>
            <a:chExt cx="7772397" cy="978932"/>
          </a:xfrm>
        </p:grpSpPr>
        <p:sp>
          <p:nvSpPr>
            <p:cNvPr id="6" name="Rectangle 5"/>
            <p:cNvSpPr/>
            <p:nvPr/>
          </p:nvSpPr>
          <p:spPr>
            <a:xfrm>
              <a:off x="-4762" y="9067800"/>
              <a:ext cx="7772397" cy="646331"/>
            </a:xfrm>
            <a:prstGeom prst="rect">
              <a:avLst/>
            </a:prstGeom>
          </p:spPr>
          <p:txBody>
            <a:bodyPr wrap="square">
              <a:spAutoFit/>
            </a:bodyPr>
            <a:lstStyle/>
            <a:p>
              <a:pPr algn="ctr"/>
              <a:r>
                <a:rPr lang="en-US" sz="1400" dirty="0" smtClean="0">
                  <a:latin typeface="Lucida Sans" panose="020B0602030504020204" pitchFamily="34" charset="0"/>
                </a:rPr>
                <a:t>Lori Claussen</a:t>
              </a:r>
              <a:br>
                <a:rPr lang="en-US" sz="1400" dirty="0" smtClean="0">
                  <a:latin typeface="Lucida Sans" panose="020B0602030504020204" pitchFamily="34" charset="0"/>
                </a:rPr>
              </a:br>
              <a:r>
                <a:rPr lang="en-US" sz="1100" dirty="0">
                  <a:latin typeface="Lucida Sans" panose="020B0602030504020204" pitchFamily="34" charset="0"/>
                </a:rPr>
                <a:t>loric@goldenbearrealty.com</a:t>
              </a:r>
              <a:endParaRPr lang="en-US" sz="1100" dirty="0" smtClean="0">
                <a:latin typeface="Lucida Sans" panose="020B0602030504020204" pitchFamily="34" charset="0"/>
              </a:endParaRPr>
            </a:p>
            <a:p>
              <a:pPr algn="ctr"/>
              <a:r>
                <a:rPr lang="en-US" sz="1100" dirty="0" smtClean="0">
                  <a:latin typeface="Lucida Sans" panose="020B0602030504020204" pitchFamily="34" charset="0"/>
                </a:rPr>
                <a:t>www.GoldenBearRealty.com </a:t>
              </a:r>
              <a:endParaRPr lang="en-US" sz="1050" dirty="0">
                <a:latin typeface="Lucida Sans" panose="020B0602030504020204" pitchFamily="34" charset="0"/>
              </a:endParaRPr>
            </a:p>
          </p:txBody>
        </p:sp>
        <p:sp>
          <p:nvSpPr>
            <p:cNvPr id="7" name="Rectangle 6"/>
            <p:cNvSpPr/>
            <p:nvPr/>
          </p:nvSpPr>
          <p:spPr>
            <a:xfrm>
              <a:off x="-4762" y="9677400"/>
              <a:ext cx="7772396" cy="369332"/>
            </a:xfrm>
            <a:prstGeom prst="rect">
              <a:avLst/>
            </a:prstGeom>
          </p:spPr>
          <p:txBody>
            <a:bodyPr wrap="square" anchor="b">
              <a:spAutoFit/>
            </a:bodyPr>
            <a:lstStyle/>
            <a:p>
              <a:pPr algn="ctr"/>
              <a:r>
                <a:rPr lang="en-US" sz="900" dirty="0">
                  <a:latin typeface="Lucida Sans" panose="020B0602030504020204" pitchFamily="34" charset="0"/>
                </a:rPr>
                <a:t>Golden Bear </a:t>
              </a:r>
              <a:r>
                <a:rPr lang="en-US" sz="900" dirty="0" smtClean="0">
                  <a:latin typeface="Lucida Sans" panose="020B0602030504020204" pitchFamily="34" charset="0"/>
                </a:rPr>
                <a:t>Realty | 654 </a:t>
              </a:r>
              <a:r>
                <a:rPr lang="en-US" sz="900" dirty="0">
                  <a:latin typeface="Lucida Sans" panose="020B0602030504020204" pitchFamily="34" charset="0"/>
                </a:rPr>
                <a:t>Coleman Blvd, Suite </a:t>
              </a:r>
              <a:r>
                <a:rPr lang="en-US" sz="900" dirty="0" smtClean="0">
                  <a:latin typeface="Lucida Sans" panose="020B0602030504020204" pitchFamily="34" charset="0"/>
                </a:rPr>
                <a:t>100 | Mt </a:t>
              </a:r>
              <a:r>
                <a:rPr lang="en-US" sz="900" dirty="0">
                  <a:latin typeface="Lucida Sans" panose="020B0602030504020204" pitchFamily="34" charset="0"/>
                </a:rPr>
                <a:t>Pleasant , </a:t>
              </a:r>
              <a:r>
                <a:rPr lang="en-US" sz="900" dirty="0" smtClean="0">
                  <a:latin typeface="Lucida Sans" panose="020B0602030504020204" pitchFamily="34" charset="0"/>
                </a:rPr>
                <a:t>SC 29464</a:t>
              </a:r>
              <a:endParaRPr lang="en-US" sz="900" dirty="0">
                <a:latin typeface="Lucida Sans" panose="020B0602030504020204" pitchFamily="34" charset="0"/>
              </a:endParaRPr>
            </a:p>
            <a:p>
              <a:pPr algn="ctr"/>
              <a:r>
                <a:rPr lang="en-US" sz="900" dirty="0">
                  <a:latin typeface="Lucida Sans" panose="020B0602030504020204" pitchFamily="34" charset="0"/>
                </a:rPr>
                <a:t>Cell (843) </a:t>
              </a:r>
              <a:r>
                <a:rPr lang="en-US" sz="900" dirty="0" smtClean="0">
                  <a:latin typeface="Lucida Sans" panose="020B0602030504020204" pitchFamily="34" charset="0"/>
                </a:rPr>
                <a:t>224-8506 | Office </a:t>
              </a:r>
              <a:r>
                <a:rPr lang="en-US" sz="900" dirty="0">
                  <a:latin typeface="Lucida Sans" panose="020B0602030504020204" pitchFamily="34" charset="0"/>
                </a:rPr>
                <a:t>(855) </a:t>
              </a:r>
              <a:r>
                <a:rPr lang="en-US" sz="900" dirty="0" smtClean="0">
                  <a:latin typeface="Lucida Sans" panose="020B0602030504020204" pitchFamily="34" charset="0"/>
                </a:rPr>
                <a:t>352-9088 | Fax </a:t>
              </a:r>
              <a:r>
                <a:rPr lang="en-US" sz="900" dirty="0">
                  <a:latin typeface="Lucida Sans" panose="020B0602030504020204" pitchFamily="34" charset="0"/>
                </a:rPr>
                <a:t>(561) 721-3311</a:t>
              </a:r>
            </a:p>
          </p:txBody>
        </p:sp>
      </p:grpSp>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7692" y="9258500"/>
            <a:ext cx="1145648" cy="4677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03658" y="416214"/>
            <a:ext cx="2560320" cy="1045356"/>
          </a:xfrm>
          <a:prstGeom prst="rect">
            <a:avLst/>
          </a:prstGeom>
          <a:effectLst/>
        </p:spPr>
      </p:pic>
      <p:pic>
        <p:nvPicPr>
          <p:cNvPr id="9" name="Picture 8"/>
          <p:cNvPicPr>
            <a:picLocks noChangeAspect="1"/>
          </p:cNvPicPr>
          <p:nvPr/>
        </p:nvPicPr>
        <p:blipFill rotWithShape="1">
          <a:blip r:embed="rId5" cstate="print">
            <a:extLst>
              <a:ext uri="{28A0092B-C50C-407E-A947-70E740481C1C}">
                <a14:useLocalDpi xmlns:a14="http://schemas.microsoft.com/office/drawing/2010/main" val="0"/>
              </a:ext>
            </a:extLst>
          </a:blip>
          <a:srcRect b="22388"/>
          <a:stretch/>
        </p:blipFill>
        <p:spPr>
          <a:xfrm>
            <a:off x="6727143" y="9016484"/>
            <a:ext cx="981075" cy="951789"/>
          </a:xfrm>
          <a:prstGeom prst="rect">
            <a:avLst/>
          </a:prstGeom>
        </p:spPr>
      </p:pic>
      <p:grpSp>
        <p:nvGrpSpPr>
          <p:cNvPr id="11" name="Group 10"/>
          <p:cNvGrpSpPr/>
          <p:nvPr/>
        </p:nvGrpSpPr>
        <p:grpSpPr>
          <a:xfrm>
            <a:off x="65310" y="2209796"/>
            <a:ext cx="7637015" cy="2545339"/>
            <a:chOff x="67693" y="2209796"/>
            <a:chExt cx="7637015" cy="2545339"/>
          </a:xfrm>
        </p:grpSpPr>
        <p:pic>
          <p:nvPicPr>
            <p:cNvPr id="24"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7693" y="3575559"/>
              <a:ext cx="1766906" cy="11795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937802" y="3575559"/>
              <a:ext cx="1766906" cy="11795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2"/>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979847" y="2209796"/>
              <a:ext cx="3812707" cy="2545339"/>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7693" y="2209796"/>
              <a:ext cx="1766906" cy="11795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937802" y="2209796"/>
              <a:ext cx="1766906" cy="11795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pic>
        <p:nvPicPr>
          <p:cNvPr id="18"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5310" y="7761883"/>
            <a:ext cx="1766906" cy="1179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022013" y="7761883"/>
            <a:ext cx="1766906" cy="1179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78716" y="7761883"/>
            <a:ext cx="1766906" cy="1179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935419" y="7761883"/>
            <a:ext cx="1766906" cy="1179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a:xfrm>
            <a:off x="7780020" y="513544"/>
            <a:ext cx="2364751" cy="461665"/>
          </a:xfrm>
          <a:prstGeom prst="rect">
            <a:avLst/>
          </a:prstGeom>
        </p:spPr>
        <p:txBody>
          <a:bodyPr wrap="none">
            <a:spAutoFit/>
          </a:bodyPr>
          <a:lstStyle/>
          <a:p>
            <a:pPr algn="r"/>
            <a:r>
              <a:rPr lang="en-US" sz="2400" b="1" dirty="0">
                <a:solidFill>
                  <a:srgbClr val="FF0000"/>
                </a:solidFill>
                <a:effectLst>
                  <a:innerShdw blurRad="63500" dist="50800" dir="13500000">
                    <a:schemeClr val="bg1">
                      <a:alpha val="72000"/>
                    </a:schemeClr>
                  </a:innerShdw>
                </a:effectLst>
                <a:latin typeface="Freestyle Script" panose="030804020302050B0404" pitchFamily="66" charset="0"/>
              </a:rPr>
              <a:t>Just Reduced to $365,000</a:t>
            </a:r>
            <a:endParaRPr lang="en-US" sz="2400" dirty="0">
              <a:solidFill>
                <a:srgbClr val="FF0000"/>
              </a:solidFill>
              <a:effectLst>
                <a:innerShdw blurRad="63500" dist="50800" dir="13500000">
                  <a:schemeClr val="bg1">
                    <a:alpha val="72000"/>
                  </a:schemeClr>
                </a:innerShdw>
              </a:effectLst>
            </a:endParaRPr>
          </a:p>
        </p:txBody>
      </p:sp>
    </p:spTree>
    <p:extLst>
      <p:ext uri="{BB962C8B-B14F-4D97-AF65-F5344CB8AC3E}">
        <p14:creationId xmlns:p14="http://schemas.microsoft.com/office/powerpoint/2010/main" val="34314114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TotalTime>
  <Words>246</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eurofurence</vt:lpstr>
      <vt:lpstr>Freestyle Script</vt:lpstr>
      <vt:lpstr>Lucida Sans</vt:lpstr>
      <vt:lpstr>Office Theme</vt:lpstr>
      <vt:lpstr>Location, Location, Location! Just Reduced to $365,000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2016-02-23T23:17:23Z</dcterms:modified>
</cp:coreProperties>
</file>