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8.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42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12/16/2024</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5.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g"/><Relationship Id="rId4" Type="http://schemas.openxmlformats.org/officeDocument/2006/relationships/hyperlink" Target="mailto:lnorthrup@carolinaone.com" TargetMode="External"/><Relationship Id="rId9" Type="http://schemas.openxmlformats.org/officeDocument/2006/relationships/image" Target="../media/image7.pn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0255" y="97280"/>
            <a:ext cx="7651890" cy="382156"/>
          </a:xfrm>
          <a:prstGeom prst="rect">
            <a:avLst/>
          </a:prstGeom>
        </p:spPr>
        <p:txBody>
          <a:bodyPr vert="horz" wrap="square" lIns="0" tIns="12700" rIns="0" bIns="0" rtlCol="0">
            <a:spAutoFit/>
          </a:bodyPr>
          <a:lstStyle/>
          <a:p>
            <a:pPr marL="12700" marR="5080" indent="25400" algn="ctr">
              <a:lnSpc>
                <a:spcPct val="100000"/>
              </a:lnSpc>
              <a:spcBef>
                <a:spcPts val="100"/>
              </a:spcBef>
            </a:pPr>
            <a:r>
              <a:rPr lang="en-US" sz="2400" b="1" i="1" dirty="0">
                <a:solidFill>
                  <a:srgbClr val="234255"/>
                </a:solidFill>
                <a:latin typeface="Calibri"/>
                <a:cs typeface="Calibri"/>
              </a:rPr>
              <a:t>BE IN BY THE NEW YEAR!</a:t>
            </a:r>
          </a:p>
        </p:txBody>
      </p:sp>
      <p:sp>
        <p:nvSpPr>
          <p:cNvPr id="3" name="object 3"/>
          <p:cNvSpPr txBox="1"/>
          <p:nvPr/>
        </p:nvSpPr>
        <p:spPr>
          <a:xfrm>
            <a:off x="212193" y="1119630"/>
            <a:ext cx="3657599" cy="1631857"/>
          </a:xfrm>
          <a:prstGeom prst="rect">
            <a:avLst/>
          </a:prstGeom>
        </p:spPr>
        <p:txBody>
          <a:bodyPr vert="horz" wrap="square" lIns="0" tIns="28575" rIns="0" bIns="0" rtlCol="0">
            <a:spAutoFit/>
          </a:bodyPr>
          <a:lstStyle/>
          <a:p>
            <a:pPr algn="ctr">
              <a:lnSpc>
                <a:spcPct val="100000"/>
              </a:lnSpc>
              <a:spcBef>
                <a:spcPts val="225"/>
              </a:spcBef>
            </a:pPr>
            <a:r>
              <a:rPr lang="en-US" sz="2000" b="1" dirty="0">
                <a:solidFill>
                  <a:srgbClr val="234255"/>
                </a:solidFill>
                <a:latin typeface="Calibri"/>
                <a:cs typeface="Calibri"/>
              </a:rPr>
              <a:t>733 </a:t>
            </a:r>
            <a:r>
              <a:rPr lang="en-US" sz="2000" b="1" dirty="0" err="1">
                <a:solidFill>
                  <a:srgbClr val="234255"/>
                </a:solidFill>
                <a:latin typeface="Calibri"/>
                <a:cs typeface="Calibri"/>
              </a:rPr>
              <a:t>Goodlet</a:t>
            </a:r>
            <a:r>
              <a:rPr lang="en-US" sz="2000" b="1" dirty="0">
                <a:solidFill>
                  <a:srgbClr val="234255"/>
                </a:solidFill>
                <a:latin typeface="Calibri"/>
                <a:cs typeface="Calibri"/>
              </a:rPr>
              <a:t> Circle</a:t>
            </a:r>
          </a:p>
          <a:p>
            <a:pPr marL="635" algn="ctr">
              <a:lnSpc>
                <a:spcPct val="100000"/>
              </a:lnSpc>
              <a:spcBef>
                <a:spcPts val="100"/>
              </a:spcBef>
            </a:pPr>
            <a:endParaRPr lang="en-US" sz="1600" dirty="0">
              <a:solidFill>
                <a:srgbClr val="234255"/>
              </a:solidFill>
              <a:latin typeface="Calibri"/>
              <a:cs typeface="Calibri"/>
            </a:endParaRPr>
          </a:p>
          <a:p>
            <a:pPr marL="635" algn="ctr">
              <a:lnSpc>
                <a:spcPct val="100000"/>
              </a:lnSpc>
              <a:spcBef>
                <a:spcPts val="100"/>
              </a:spcBef>
            </a:pPr>
            <a:r>
              <a:rPr lang="en-US" sz="1600" dirty="0">
                <a:solidFill>
                  <a:srgbClr val="234255"/>
                </a:solidFill>
                <a:latin typeface="Calibri"/>
                <a:cs typeface="Calibri"/>
              </a:rPr>
              <a:t>Seaside Plantation</a:t>
            </a:r>
          </a:p>
          <a:p>
            <a:pPr marL="635" algn="ctr">
              <a:lnSpc>
                <a:spcPct val="100000"/>
              </a:lnSpc>
              <a:spcBef>
                <a:spcPts val="100"/>
              </a:spcBef>
            </a:pPr>
            <a:r>
              <a:rPr lang="en-US" sz="1600" dirty="0">
                <a:solidFill>
                  <a:srgbClr val="234255"/>
                </a:solidFill>
                <a:latin typeface="Calibri"/>
                <a:cs typeface="Calibri"/>
              </a:rPr>
              <a:t>Charleston, SC 29412</a:t>
            </a:r>
          </a:p>
          <a:p>
            <a:pPr marL="635" algn="ctr">
              <a:lnSpc>
                <a:spcPct val="100000"/>
              </a:lnSpc>
              <a:spcBef>
                <a:spcPts val="100"/>
              </a:spcBef>
            </a:pPr>
            <a:r>
              <a:rPr lang="en-US" sz="1600" dirty="0">
                <a:solidFill>
                  <a:srgbClr val="234255"/>
                </a:solidFill>
                <a:latin typeface="Calibri"/>
                <a:cs typeface="Calibri"/>
              </a:rPr>
              <a:t>MLS# 24029908</a:t>
            </a:r>
          </a:p>
          <a:p>
            <a:pPr marL="635" algn="ctr">
              <a:lnSpc>
                <a:spcPct val="100000"/>
              </a:lnSpc>
              <a:spcBef>
                <a:spcPts val="100"/>
              </a:spcBef>
            </a:pPr>
            <a:r>
              <a:rPr lang="en-US" sz="1600" dirty="0">
                <a:solidFill>
                  <a:srgbClr val="234255"/>
                </a:solidFill>
                <a:latin typeface="Calibri"/>
                <a:cs typeface="Calibri"/>
              </a:rPr>
              <a:t>$700,000</a:t>
            </a:r>
          </a:p>
        </p:txBody>
      </p:sp>
      <p:pic>
        <p:nvPicPr>
          <p:cNvPr id="5" name="object 5"/>
          <p:cNvPicPr/>
          <p:nvPr/>
        </p:nvPicPr>
        <p:blipFill>
          <a:blip r:embed="rId2" cstate="print"/>
          <a:stretch>
            <a:fillRect/>
          </a:stretch>
        </p:blipFill>
        <p:spPr>
          <a:xfrm>
            <a:off x="60255" y="8863694"/>
            <a:ext cx="829279" cy="1101307"/>
          </a:xfrm>
          <a:prstGeom prst="rect">
            <a:avLst/>
          </a:prstGeom>
        </p:spPr>
      </p:pic>
      <p:pic>
        <p:nvPicPr>
          <p:cNvPr id="6" name="object 6"/>
          <p:cNvPicPr/>
          <p:nvPr/>
        </p:nvPicPr>
        <p:blipFill>
          <a:blip r:embed="rId3" cstate="print"/>
          <a:stretch>
            <a:fillRect/>
          </a:stretch>
        </p:blipFill>
        <p:spPr>
          <a:xfrm>
            <a:off x="126602" y="8936101"/>
            <a:ext cx="696595" cy="957472"/>
          </a:xfrm>
          <a:prstGeom prst="rect">
            <a:avLst/>
          </a:prstGeom>
        </p:spPr>
      </p:pic>
      <p:sp>
        <p:nvSpPr>
          <p:cNvPr id="7" name="object 7"/>
          <p:cNvSpPr txBox="1"/>
          <p:nvPr/>
        </p:nvSpPr>
        <p:spPr>
          <a:xfrm>
            <a:off x="6187262" y="9398822"/>
            <a:ext cx="1488440" cy="494751"/>
          </a:xfrm>
          <a:prstGeom prst="rect">
            <a:avLst/>
          </a:prstGeom>
        </p:spPr>
        <p:txBody>
          <a:bodyPr vert="horz" wrap="square" lIns="0" tIns="17145" rIns="0" bIns="0" rtlCol="0">
            <a:spAutoFit/>
          </a:bodyPr>
          <a:lstStyle/>
          <a:p>
            <a:pPr marL="12700" marR="5080" algn="r">
              <a:lnSpc>
                <a:spcPct val="94000"/>
              </a:lnSpc>
              <a:spcBef>
                <a:spcPts val="75"/>
              </a:spcBef>
            </a:pPr>
            <a:r>
              <a:rPr sz="1100" dirty="0">
                <a:solidFill>
                  <a:srgbClr val="234255"/>
                </a:solidFill>
                <a:latin typeface="Calibri"/>
                <a:cs typeface="Calibri"/>
              </a:rPr>
              <a:t>Carolina</a:t>
            </a:r>
            <a:r>
              <a:rPr sz="1100" spc="45" dirty="0">
                <a:solidFill>
                  <a:srgbClr val="234255"/>
                </a:solidFill>
                <a:latin typeface="Calibri"/>
                <a:cs typeface="Calibri"/>
              </a:rPr>
              <a:t> </a:t>
            </a:r>
            <a:r>
              <a:rPr sz="1100" dirty="0">
                <a:solidFill>
                  <a:srgbClr val="234255"/>
                </a:solidFill>
                <a:latin typeface="Calibri"/>
                <a:cs typeface="Calibri"/>
              </a:rPr>
              <a:t>One</a:t>
            </a:r>
            <a:r>
              <a:rPr sz="1100" spc="20" dirty="0">
                <a:solidFill>
                  <a:srgbClr val="234255"/>
                </a:solidFill>
                <a:latin typeface="Calibri"/>
                <a:cs typeface="Calibri"/>
              </a:rPr>
              <a:t> </a:t>
            </a:r>
            <a:r>
              <a:rPr sz="1100" dirty="0">
                <a:solidFill>
                  <a:srgbClr val="234255"/>
                </a:solidFill>
                <a:latin typeface="Calibri"/>
                <a:cs typeface="Calibri"/>
              </a:rPr>
              <a:t>Real</a:t>
            </a:r>
            <a:r>
              <a:rPr sz="1100" spc="15" dirty="0">
                <a:solidFill>
                  <a:srgbClr val="234255"/>
                </a:solidFill>
                <a:latin typeface="Calibri"/>
                <a:cs typeface="Calibri"/>
              </a:rPr>
              <a:t> </a:t>
            </a:r>
            <a:r>
              <a:rPr sz="1100" spc="-10" dirty="0">
                <a:solidFill>
                  <a:srgbClr val="234255"/>
                </a:solidFill>
                <a:latin typeface="Calibri"/>
                <a:cs typeface="Calibri"/>
              </a:rPr>
              <a:t>Estate </a:t>
            </a:r>
            <a:r>
              <a:rPr sz="1100" dirty="0">
                <a:solidFill>
                  <a:srgbClr val="234255"/>
                </a:solidFill>
                <a:latin typeface="Calibri"/>
                <a:cs typeface="Calibri"/>
              </a:rPr>
              <a:t>628</a:t>
            </a:r>
            <a:r>
              <a:rPr sz="1100" spc="-5" dirty="0">
                <a:solidFill>
                  <a:srgbClr val="234255"/>
                </a:solidFill>
                <a:latin typeface="Calibri"/>
                <a:cs typeface="Calibri"/>
              </a:rPr>
              <a:t> </a:t>
            </a:r>
            <a:r>
              <a:rPr sz="1100" dirty="0">
                <a:solidFill>
                  <a:srgbClr val="234255"/>
                </a:solidFill>
                <a:latin typeface="Calibri"/>
                <a:cs typeface="Calibri"/>
              </a:rPr>
              <a:t>Long</a:t>
            </a:r>
            <a:r>
              <a:rPr sz="1100" spc="15" dirty="0">
                <a:solidFill>
                  <a:srgbClr val="234255"/>
                </a:solidFill>
                <a:latin typeface="Calibri"/>
                <a:cs typeface="Calibri"/>
              </a:rPr>
              <a:t> </a:t>
            </a:r>
            <a:r>
              <a:rPr sz="1100" dirty="0">
                <a:solidFill>
                  <a:srgbClr val="234255"/>
                </a:solidFill>
                <a:latin typeface="Calibri"/>
                <a:cs typeface="Calibri"/>
              </a:rPr>
              <a:t>Point</a:t>
            </a:r>
            <a:r>
              <a:rPr sz="1100" spc="5" dirty="0">
                <a:solidFill>
                  <a:srgbClr val="234255"/>
                </a:solidFill>
                <a:latin typeface="Calibri"/>
                <a:cs typeface="Calibri"/>
              </a:rPr>
              <a:t> </a:t>
            </a:r>
            <a:r>
              <a:rPr sz="1100" spc="-20" dirty="0">
                <a:solidFill>
                  <a:srgbClr val="234255"/>
                </a:solidFill>
                <a:latin typeface="Calibri"/>
                <a:cs typeface="Calibri"/>
              </a:rPr>
              <a:t>Road </a:t>
            </a:r>
            <a:r>
              <a:rPr sz="1100" dirty="0">
                <a:solidFill>
                  <a:srgbClr val="234255"/>
                </a:solidFill>
                <a:latin typeface="Calibri"/>
                <a:cs typeface="Calibri"/>
              </a:rPr>
              <a:t>Mount</a:t>
            </a:r>
            <a:r>
              <a:rPr sz="1100" spc="10" dirty="0">
                <a:solidFill>
                  <a:srgbClr val="234255"/>
                </a:solidFill>
                <a:latin typeface="Calibri"/>
                <a:cs typeface="Calibri"/>
              </a:rPr>
              <a:t> </a:t>
            </a:r>
            <a:r>
              <a:rPr sz="1100" dirty="0">
                <a:solidFill>
                  <a:srgbClr val="234255"/>
                </a:solidFill>
                <a:latin typeface="Calibri"/>
                <a:cs typeface="Calibri"/>
              </a:rPr>
              <a:t>Pleasant</a:t>
            </a:r>
            <a:r>
              <a:rPr sz="1100" spc="20" dirty="0">
                <a:solidFill>
                  <a:srgbClr val="234255"/>
                </a:solidFill>
                <a:latin typeface="Calibri"/>
                <a:cs typeface="Calibri"/>
              </a:rPr>
              <a:t> </a:t>
            </a:r>
            <a:r>
              <a:rPr sz="1100" dirty="0">
                <a:solidFill>
                  <a:srgbClr val="234255"/>
                </a:solidFill>
                <a:latin typeface="Calibri"/>
                <a:cs typeface="Calibri"/>
              </a:rPr>
              <a:t>SC</a:t>
            </a:r>
            <a:r>
              <a:rPr sz="1100" spc="15" dirty="0">
                <a:solidFill>
                  <a:srgbClr val="234255"/>
                </a:solidFill>
                <a:latin typeface="Calibri"/>
                <a:cs typeface="Calibri"/>
              </a:rPr>
              <a:t> </a:t>
            </a:r>
            <a:r>
              <a:rPr sz="1100" spc="-10" dirty="0">
                <a:solidFill>
                  <a:srgbClr val="234255"/>
                </a:solidFill>
                <a:latin typeface="Calibri"/>
                <a:cs typeface="Calibri"/>
              </a:rPr>
              <a:t>29464</a:t>
            </a:r>
            <a:endParaRPr sz="1100" dirty="0">
              <a:solidFill>
                <a:srgbClr val="234255"/>
              </a:solidFill>
              <a:latin typeface="Calibri"/>
              <a:cs typeface="Calibri"/>
            </a:endParaRPr>
          </a:p>
        </p:txBody>
      </p:sp>
      <p:sp>
        <p:nvSpPr>
          <p:cNvPr id="8" name="object 8"/>
          <p:cNvSpPr txBox="1"/>
          <p:nvPr/>
        </p:nvSpPr>
        <p:spPr>
          <a:xfrm>
            <a:off x="955881" y="8997565"/>
            <a:ext cx="1619250" cy="833562"/>
          </a:xfrm>
          <a:prstGeom prst="rect">
            <a:avLst/>
          </a:prstGeom>
        </p:spPr>
        <p:txBody>
          <a:bodyPr vert="horz" wrap="square" lIns="0" tIns="12700" rIns="0" bIns="0" rtlCol="0">
            <a:spAutoFit/>
          </a:bodyPr>
          <a:lstStyle/>
          <a:p>
            <a:pPr marL="12700">
              <a:lnSpc>
                <a:spcPts val="1280"/>
              </a:lnSpc>
              <a:spcBef>
                <a:spcPts val="100"/>
              </a:spcBef>
            </a:pPr>
            <a:r>
              <a:rPr lang="en-US" sz="1100" b="1" dirty="0">
                <a:solidFill>
                  <a:srgbClr val="234255"/>
                </a:solidFill>
                <a:latin typeface="Calibri"/>
                <a:cs typeface="Calibri"/>
              </a:rPr>
              <a:t>Leesa</a:t>
            </a:r>
            <a:r>
              <a:rPr lang="en-US" sz="1100" b="1" spc="95" dirty="0">
                <a:solidFill>
                  <a:srgbClr val="234255"/>
                </a:solidFill>
                <a:latin typeface="Calibri"/>
                <a:cs typeface="Calibri"/>
              </a:rPr>
              <a:t> </a:t>
            </a:r>
            <a:r>
              <a:rPr lang="en-US" sz="1100" b="1" spc="-10" dirty="0">
                <a:solidFill>
                  <a:srgbClr val="234255"/>
                </a:solidFill>
                <a:latin typeface="Calibri"/>
                <a:cs typeface="Calibri"/>
              </a:rPr>
              <a:t>Northrup</a:t>
            </a:r>
            <a:endParaRPr lang="en-US" sz="1100" dirty="0">
              <a:solidFill>
                <a:srgbClr val="234255"/>
              </a:solidFill>
              <a:latin typeface="Calibri"/>
              <a:cs typeface="Calibri"/>
            </a:endParaRPr>
          </a:p>
          <a:p>
            <a:pPr marL="12700">
              <a:lnSpc>
                <a:spcPts val="1280"/>
              </a:lnSpc>
              <a:spcBef>
                <a:spcPts val="100"/>
              </a:spcBef>
            </a:pPr>
            <a:r>
              <a:rPr sz="1100" dirty="0">
                <a:solidFill>
                  <a:srgbClr val="234255"/>
                </a:solidFill>
                <a:latin typeface="Calibri"/>
                <a:cs typeface="Calibri"/>
              </a:rPr>
              <a:t>Office:</a:t>
            </a:r>
            <a:r>
              <a:rPr sz="1100" spc="-15" dirty="0">
                <a:solidFill>
                  <a:srgbClr val="234255"/>
                </a:solidFill>
                <a:latin typeface="Calibri"/>
                <a:cs typeface="Calibri"/>
              </a:rPr>
              <a:t> </a:t>
            </a:r>
            <a:r>
              <a:rPr sz="1100" spc="-10" dirty="0">
                <a:solidFill>
                  <a:srgbClr val="234255"/>
                </a:solidFill>
                <a:latin typeface="Calibri"/>
                <a:cs typeface="Calibri"/>
              </a:rPr>
              <a:t>843.884.1622</a:t>
            </a:r>
            <a:endParaRPr sz="1100" dirty="0">
              <a:solidFill>
                <a:srgbClr val="234255"/>
              </a:solidFill>
              <a:latin typeface="Calibri"/>
              <a:cs typeface="Calibri"/>
            </a:endParaRPr>
          </a:p>
          <a:p>
            <a:pPr marL="12700">
              <a:lnSpc>
                <a:spcPts val="1245"/>
              </a:lnSpc>
            </a:pPr>
            <a:r>
              <a:rPr sz="1100" dirty="0">
                <a:solidFill>
                  <a:srgbClr val="234255"/>
                </a:solidFill>
                <a:latin typeface="Calibri"/>
                <a:cs typeface="Calibri"/>
              </a:rPr>
              <a:t>Mobile:</a:t>
            </a:r>
            <a:r>
              <a:rPr sz="1100" spc="-5" dirty="0">
                <a:solidFill>
                  <a:srgbClr val="234255"/>
                </a:solidFill>
                <a:latin typeface="Calibri"/>
                <a:cs typeface="Calibri"/>
              </a:rPr>
              <a:t> </a:t>
            </a:r>
            <a:r>
              <a:rPr sz="1100" spc="-10" dirty="0">
                <a:solidFill>
                  <a:srgbClr val="234255"/>
                </a:solidFill>
                <a:latin typeface="Calibri"/>
                <a:cs typeface="Calibri"/>
              </a:rPr>
              <a:t>843.442.0987</a:t>
            </a:r>
            <a:endParaRPr sz="1100" dirty="0">
              <a:solidFill>
                <a:srgbClr val="234255"/>
              </a:solidFill>
              <a:latin typeface="Calibri"/>
              <a:cs typeface="Calibri"/>
            </a:endParaRPr>
          </a:p>
          <a:p>
            <a:pPr marL="12700">
              <a:lnSpc>
                <a:spcPts val="1245"/>
              </a:lnSpc>
            </a:pPr>
            <a:r>
              <a:rPr sz="1100" dirty="0">
                <a:solidFill>
                  <a:srgbClr val="234255"/>
                </a:solidFill>
                <a:latin typeface="Calibri"/>
                <a:cs typeface="Calibri"/>
              </a:rPr>
              <a:t>Fax: </a:t>
            </a:r>
            <a:r>
              <a:rPr sz="1100" spc="-10" dirty="0">
                <a:solidFill>
                  <a:srgbClr val="234255"/>
                </a:solidFill>
                <a:latin typeface="Calibri"/>
                <a:cs typeface="Calibri"/>
              </a:rPr>
              <a:t>843.746.4994</a:t>
            </a:r>
            <a:endParaRPr sz="1100" dirty="0">
              <a:solidFill>
                <a:srgbClr val="234255"/>
              </a:solidFill>
              <a:latin typeface="Calibri"/>
              <a:cs typeface="Calibri"/>
            </a:endParaRPr>
          </a:p>
          <a:p>
            <a:pPr marL="12700">
              <a:lnSpc>
                <a:spcPts val="1280"/>
              </a:lnSpc>
            </a:pPr>
            <a:r>
              <a:rPr sz="1100" spc="-10" dirty="0">
                <a:solidFill>
                  <a:srgbClr val="234255"/>
                </a:solidFill>
                <a:latin typeface="Calibri"/>
                <a:cs typeface="Calibri"/>
                <a:hlinkClick r:id="rId4">
                  <a:extLst>
                    <a:ext uri="{A12FA001-AC4F-418D-AE19-62706E023703}">
                      <ahyp:hlinkClr xmlns:ahyp="http://schemas.microsoft.com/office/drawing/2018/hyperlinkcolor" val="tx"/>
                    </a:ext>
                  </a:extLst>
                </a:hlinkClick>
              </a:rPr>
              <a:t>lnorthrup@carolinaone.com</a:t>
            </a:r>
            <a:endParaRPr sz="1100" dirty="0">
              <a:solidFill>
                <a:srgbClr val="234255"/>
              </a:solidFill>
              <a:latin typeface="Calibri"/>
              <a:cs typeface="Calibri"/>
            </a:endParaRPr>
          </a:p>
        </p:txBody>
      </p:sp>
      <p:pic>
        <p:nvPicPr>
          <p:cNvPr id="23" name="object 23"/>
          <p:cNvPicPr/>
          <p:nvPr/>
        </p:nvPicPr>
        <p:blipFill>
          <a:blip r:embed="rId5" cstate="print">
            <a:extLst>
              <a:ext uri="{28A0092B-C50C-407E-A947-70E740481C1C}">
                <a14:useLocalDpi xmlns:a14="http://schemas.microsoft.com/office/drawing/2010/main" val="0"/>
              </a:ext>
            </a:extLst>
          </a:blip>
          <a:srcRect/>
          <a:stretch/>
        </p:blipFill>
        <p:spPr>
          <a:xfrm>
            <a:off x="126602" y="3432571"/>
            <a:ext cx="1441845" cy="961230"/>
          </a:xfrm>
          <a:prstGeom prst="rect">
            <a:avLst/>
          </a:prstGeom>
        </p:spPr>
      </p:pic>
      <p:pic>
        <p:nvPicPr>
          <p:cNvPr id="24" name="object 24"/>
          <p:cNvPicPr/>
          <p:nvPr/>
        </p:nvPicPr>
        <p:blipFill>
          <a:blip r:embed="rId6" cstate="print">
            <a:extLst>
              <a:ext uri="{28A0092B-C50C-407E-A947-70E740481C1C}">
                <a14:useLocalDpi xmlns:a14="http://schemas.microsoft.com/office/drawing/2010/main" val="0"/>
              </a:ext>
            </a:extLst>
          </a:blip>
          <a:srcRect/>
          <a:stretch/>
        </p:blipFill>
        <p:spPr>
          <a:xfrm>
            <a:off x="1642959" y="3430501"/>
            <a:ext cx="1447204" cy="961797"/>
          </a:xfrm>
          <a:prstGeom prst="rect">
            <a:avLst/>
          </a:prstGeom>
        </p:spPr>
      </p:pic>
      <p:pic>
        <p:nvPicPr>
          <p:cNvPr id="25" name="object 25"/>
          <p:cNvPicPr/>
          <p:nvPr/>
        </p:nvPicPr>
        <p:blipFill>
          <a:blip r:embed="rId7" cstate="print">
            <a:extLst>
              <a:ext uri="{28A0092B-C50C-407E-A947-70E740481C1C}">
                <a14:useLocalDpi xmlns:a14="http://schemas.microsoft.com/office/drawing/2010/main" val="0"/>
              </a:ext>
            </a:extLst>
          </a:blip>
          <a:srcRect/>
          <a:stretch/>
        </p:blipFill>
        <p:spPr>
          <a:xfrm>
            <a:off x="4687141" y="3432571"/>
            <a:ext cx="1441846" cy="961230"/>
          </a:xfrm>
          <a:prstGeom prst="rect">
            <a:avLst/>
          </a:prstGeom>
        </p:spPr>
      </p:pic>
      <p:pic>
        <p:nvPicPr>
          <p:cNvPr id="26" name="object 26"/>
          <p:cNvPicPr/>
          <p:nvPr/>
        </p:nvPicPr>
        <p:blipFill>
          <a:blip r:embed="rId8" cstate="print">
            <a:extLst>
              <a:ext uri="{28A0092B-C50C-407E-A947-70E740481C1C}">
                <a14:useLocalDpi xmlns:a14="http://schemas.microsoft.com/office/drawing/2010/main" val="0"/>
              </a:ext>
            </a:extLst>
          </a:blip>
          <a:srcRect/>
          <a:stretch/>
        </p:blipFill>
        <p:spPr>
          <a:xfrm>
            <a:off x="6204250" y="3432770"/>
            <a:ext cx="1441548" cy="961032"/>
          </a:xfrm>
          <a:prstGeom prst="rect">
            <a:avLst/>
          </a:prstGeom>
        </p:spPr>
      </p:pic>
      <p:pic>
        <p:nvPicPr>
          <p:cNvPr id="31" name="object 31"/>
          <p:cNvPicPr/>
          <p:nvPr/>
        </p:nvPicPr>
        <p:blipFill>
          <a:blip r:embed="rId9" cstate="print"/>
          <a:stretch>
            <a:fillRect/>
          </a:stretch>
        </p:blipFill>
        <p:spPr>
          <a:xfrm>
            <a:off x="6399090" y="8936101"/>
            <a:ext cx="1246708" cy="285505"/>
          </a:xfrm>
          <a:prstGeom prst="rect">
            <a:avLst/>
          </a:prstGeom>
        </p:spPr>
      </p:pic>
      <p:pic>
        <p:nvPicPr>
          <p:cNvPr id="22" name="object 2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988198" y="885588"/>
            <a:ext cx="3657600" cy="2438400"/>
          </a:xfrm>
          <a:prstGeom prst="rect">
            <a:avLst/>
          </a:prstGeom>
        </p:spPr>
      </p:pic>
      <p:cxnSp>
        <p:nvCxnSpPr>
          <p:cNvPr id="37" name="Straight Connector 36">
            <a:extLst>
              <a:ext uri="{FF2B5EF4-FFF2-40B4-BE49-F238E27FC236}">
                <a16:creationId xmlns:a16="http://schemas.microsoft.com/office/drawing/2014/main" id="{2D601F23-0B32-9396-C3F7-55490BE03148}"/>
              </a:ext>
            </a:extLst>
          </p:cNvPr>
          <p:cNvCxnSpPr>
            <a:cxnSpLocks/>
          </p:cNvCxnSpPr>
          <p:nvPr/>
        </p:nvCxnSpPr>
        <p:spPr>
          <a:xfrm>
            <a:off x="298247" y="8699181"/>
            <a:ext cx="7175906" cy="0"/>
          </a:xfrm>
          <a:prstGeom prst="line">
            <a:avLst/>
          </a:prstGeom>
        </p:spPr>
        <p:style>
          <a:lnRef idx="1">
            <a:schemeClr val="accent1"/>
          </a:lnRef>
          <a:fillRef idx="0">
            <a:schemeClr val="accent1"/>
          </a:fillRef>
          <a:effectRef idx="0">
            <a:schemeClr val="accent1"/>
          </a:effectRef>
          <a:fontRef idx="minor">
            <a:schemeClr val="tx1"/>
          </a:fontRef>
        </p:style>
      </p:cxnSp>
      <p:pic>
        <p:nvPicPr>
          <p:cNvPr id="41" name="object 24">
            <a:extLst>
              <a:ext uri="{FF2B5EF4-FFF2-40B4-BE49-F238E27FC236}">
                <a16:creationId xmlns:a16="http://schemas.microsoft.com/office/drawing/2014/main" id="{A5E5420F-A339-D7F3-AB82-DA8B0B857BBE}"/>
              </a:ext>
            </a:extLst>
          </p:cNvPr>
          <p:cNvPicPr/>
          <p:nvPr/>
        </p:nvPicPr>
        <p:blipFill>
          <a:blip r:embed="rId11" cstate="print">
            <a:extLst>
              <a:ext uri="{28A0092B-C50C-407E-A947-70E740481C1C}">
                <a14:useLocalDpi xmlns:a14="http://schemas.microsoft.com/office/drawing/2010/main" val="0"/>
              </a:ext>
            </a:extLst>
          </a:blip>
          <a:srcRect/>
          <a:stretch/>
        </p:blipFill>
        <p:spPr>
          <a:xfrm>
            <a:off x="3164674" y="3429000"/>
            <a:ext cx="1447203" cy="964802"/>
          </a:xfrm>
          <a:prstGeom prst="rect">
            <a:avLst/>
          </a:prstGeom>
        </p:spPr>
      </p:pic>
      <p:cxnSp>
        <p:nvCxnSpPr>
          <p:cNvPr id="42" name="Straight Connector 41">
            <a:extLst>
              <a:ext uri="{FF2B5EF4-FFF2-40B4-BE49-F238E27FC236}">
                <a16:creationId xmlns:a16="http://schemas.microsoft.com/office/drawing/2014/main" id="{FBE82626-5576-099E-89DC-46BFE14178FA}"/>
              </a:ext>
            </a:extLst>
          </p:cNvPr>
          <p:cNvCxnSpPr>
            <a:cxnSpLocks/>
          </p:cNvCxnSpPr>
          <p:nvPr/>
        </p:nvCxnSpPr>
        <p:spPr>
          <a:xfrm>
            <a:off x="298247" y="682512"/>
            <a:ext cx="7175906"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81E6623-9B3A-E199-B1A4-945863F3D25F}"/>
              </a:ext>
            </a:extLst>
          </p:cNvPr>
          <p:cNvSpPr txBox="1"/>
          <p:nvPr/>
        </p:nvSpPr>
        <p:spPr>
          <a:xfrm>
            <a:off x="126602" y="4451681"/>
            <a:ext cx="7549100" cy="3108543"/>
          </a:xfrm>
          <a:prstGeom prst="rect">
            <a:avLst/>
          </a:prstGeom>
          <a:noFill/>
        </p:spPr>
        <p:txBody>
          <a:bodyPr wrap="square">
            <a:spAutoFit/>
          </a:bodyPr>
          <a:lstStyle/>
          <a:p>
            <a:pPr algn="ctr"/>
            <a:r>
              <a:rPr lang="en-US" sz="1400" dirty="0">
                <a:solidFill>
                  <a:srgbClr val="234255"/>
                </a:solidFill>
                <a:latin typeface="+mj-lt"/>
              </a:rPr>
              <a:t>Welcome to your dream home! This beautiful, freshly painted residence features an inviting open floor plan that seamlessly blends style and functionality. With three spacious bedrooms and two full baths conveniently located downstairs, you'll enjoy easy living and entertaining. The gleaming hardwood floors lead you into a light-filled great room, perfect for gatherings or quiet evenings at home. Upstairs, discover two additional bedrooms, a full bath, and a versatile loft space—ideal for a home office or play area. Energy efficiency is at your fingertips with solar panels reducing your monthly expenses. Step outside to a large, fenced backyard, a perfect oasis for outdoor fun, gardening, or relaxation. Located in a fantastic neighborhood, you'll be just minutes from the beach and nearby shopping, and downtown Charleston, combining convenience with coastal charm. Don't miss your chance to own this exceptional home! Residents of this neighborhood enjoy access to a community boat ramp, ideal for water enthusiasts and outdoor adventurers.</a:t>
            </a:r>
          </a:p>
          <a:p>
            <a:pPr algn="ctr"/>
            <a:r>
              <a:rPr lang="en-US" sz="1400" dirty="0">
                <a:solidFill>
                  <a:srgbClr val="234255"/>
                </a:solidFill>
                <a:latin typeface="+mj-lt"/>
              </a:rPr>
              <a:t>A $2,500 Lender Credit is available and will be applied towards the buyer's closing costs and pre-</a:t>
            </a:r>
            <a:r>
              <a:rPr lang="en-US" sz="1400" dirty="0" err="1">
                <a:solidFill>
                  <a:srgbClr val="234255"/>
                </a:solidFill>
                <a:latin typeface="+mj-lt"/>
              </a:rPr>
              <a:t>paids</a:t>
            </a:r>
            <a:r>
              <a:rPr lang="en-US" sz="1400" dirty="0">
                <a:solidFill>
                  <a:srgbClr val="234255"/>
                </a:solidFill>
                <a:latin typeface="+mj-lt"/>
              </a:rPr>
              <a:t> if the buyer chooses to use the seller's preferred lender. This credit is in addition to any negotiated seller concessions.</a:t>
            </a:r>
          </a:p>
        </p:txBody>
      </p:sp>
      <p:pic>
        <p:nvPicPr>
          <p:cNvPr id="10" name="object 23">
            <a:extLst>
              <a:ext uri="{FF2B5EF4-FFF2-40B4-BE49-F238E27FC236}">
                <a16:creationId xmlns:a16="http://schemas.microsoft.com/office/drawing/2014/main" id="{DDFABA1B-2ED4-A596-06F3-15E1F2583E40}"/>
              </a:ext>
            </a:extLst>
          </p:cNvPr>
          <p:cNvPicPr/>
          <p:nvPr/>
        </p:nvPicPr>
        <p:blipFill>
          <a:blip r:embed="rId12" cstate="print">
            <a:extLst>
              <a:ext uri="{28A0092B-C50C-407E-A947-70E740481C1C}">
                <a14:useLocalDpi xmlns:a14="http://schemas.microsoft.com/office/drawing/2010/main" val="0"/>
              </a:ext>
            </a:extLst>
          </a:blip>
          <a:srcRect/>
          <a:stretch/>
        </p:blipFill>
        <p:spPr>
          <a:xfrm>
            <a:off x="127352" y="7618105"/>
            <a:ext cx="1440345" cy="960230"/>
          </a:xfrm>
          <a:prstGeom prst="rect">
            <a:avLst/>
          </a:prstGeom>
        </p:spPr>
      </p:pic>
      <p:pic>
        <p:nvPicPr>
          <p:cNvPr id="11" name="object 24">
            <a:extLst>
              <a:ext uri="{FF2B5EF4-FFF2-40B4-BE49-F238E27FC236}">
                <a16:creationId xmlns:a16="http://schemas.microsoft.com/office/drawing/2014/main" id="{5D9816FC-6C6D-C24A-282B-2EBEBC7D60CE}"/>
              </a:ext>
            </a:extLst>
          </p:cNvPr>
          <p:cNvPicPr/>
          <p:nvPr/>
        </p:nvPicPr>
        <p:blipFill>
          <a:blip r:embed="rId13" cstate="print">
            <a:extLst>
              <a:ext uri="{28A0092B-C50C-407E-A947-70E740481C1C}">
                <a14:useLocalDpi xmlns:a14="http://schemas.microsoft.com/office/drawing/2010/main" val="0"/>
              </a:ext>
            </a:extLst>
          </a:blip>
          <a:srcRect/>
          <a:stretch/>
        </p:blipFill>
        <p:spPr>
          <a:xfrm>
            <a:off x="1642959" y="7614033"/>
            <a:ext cx="1447203" cy="964802"/>
          </a:xfrm>
          <a:prstGeom prst="rect">
            <a:avLst/>
          </a:prstGeom>
        </p:spPr>
      </p:pic>
      <p:pic>
        <p:nvPicPr>
          <p:cNvPr id="12" name="object 25">
            <a:extLst>
              <a:ext uri="{FF2B5EF4-FFF2-40B4-BE49-F238E27FC236}">
                <a16:creationId xmlns:a16="http://schemas.microsoft.com/office/drawing/2014/main" id="{A8DB8139-3B13-B719-B126-C1D8D5B8B896}"/>
              </a:ext>
            </a:extLst>
          </p:cNvPr>
          <p:cNvPicPr/>
          <p:nvPr/>
        </p:nvPicPr>
        <p:blipFill>
          <a:blip r:embed="rId14" cstate="print">
            <a:extLst>
              <a:ext uri="{28A0092B-C50C-407E-A947-70E740481C1C}">
                <a14:useLocalDpi xmlns:a14="http://schemas.microsoft.com/office/drawing/2010/main" val="0"/>
              </a:ext>
            </a:extLst>
          </a:blip>
          <a:srcRect/>
          <a:stretch/>
        </p:blipFill>
        <p:spPr>
          <a:xfrm>
            <a:off x="4687141" y="7618604"/>
            <a:ext cx="1441846" cy="959232"/>
          </a:xfrm>
          <a:prstGeom prst="rect">
            <a:avLst/>
          </a:prstGeom>
        </p:spPr>
      </p:pic>
      <p:pic>
        <p:nvPicPr>
          <p:cNvPr id="13" name="object 26">
            <a:extLst>
              <a:ext uri="{FF2B5EF4-FFF2-40B4-BE49-F238E27FC236}">
                <a16:creationId xmlns:a16="http://schemas.microsoft.com/office/drawing/2014/main" id="{93BADD17-DA19-33E4-C1C4-03DC89D6D728}"/>
              </a:ext>
            </a:extLst>
          </p:cNvPr>
          <p:cNvPicPr/>
          <p:nvPr/>
        </p:nvPicPr>
        <p:blipFill>
          <a:blip r:embed="rId15" cstate="print">
            <a:extLst>
              <a:ext uri="{28A0092B-C50C-407E-A947-70E740481C1C}">
                <a14:useLocalDpi xmlns:a14="http://schemas.microsoft.com/office/drawing/2010/main" val="0"/>
              </a:ext>
            </a:extLst>
          </a:blip>
          <a:srcRect/>
          <a:stretch/>
        </p:blipFill>
        <p:spPr>
          <a:xfrm>
            <a:off x="6205001" y="7618304"/>
            <a:ext cx="1440046" cy="960031"/>
          </a:xfrm>
          <a:prstGeom prst="rect">
            <a:avLst/>
          </a:prstGeom>
        </p:spPr>
      </p:pic>
      <p:pic>
        <p:nvPicPr>
          <p:cNvPr id="14" name="object 24">
            <a:extLst>
              <a:ext uri="{FF2B5EF4-FFF2-40B4-BE49-F238E27FC236}">
                <a16:creationId xmlns:a16="http://schemas.microsoft.com/office/drawing/2014/main" id="{1F9E9E82-C1EA-D170-759D-6279446D693F}"/>
              </a:ext>
            </a:extLst>
          </p:cNvPr>
          <p:cNvPicPr/>
          <p:nvPr/>
        </p:nvPicPr>
        <p:blipFill>
          <a:blip r:embed="rId16" cstate="print">
            <a:extLst>
              <a:ext uri="{28A0092B-C50C-407E-A947-70E740481C1C}">
                <a14:useLocalDpi xmlns:a14="http://schemas.microsoft.com/office/drawing/2010/main" val="0"/>
              </a:ext>
            </a:extLst>
          </a:blip>
          <a:srcRect/>
          <a:stretch/>
        </p:blipFill>
        <p:spPr>
          <a:xfrm>
            <a:off x="3165427" y="7614536"/>
            <a:ext cx="1445697" cy="96379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TotalTime>
  <Words>272</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 Thomas Price</cp:lastModifiedBy>
  <cp:revision>3</cp:revision>
  <dcterms:created xsi:type="dcterms:W3CDTF">2024-08-09T15:35:33Z</dcterms:created>
  <dcterms:modified xsi:type="dcterms:W3CDTF">2024-12-16T22:07:22Z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2020-05-15T00:00:00Z</vt:filetime>
  </property>
  <property fmtid="{D5CDD505-2E9C-101B-9397-08002B2CF9AE}" pid="3" name="LastSaved">
    <vt:filetime>2024-08-09T00:00:00Z</vt:filetime>
  </property>
  <property fmtid="{D5CDD505-2E9C-101B-9397-08002B2CF9AE}" pid="4" name="Producer">
    <vt:lpwstr>wkhtmltopdf</vt:lpwstr>
  </property>
</Properties>
</file>