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12.jpg" ContentType="image/jpeg"/>
  <Override PartName="/ppt/media/image13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42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31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pn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g"/><Relationship Id="rId10" Type="http://schemas.openxmlformats.org/officeDocument/2006/relationships/image" Target="../media/image8.jpeg"/><Relationship Id="rId4" Type="http://schemas.openxmlformats.org/officeDocument/2006/relationships/hyperlink" Target="mailto:lnorthrup@carolinaone.com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255" y="97280"/>
            <a:ext cx="765189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400" algn="ctr">
              <a:lnSpc>
                <a:spcPct val="100000"/>
              </a:lnSpc>
              <a:spcBef>
                <a:spcPts val="100"/>
              </a:spcBef>
            </a:pPr>
            <a:r>
              <a:rPr lang="en-US" sz="2400" b="1" i="1" dirty="0">
                <a:solidFill>
                  <a:srgbClr val="234255"/>
                </a:solidFill>
                <a:latin typeface="Calibri"/>
                <a:cs typeface="Calibri"/>
              </a:rPr>
              <a:t>Double Down on James Island</a:t>
            </a:r>
            <a:endParaRPr sz="2400" dirty="0">
              <a:solidFill>
                <a:srgbClr val="234255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2193" y="1119630"/>
            <a:ext cx="3657599" cy="1631857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lang="en-US" sz="2000" b="1" dirty="0">
                <a:solidFill>
                  <a:srgbClr val="234255"/>
                </a:solidFill>
                <a:latin typeface="Calibri"/>
                <a:cs typeface="Calibri"/>
              </a:rPr>
              <a:t>506 Cecilia Cove Drive</a:t>
            </a:r>
          </a:p>
          <a:p>
            <a:pPr marL="635" algn="ctr">
              <a:lnSpc>
                <a:spcPct val="100000"/>
              </a:lnSpc>
              <a:spcBef>
                <a:spcPts val="100"/>
              </a:spcBef>
            </a:pPr>
            <a:endParaRPr lang="en-US" sz="1600" dirty="0">
              <a:solidFill>
                <a:srgbClr val="234255"/>
              </a:solidFill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lang="en-US" sz="1600" dirty="0">
                <a:solidFill>
                  <a:srgbClr val="234255"/>
                </a:solidFill>
                <a:latin typeface="Calibri"/>
                <a:cs typeface="Calibri"/>
              </a:rPr>
              <a:t>Lawton Harbor</a:t>
            </a:r>
          </a:p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lang="en-US" sz="1600" dirty="0">
                <a:solidFill>
                  <a:srgbClr val="234255"/>
                </a:solidFill>
                <a:latin typeface="Calibri"/>
                <a:cs typeface="Calibri"/>
              </a:rPr>
              <a:t>Charleston, SC 29412</a:t>
            </a:r>
          </a:p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lang="en-US" sz="1600" dirty="0">
                <a:solidFill>
                  <a:srgbClr val="234255"/>
                </a:solidFill>
                <a:latin typeface="Calibri"/>
                <a:cs typeface="Calibri"/>
              </a:rPr>
              <a:t>MLS# 24017062</a:t>
            </a:r>
          </a:p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lang="en-US" sz="1600" dirty="0">
                <a:solidFill>
                  <a:srgbClr val="234255"/>
                </a:solidFill>
                <a:latin typeface="Calibri"/>
                <a:cs typeface="Calibri"/>
              </a:rPr>
              <a:t>$700,000</a:t>
            </a:r>
            <a:endParaRPr sz="1600" dirty="0">
              <a:solidFill>
                <a:srgbClr val="234255"/>
              </a:solidFill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255" y="8863694"/>
            <a:ext cx="829279" cy="110130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6602" y="8936101"/>
            <a:ext cx="696595" cy="95747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187262" y="9398822"/>
            <a:ext cx="1488440" cy="49475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marR="5080" algn="r">
              <a:lnSpc>
                <a:spcPct val="94000"/>
              </a:lnSpc>
              <a:spcBef>
                <a:spcPts val="75"/>
              </a:spcBef>
            </a:pPr>
            <a:r>
              <a:rPr sz="1100" dirty="0">
                <a:solidFill>
                  <a:srgbClr val="234255"/>
                </a:solidFill>
                <a:latin typeface="Calibri"/>
                <a:cs typeface="Calibri"/>
              </a:rPr>
              <a:t>Carolina</a:t>
            </a:r>
            <a:r>
              <a:rPr sz="1100" spc="45" dirty="0">
                <a:solidFill>
                  <a:srgbClr val="234255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4255"/>
                </a:solidFill>
                <a:latin typeface="Calibri"/>
                <a:cs typeface="Calibri"/>
              </a:rPr>
              <a:t>One</a:t>
            </a:r>
            <a:r>
              <a:rPr sz="1100" spc="20" dirty="0">
                <a:solidFill>
                  <a:srgbClr val="234255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4255"/>
                </a:solidFill>
                <a:latin typeface="Calibri"/>
                <a:cs typeface="Calibri"/>
              </a:rPr>
              <a:t>Real</a:t>
            </a:r>
            <a:r>
              <a:rPr sz="1100" spc="15" dirty="0">
                <a:solidFill>
                  <a:srgbClr val="234255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4255"/>
                </a:solidFill>
                <a:latin typeface="Calibri"/>
                <a:cs typeface="Calibri"/>
              </a:rPr>
              <a:t>Estate </a:t>
            </a:r>
            <a:r>
              <a:rPr sz="1100" dirty="0">
                <a:solidFill>
                  <a:srgbClr val="234255"/>
                </a:solidFill>
                <a:latin typeface="Calibri"/>
                <a:cs typeface="Calibri"/>
              </a:rPr>
              <a:t>628</a:t>
            </a:r>
            <a:r>
              <a:rPr sz="1100" spc="-5" dirty="0">
                <a:solidFill>
                  <a:srgbClr val="234255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4255"/>
                </a:solidFill>
                <a:latin typeface="Calibri"/>
                <a:cs typeface="Calibri"/>
              </a:rPr>
              <a:t>Long</a:t>
            </a:r>
            <a:r>
              <a:rPr sz="1100" spc="15" dirty="0">
                <a:solidFill>
                  <a:srgbClr val="234255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4255"/>
                </a:solidFill>
                <a:latin typeface="Calibri"/>
                <a:cs typeface="Calibri"/>
              </a:rPr>
              <a:t>Point</a:t>
            </a:r>
            <a:r>
              <a:rPr sz="1100" spc="5" dirty="0">
                <a:solidFill>
                  <a:srgbClr val="234255"/>
                </a:solidFill>
                <a:latin typeface="Calibri"/>
                <a:cs typeface="Calibri"/>
              </a:rPr>
              <a:t> </a:t>
            </a:r>
            <a:r>
              <a:rPr sz="1100" spc="-20" dirty="0">
                <a:solidFill>
                  <a:srgbClr val="234255"/>
                </a:solidFill>
                <a:latin typeface="Calibri"/>
                <a:cs typeface="Calibri"/>
              </a:rPr>
              <a:t>Road </a:t>
            </a:r>
            <a:r>
              <a:rPr sz="1100" dirty="0">
                <a:solidFill>
                  <a:srgbClr val="234255"/>
                </a:solidFill>
                <a:latin typeface="Calibri"/>
                <a:cs typeface="Calibri"/>
              </a:rPr>
              <a:t>Mount</a:t>
            </a:r>
            <a:r>
              <a:rPr sz="1100" spc="10" dirty="0">
                <a:solidFill>
                  <a:srgbClr val="234255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4255"/>
                </a:solidFill>
                <a:latin typeface="Calibri"/>
                <a:cs typeface="Calibri"/>
              </a:rPr>
              <a:t>Pleasant</a:t>
            </a:r>
            <a:r>
              <a:rPr sz="1100" spc="20" dirty="0">
                <a:solidFill>
                  <a:srgbClr val="234255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4255"/>
                </a:solidFill>
                <a:latin typeface="Calibri"/>
                <a:cs typeface="Calibri"/>
              </a:rPr>
              <a:t>SC</a:t>
            </a:r>
            <a:r>
              <a:rPr sz="1100" spc="15" dirty="0">
                <a:solidFill>
                  <a:srgbClr val="234255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4255"/>
                </a:solidFill>
                <a:latin typeface="Calibri"/>
                <a:cs typeface="Calibri"/>
              </a:rPr>
              <a:t>29464</a:t>
            </a:r>
            <a:endParaRPr sz="1100" dirty="0">
              <a:solidFill>
                <a:srgbClr val="234255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55881" y="8997565"/>
            <a:ext cx="1619250" cy="8335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280"/>
              </a:lnSpc>
              <a:spcBef>
                <a:spcPts val="100"/>
              </a:spcBef>
            </a:pPr>
            <a:r>
              <a:rPr lang="en-US" sz="1100" b="1" dirty="0">
                <a:solidFill>
                  <a:srgbClr val="234255"/>
                </a:solidFill>
                <a:latin typeface="Calibri"/>
                <a:cs typeface="Calibri"/>
              </a:rPr>
              <a:t>Leesa</a:t>
            </a:r>
            <a:r>
              <a:rPr lang="en-US" sz="1100" b="1" spc="95" dirty="0">
                <a:solidFill>
                  <a:srgbClr val="234255"/>
                </a:solidFill>
                <a:latin typeface="Calibri"/>
                <a:cs typeface="Calibri"/>
              </a:rPr>
              <a:t> </a:t>
            </a:r>
            <a:r>
              <a:rPr lang="en-US" sz="1100" b="1" spc="-10" dirty="0">
                <a:solidFill>
                  <a:srgbClr val="234255"/>
                </a:solidFill>
                <a:latin typeface="Calibri"/>
                <a:cs typeface="Calibri"/>
              </a:rPr>
              <a:t>Northrup</a:t>
            </a:r>
            <a:endParaRPr lang="en-US" sz="1100" dirty="0">
              <a:solidFill>
                <a:srgbClr val="234255"/>
              </a:solidFill>
              <a:latin typeface="Calibri"/>
              <a:cs typeface="Calibri"/>
            </a:endParaRPr>
          </a:p>
          <a:p>
            <a:pPr marL="12700">
              <a:lnSpc>
                <a:spcPts val="1280"/>
              </a:lnSpc>
              <a:spcBef>
                <a:spcPts val="100"/>
              </a:spcBef>
            </a:pPr>
            <a:r>
              <a:rPr sz="1100" dirty="0">
                <a:solidFill>
                  <a:srgbClr val="234255"/>
                </a:solidFill>
                <a:latin typeface="Calibri"/>
                <a:cs typeface="Calibri"/>
              </a:rPr>
              <a:t>Office:</a:t>
            </a:r>
            <a:r>
              <a:rPr sz="1100" spc="-15" dirty="0">
                <a:solidFill>
                  <a:srgbClr val="234255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4255"/>
                </a:solidFill>
                <a:latin typeface="Calibri"/>
                <a:cs typeface="Calibri"/>
              </a:rPr>
              <a:t>843.884.1622</a:t>
            </a:r>
            <a:endParaRPr sz="1100" dirty="0">
              <a:solidFill>
                <a:srgbClr val="234255"/>
              </a:solidFill>
              <a:latin typeface="Calibri"/>
              <a:cs typeface="Calibri"/>
            </a:endParaRPr>
          </a:p>
          <a:p>
            <a:pPr marL="12700">
              <a:lnSpc>
                <a:spcPts val="1245"/>
              </a:lnSpc>
            </a:pPr>
            <a:r>
              <a:rPr sz="1100" dirty="0">
                <a:solidFill>
                  <a:srgbClr val="234255"/>
                </a:solidFill>
                <a:latin typeface="Calibri"/>
                <a:cs typeface="Calibri"/>
              </a:rPr>
              <a:t>Mobile:</a:t>
            </a:r>
            <a:r>
              <a:rPr sz="1100" spc="-5" dirty="0">
                <a:solidFill>
                  <a:srgbClr val="234255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4255"/>
                </a:solidFill>
                <a:latin typeface="Calibri"/>
                <a:cs typeface="Calibri"/>
              </a:rPr>
              <a:t>843.442.0987</a:t>
            </a:r>
            <a:endParaRPr sz="1100" dirty="0">
              <a:solidFill>
                <a:srgbClr val="234255"/>
              </a:solidFill>
              <a:latin typeface="Calibri"/>
              <a:cs typeface="Calibri"/>
            </a:endParaRPr>
          </a:p>
          <a:p>
            <a:pPr marL="12700">
              <a:lnSpc>
                <a:spcPts val="1245"/>
              </a:lnSpc>
            </a:pPr>
            <a:r>
              <a:rPr sz="1100" dirty="0">
                <a:solidFill>
                  <a:srgbClr val="234255"/>
                </a:solidFill>
                <a:latin typeface="Calibri"/>
                <a:cs typeface="Calibri"/>
              </a:rPr>
              <a:t>Fax: </a:t>
            </a:r>
            <a:r>
              <a:rPr sz="1100" spc="-10" dirty="0">
                <a:solidFill>
                  <a:srgbClr val="234255"/>
                </a:solidFill>
                <a:latin typeface="Calibri"/>
                <a:cs typeface="Calibri"/>
              </a:rPr>
              <a:t>843.746.4994</a:t>
            </a:r>
            <a:endParaRPr sz="1100" dirty="0">
              <a:solidFill>
                <a:srgbClr val="234255"/>
              </a:solidFill>
              <a:latin typeface="Calibri"/>
              <a:cs typeface="Calibri"/>
            </a:endParaRPr>
          </a:p>
          <a:p>
            <a:pPr marL="12700">
              <a:lnSpc>
                <a:spcPts val="1280"/>
              </a:lnSpc>
            </a:pPr>
            <a:r>
              <a:rPr sz="1100" spc="-10" dirty="0">
                <a:solidFill>
                  <a:srgbClr val="234255"/>
                </a:solidFill>
                <a:latin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lnorthrup@carolinaone.com</a:t>
            </a:r>
            <a:endParaRPr sz="1100" dirty="0">
              <a:solidFill>
                <a:srgbClr val="234255"/>
              </a:solidFill>
              <a:latin typeface="Calibri"/>
              <a:cs typeface="Calibri"/>
            </a:endParaRPr>
          </a:p>
        </p:txBody>
      </p:sp>
      <p:pic>
        <p:nvPicPr>
          <p:cNvPr id="23" name="object 2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6602" y="3527064"/>
            <a:ext cx="1441846" cy="961231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42959" y="3523492"/>
            <a:ext cx="1447204" cy="964803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86390" y="3527064"/>
            <a:ext cx="1443348" cy="961231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04250" y="3527263"/>
            <a:ext cx="1441548" cy="961032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78491" y="7539825"/>
            <a:ext cx="1441892" cy="956280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06929" y="7536859"/>
            <a:ext cx="1438869" cy="959246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6602" y="7528326"/>
            <a:ext cx="1451668" cy="967779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54332" y="7530707"/>
            <a:ext cx="1448097" cy="965398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399090" y="8936101"/>
            <a:ext cx="1246708" cy="285505"/>
          </a:xfrm>
          <a:prstGeom prst="rect">
            <a:avLst/>
          </a:prstGeom>
        </p:spPr>
      </p:pic>
      <p:pic>
        <p:nvPicPr>
          <p:cNvPr id="22" name="object 2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988198" y="885588"/>
            <a:ext cx="3657600" cy="2438400"/>
          </a:xfrm>
          <a:prstGeom prst="rect">
            <a:avLst/>
          </a:prstGeom>
        </p:spPr>
      </p:pic>
      <p:sp>
        <p:nvSpPr>
          <p:cNvPr id="34" name="object 3">
            <a:extLst>
              <a:ext uri="{FF2B5EF4-FFF2-40B4-BE49-F238E27FC236}">
                <a16:creationId xmlns:a16="http://schemas.microsoft.com/office/drawing/2014/main" id="{E6F1B940-7A2B-49F8-4B18-1B55DABECF7A}"/>
              </a:ext>
            </a:extLst>
          </p:cNvPr>
          <p:cNvSpPr txBox="1"/>
          <p:nvPr/>
        </p:nvSpPr>
        <p:spPr>
          <a:xfrm>
            <a:off x="3901001" y="5176214"/>
            <a:ext cx="3657600" cy="1731884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lang="en-US" sz="2000" b="1" dirty="0">
                <a:solidFill>
                  <a:srgbClr val="234255"/>
                </a:solidFill>
                <a:latin typeface="+mj-lt"/>
                <a:cs typeface="Calibri"/>
              </a:rPr>
              <a:t>733 </a:t>
            </a:r>
            <a:r>
              <a:rPr lang="en-US" sz="2000" b="1" dirty="0" err="1">
                <a:solidFill>
                  <a:srgbClr val="234255"/>
                </a:solidFill>
                <a:latin typeface="+mj-lt"/>
                <a:cs typeface="Calibri"/>
              </a:rPr>
              <a:t>Goodlet</a:t>
            </a:r>
            <a:r>
              <a:rPr lang="en-US" sz="2000" b="1" dirty="0">
                <a:solidFill>
                  <a:srgbClr val="234255"/>
                </a:solidFill>
                <a:latin typeface="+mj-lt"/>
                <a:cs typeface="Calibri"/>
              </a:rPr>
              <a:t> Circle</a:t>
            </a:r>
          </a:p>
          <a:p>
            <a:pPr algn="ctr">
              <a:lnSpc>
                <a:spcPct val="100000"/>
              </a:lnSpc>
              <a:spcBef>
                <a:spcPts val="225"/>
              </a:spcBef>
            </a:pPr>
            <a:endParaRPr lang="en-US" sz="2000" b="1" dirty="0">
              <a:solidFill>
                <a:srgbClr val="234255"/>
              </a:solidFill>
              <a:latin typeface="+mj-lt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lang="en-US" sz="1600" dirty="0">
                <a:solidFill>
                  <a:srgbClr val="234255"/>
                </a:solidFill>
                <a:latin typeface="+mj-lt"/>
              </a:rPr>
              <a:t>Seaside Plantation</a:t>
            </a:r>
          </a:p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lang="en-US" sz="1600" dirty="0">
                <a:solidFill>
                  <a:srgbClr val="234255"/>
                </a:solidFill>
                <a:latin typeface="+mj-lt"/>
                <a:cs typeface="Calibri"/>
              </a:rPr>
              <a:t>Charleston, SC 29412</a:t>
            </a:r>
          </a:p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lang="en-US" sz="1600" dirty="0">
                <a:solidFill>
                  <a:srgbClr val="234255"/>
                </a:solidFill>
                <a:latin typeface="+mj-lt"/>
                <a:cs typeface="Calibri"/>
              </a:rPr>
              <a:t>MLS# 24009120</a:t>
            </a:r>
          </a:p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lang="en-US" sz="1600" dirty="0">
                <a:solidFill>
                  <a:srgbClr val="234255"/>
                </a:solidFill>
                <a:latin typeface="+mj-lt"/>
                <a:cs typeface="Calibri"/>
              </a:rPr>
              <a:t>$700,000</a:t>
            </a:r>
            <a:endParaRPr sz="1600" dirty="0">
              <a:solidFill>
                <a:srgbClr val="234255"/>
              </a:solidFill>
              <a:latin typeface="+mj-lt"/>
              <a:cs typeface="Calibri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E8B4FB4-5C6D-7BB9-748B-7AF84CD01529}"/>
              </a:ext>
            </a:extLst>
          </p:cNvPr>
          <p:cNvCxnSpPr>
            <a:cxnSpLocks/>
          </p:cNvCxnSpPr>
          <p:nvPr/>
        </p:nvCxnSpPr>
        <p:spPr>
          <a:xfrm>
            <a:off x="298247" y="4691371"/>
            <a:ext cx="71759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D601F23-0B32-9396-C3F7-55490BE03148}"/>
              </a:ext>
            </a:extLst>
          </p:cNvPr>
          <p:cNvCxnSpPr>
            <a:cxnSpLocks/>
          </p:cNvCxnSpPr>
          <p:nvPr/>
        </p:nvCxnSpPr>
        <p:spPr>
          <a:xfrm>
            <a:off x="298247" y="8699181"/>
            <a:ext cx="71759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object 22">
            <a:extLst>
              <a:ext uri="{FF2B5EF4-FFF2-40B4-BE49-F238E27FC236}">
                <a16:creationId xmlns:a16="http://schemas.microsoft.com/office/drawing/2014/main" id="{F468FE03-6B75-4C96-46FF-92B9891D7F1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6602" y="4894447"/>
            <a:ext cx="3657600" cy="2430803"/>
          </a:xfrm>
          <a:prstGeom prst="rect">
            <a:avLst/>
          </a:prstGeom>
        </p:spPr>
      </p:pic>
      <p:pic>
        <p:nvPicPr>
          <p:cNvPr id="40" name="object 27">
            <a:extLst>
              <a:ext uri="{FF2B5EF4-FFF2-40B4-BE49-F238E27FC236}">
                <a16:creationId xmlns:a16="http://schemas.microsoft.com/office/drawing/2014/main" id="{1EB0CA2B-B818-E3C3-0E9C-0D3A2951DD42}"/>
              </a:ext>
            </a:extLst>
          </p:cNvPr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96446" y="7539825"/>
            <a:ext cx="1434420" cy="956280"/>
          </a:xfrm>
          <a:prstGeom prst="rect">
            <a:avLst/>
          </a:prstGeom>
        </p:spPr>
      </p:pic>
      <p:pic>
        <p:nvPicPr>
          <p:cNvPr id="41" name="object 24">
            <a:extLst>
              <a:ext uri="{FF2B5EF4-FFF2-40B4-BE49-F238E27FC236}">
                <a16:creationId xmlns:a16="http://schemas.microsoft.com/office/drawing/2014/main" id="{A5E5420F-A339-D7F3-AB82-DA8B0B857BBE}"/>
              </a:ext>
            </a:extLst>
          </p:cNvPr>
          <p:cNvPicPr/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64674" y="3523493"/>
            <a:ext cx="1447204" cy="964802"/>
          </a:xfrm>
          <a:prstGeom prst="rect">
            <a:avLst/>
          </a:prstGeom>
        </p:spPr>
      </p:pic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BE82626-5576-099E-89DC-46BFE14178FA}"/>
              </a:ext>
            </a:extLst>
          </p:cNvPr>
          <p:cNvCxnSpPr>
            <a:cxnSpLocks/>
          </p:cNvCxnSpPr>
          <p:nvPr/>
        </p:nvCxnSpPr>
        <p:spPr>
          <a:xfrm>
            <a:off x="298247" y="682512"/>
            <a:ext cx="71759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62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A. Thomas Price</cp:lastModifiedBy>
  <cp:revision>1</cp:revision>
  <dcterms:created xsi:type="dcterms:W3CDTF">2024-08-09T15:35:33Z</dcterms:created>
  <dcterms:modified xsi:type="dcterms:W3CDTF">2024-08-09T16:01:28Z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2020-05-15T00:00:00Z</vt:filetime>
  </property>
  <property fmtid="{D5CDD505-2E9C-101B-9397-08002B2CF9AE}" pid="3" name="LastSaved">
    <vt:filetime>2024-08-09T00:00:00Z</vt:filetime>
  </property>
  <property fmtid="{D5CDD505-2E9C-101B-9397-08002B2CF9AE}" pid="4" name="Producer">
    <vt:lpwstr>wkhtmltopdf</vt:lpwstr>
  </property>
</Properties>
</file>