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1D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150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14" name="Rectangle 13"/>
          <p:cNvSpPr/>
          <p:nvPr/>
        </p:nvSpPr>
        <p:spPr>
          <a:xfrm>
            <a:off x="0" y="5638801"/>
            <a:ext cx="7772400" cy="441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540" y="1"/>
            <a:ext cx="7777480" cy="56387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2">
                  <a:lumMod val="60000"/>
                  <a:lumOff val="40000"/>
                </a:schemeClr>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7901"/>
            <a:ext cx="7772399" cy="5156480"/>
          </a:xfrm>
          <a:prstGeom prst="rect">
            <a:avLst/>
          </a:prstGeom>
        </p:spPr>
      </p:pic>
      <p:sp>
        <p:nvSpPr>
          <p:cNvPr id="2" name="Title 1"/>
          <p:cNvSpPr>
            <a:spLocks noGrp="1"/>
          </p:cNvSpPr>
          <p:nvPr>
            <p:ph type="ctrTitle"/>
          </p:nvPr>
        </p:nvSpPr>
        <p:spPr>
          <a:xfrm>
            <a:off x="0" y="4777738"/>
            <a:ext cx="7772400" cy="632462"/>
          </a:xfrm>
        </p:spPr>
        <p:txBody>
          <a:bodyPr>
            <a:normAutofit fontScale="90000"/>
          </a:bodyPr>
          <a:lstStyle/>
          <a:p>
            <a:r>
              <a:rPr lang="en-US" dirty="0">
                <a:solidFill>
                  <a:schemeClr val="bg1"/>
                </a:solidFill>
                <a:effectLst>
                  <a:outerShdw blurRad="38100" dist="38100" dir="2700000" algn="tl">
                    <a:srgbClr val="000000">
                      <a:alpha val="43137"/>
                    </a:srgbClr>
                  </a:outerShdw>
                </a:effectLst>
                <a:latin typeface="AR DECODE" panose="02000000000000000000" pitchFamily="2" charset="0"/>
              </a:rPr>
              <a:t>Completely renovated top to bottom</a:t>
            </a:r>
            <a:endParaRPr lang="en-US" dirty="0">
              <a:solidFill>
                <a:schemeClr val="bg1"/>
              </a:solidFill>
              <a:effectLst>
                <a:outerShdw blurRad="38100" dist="38100" dir="2700000" algn="tl">
                  <a:srgbClr val="000000">
                    <a:alpha val="43137"/>
                  </a:srgbClr>
                </a:outerShdw>
              </a:effectLst>
              <a:latin typeface="AR DECODE" panose="02000000000000000000" pitchFamily="2" charset="0"/>
            </a:endParaRPr>
          </a:p>
        </p:txBody>
      </p:sp>
      <p:sp>
        <p:nvSpPr>
          <p:cNvPr id="3" name="Subtitle 2"/>
          <p:cNvSpPr>
            <a:spLocks noGrp="1"/>
          </p:cNvSpPr>
          <p:nvPr>
            <p:ph type="subTitle" idx="1"/>
          </p:nvPr>
        </p:nvSpPr>
        <p:spPr>
          <a:xfrm>
            <a:off x="0" y="5519764"/>
            <a:ext cx="7772400" cy="2636461"/>
          </a:xfrm>
        </p:spPr>
        <p:txBody>
          <a:bodyPr anchor="ctr">
            <a:noAutofit/>
          </a:bodyPr>
          <a:lstStyle/>
          <a:p>
            <a:r>
              <a:rPr lang="en-US" sz="1800" dirty="0">
                <a:solidFill>
                  <a:schemeClr val="bg1"/>
                </a:solidFill>
              </a:rPr>
              <a:t>Magnolia cottage style home in the popular and bustling Avondale corridor of West Ashley. This home features new exterior siding, new roof, new HVAC and ductwork, new </a:t>
            </a:r>
            <a:r>
              <a:rPr lang="en-US" sz="1800" dirty="0" err="1">
                <a:solidFill>
                  <a:schemeClr val="bg1"/>
                </a:solidFill>
              </a:rPr>
              <a:t>tankless</a:t>
            </a:r>
            <a:r>
              <a:rPr lang="en-US" sz="1800" dirty="0">
                <a:solidFill>
                  <a:schemeClr val="bg1"/>
                </a:solidFill>
              </a:rPr>
              <a:t> water heater, new flooring, kitchen cabinets, granite counters, recessed lighting, smooth ceilings, storage shed, and huge gravel driveway for parking. Walk next door to the community garden and city park, down the street to the shops and restaurants of Avondale or to the dog park and soccer fields, and have easy access to downtown Charleston, the beaches, I-26, I-526, and more. Very central location and an updated, better-than-new house. </a:t>
            </a:r>
            <a:r>
              <a:rPr lang="en-US" sz="1800" b="1" i="1" dirty="0">
                <a:solidFill>
                  <a:schemeClr val="bg1"/>
                </a:solidFill>
              </a:rPr>
              <a:t>Come see it today!</a:t>
            </a:r>
            <a:endParaRPr lang="en-US" sz="1800" b="1" i="1" dirty="0">
              <a:solidFill>
                <a:schemeClr val="bg1"/>
              </a:solidFill>
            </a:endParaRPr>
          </a:p>
        </p:txBody>
      </p:sp>
      <p:sp>
        <p:nvSpPr>
          <p:cNvPr id="4" name="Rectangle 3"/>
          <p:cNvSpPr/>
          <p:nvPr/>
        </p:nvSpPr>
        <p:spPr>
          <a:xfrm>
            <a:off x="-3175" y="0"/>
            <a:ext cx="7772400" cy="738664"/>
          </a:xfrm>
          <a:prstGeom prst="rect">
            <a:avLst/>
          </a:prstGeom>
          <a:solidFill>
            <a:schemeClr val="accent3"/>
          </a:solidFill>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rPr>
              <a:t>738 Anita </a:t>
            </a:r>
            <a:r>
              <a:rPr lang="en-US" sz="2400" b="1" dirty="0" smtClean="0">
                <a:solidFill>
                  <a:schemeClr val="bg1"/>
                </a:solidFill>
                <a:effectLst>
                  <a:outerShdw blurRad="38100" dist="38100" dir="2700000" algn="tl">
                    <a:srgbClr val="000000">
                      <a:alpha val="43137"/>
                    </a:srgbClr>
                  </a:outerShdw>
                </a:effectLst>
              </a:rPr>
              <a:t>Drive</a:t>
            </a:r>
          </a:p>
          <a:p>
            <a:pPr algn="ctr"/>
            <a:r>
              <a:rPr lang="fr-FR" sz="1800" b="1" dirty="0">
                <a:solidFill>
                  <a:schemeClr val="bg1"/>
                </a:solidFill>
                <a:effectLst>
                  <a:outerShdw blurRad="38100" dist="38100" dir="2700000" algn="tl">
                    <a:srgbClr val="000000">
                      <a:alpha val="43137"/>
                    </a:srgbClr>
                  </a:outerShdw>
                </a:effectLst>
              </a:rPr>
              <a:t>Magnolia :: Charleston, SC 29407 :: MLS# 16007279 :: $235,000</a:t>
            </a:r>
            <a:endParaRPr lang="en-US" sz="1800" b="1" dirty="0">
              <a:solidFill>
                <a:srgbClr val="FFFF00"/>
              </a:solidFill>
              <a:effectLst>
                <a:outerShdw blurRad="38100" dist="38100" dir="2700000" algn="tl">
                  <a:srgbClr val="000000">
                    <a:alpha val="43137"/>
                  </a:srgbClr>
                </a:outerShdw>
              </a:effectLst>
            </a:endParaRPr>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356" y="9143999"/>
            <a:ext cx="611506" cy="914401"/>
          </a:xfrm>
          <a:prstGeom prst="rect">
            <a:avLst/>
          </a:prstGeom>
        </p:spPr>
      </p:pic>
      <p:sp>
        <p:nvSpPr>
          <p:cNvPr id="16" name="Rectangle 15"/>
          <p:cNvSpPr/>
          <p:nvPr/>
        </p:nvSpPr>
        <p:spPr>
          <a:xfrm>
            <a:off x="1943100" y="9201090"/>
            <a:ext cx="3886200" cy="800219"/>
          </a:xfrm>
          <a:prstGeom prst="rect">
            <a:avLst/>
          </a:prstGeom>
        </p:spPr>
        <p:txBody>
          <a:bodyPr>
            <a:spAutoFit/>
          </a:bodyPr>
          <a:lstStyle/>
          <a:p>
            <a:pPr algn="ctr"/>
            <a:r>
              <a:rPr lang="en-US" sz="1800" dirty="0">
                <a:solidFill>
                  <a:schemeClr val="bg1"/>
                </a:solidFill>
                <a:effectLst>
                  <a:outerShdw blurRad="38100" dist="38100" dir="2700000" algn="tl">
                    <a:srgbClr val="000000">
                      <a:alpha val="43137"/>
                    </a:srgbClr>
                  </a:outerShdw>
                </a:effectLst>
              </a:rPr>
              <a:t>Scott Baskin </a:t>
            </a:r>
            <a:endParaRPr lang="en-US" sz="1800" dirty="0" smtClean="0">
              <a:solidFill>
                <a:schemeClr val="bg1"/>
              </a:solidFill>
              <a:effectLst>
                <a:outerShdw blurRad="38100" dist="38100" dir="2700000" algn="tl">
                  <a:srgbClr val="000000">
                    <a:alpha val="43137"/>
                  </a:srgbClr>
                </a:outerShdw>
              </a:effectLst>
            </a:endParaRPr>
          </a:p>
          <a:p>
            <a:pPr algn="ctr"/>
            <a:r>
              <a:rPr lang="en-US" sz="1400" dirty="0" smtClean="0">
                <a:solidFill>
                  <a:schemeClr val="bg1"/>
                </a:solidFill>
                <a:effectLst>
                  <a:outerShdw blurRad="38100" dist="38100" dir="2700000" algn="tl">
                    <a:srgbClr val="000000">
                      <a:alpha val="43137"/>
                    </a:srgbClr>
                  </a:outerShdw>
                </a:effectLst>
              </a:rPr>
              <a:t>843-324-4139 </a:t>
            </a:r>
            <a:r>
              <a:rPr lang="en-US" sz="1400" dirty="0">
                <a:solidFill>
                  <a:schemeClr val="bg1"/>
                </a:solidFill>
                <a:effectLst>
                  <a:outerShdw blurRad="38100" dist="38100" dir="2700000" algn="tl">
                    <a:srgbClr val="000000">
                      <a:alpha val="43137"/>
                    </a:srgbClr>
                  </a:outerShdw>
                </a:effectLst>
              </a:rPr>
              <a:t>M | 843-972-2400 O </a:t>
            </a:r>
            <a:r>
              <a:rPr lang="en-US" sz="1400" dirty="0" smtClean="0">
                <a:solidFill>
                  <a:schemeClr val="bg1"/>
                </a:solidFill>
                <a:effectLst>
                  <a:outerShdw blurRad="38100" dist="38100" dir="2700000" algn="tl">
                    <a:srgbClr val="000000">
                      <a:alpha val="43137"/>
                    </a:srgbClr>
                  </a:outerShdw>
                </a:effectLst>
              </a:rPr>
              <a:t>scott.r.baskin@gmail.com | </a:t>
            </a:r>
            <a:r>
              <a:rPr lang="en-US" sz="1400" dirty="0">
                <a:solidFill>
                  <a:schemeClr val="bg1"/>
                </a:solidFill>
                <a:effectLst>
                  <a:outerShdw blurRad="38100" dist="38100" dir="2700000" algn="tl">
                    <a:srgbClr val="000000">
                      <a:alpha val="43137"/>
                    </a:srgbClr>
                  </a:outerShdw>
                </a:effectLst>
              </a:rPr>
              <a:t>www.scottbaskin.com</a:t>
            </a:r>
          </a:p>
        </p:txBody>
      </p:sp>
      <p:sp>
        <p:nvSpPr>
          <p:cNvPr id="17" name="Rectangle 16"/>
          <p:cNvSpPr/>
          <p:nvPr/>
        </p:nvSpPr>
        <p:spPr>
          <a:xfrm>
            <a:off x="5584501" y="9301117"/>
            <a:ext cx="2173590" cy="600164"/>
          </a:xfrm>
          <a:prstGeom prst="rect">
            <a:avLst/>
          </a:prstGeom>
        </p:spPr>
        <p:txBody>
          <a:bodyPr wrap="square">
            <a:spAutoFit/>
          </a:bodyPr>
          <a:lstStyle/>
          <a:p>
            <a:pPr algn="r"/>
            <a:r>
              <a:rPr lang="en-US" sz="1100" dirty="0">
                <a:solidFill>
                  <a:schemeClr val="bg1"/>
                </a:solidFill>
                <a:effectLst>
                  <a:outerShdw blurRad="38100" dist="38100" dir="2700000" algn="tl">
                    <a:srgbClr val="000000">
                      <a:alpha val="43137"/>
                    </a:srgbClr>
                  </a:outerShdw>
                </a:effectLst>
              </a:rPr>
              <a:t>RE/MAX Advanced Realty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311 </a:t>
            </a:r>
            <a:r>
              <a:rPr lang="en-US" sz="1100" dirty="0">
                <a:solidFill>
                  <a:schemeClr val="bg1"/>
                </a:solidFill>
                <a:effectLst>
                  <a:outerShdw blurRad="38100" dist="38100" dir="2700000" algn="tl">
                    <a:srgbClr val="000000">
                      <a:alpha val="43137"/>
                    </a:srgbClr>
                  </a:outerShdw>
                </a:effectLst>
              </a:rPr>
              <a:t>Johnnie </a:t>
            </a:r>
            <a:r>
              <a:rPr lang="en-US" sz="1100" dirty="0" err="1">
                <a:solidFill>
                  <a:schemeClr val="bg1"/>
                </a:solidFill>
                <a:effectLst>
                  <a:outerShdw blurRad="38100" dist="38100" dir="2700000" algn="tl">
                    <a:srgbClr val="000000">
                      <a:alpha val="43137"/>
                    </a:srgbClr>
                  </a:outerShdw>
                </a:effectLst>
              </a:rPr>
              <a:t>Dodds</a:t>
            </a:r>
            <a:r>
              <a:rPr lang="en-US" sz="1100" dirty="0">
                <a:solidFill>
                  <a:schemeClr val="bg1"/>
                </a:solidFill>
                <a:effectLst>
                  <a:outerShdw blurRad="38100" dist="38100" dir="2700000" algn="tl">
                    <a:srgbClr val="000000">
                      <a:alpha val="43137"/>
                    </a:srgbClr>
                  </a:outerShdw>
                </a:effectLst>
              </a:rPr>
              <a:t> Blvd </a:t>
            </a:r>
            <a:endParaRPr lang="en-US" sz="1100" dirty="0" smtClean="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Mt </a:t>
            </a:r>
            <a:r>
              <a:rPr lang="en-US" sz="1100" dirty="0">
                <a:solidFill>
                  <a:schemeClr val="bg1"/>
                </a:solidFill>
                <a:effectLst>
                  <a:outerShdw blurRad="38100" dist="38100" dir="2700000" algn="tl">
                    <a:srgbClr val="000000">
                      <a:alpha val="43137"/>
                    </a:srgbClr>
                  </a:outerShdw>
                </a:effectLst>
              </a:rPr>
              <a:t>Pleasant, SC 29464</a:t>
            </a:r>
          </a:p>
        </p:txBody>
      </p:sp>
      <p:sp>
        <p:nvSpPr>
          <p:cNvPr id="18" name="Down Ribbon 17"/>
          <p:cNvSpPr/>
          <p:nvPr/>
        </p:nvSpPr>
        <p:spPr>
          <a:xfrm>
            <a:off x="1872693" y="-963761"/>
            <a:ext cx="4110119" cy="685800"/>
          </a:xfrm>
          <a:prstGeom prst="ribbon">
            <a:avLst>
              <a:gd name="adj1" fmla="val 16667"/>
              <a:gd name="adj2" fmla="val 70178"/>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12700">
            <a:solidFill>
              <a:schemeClr val="bg2">
                <a:lumMod val="2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75000"/>
                  </a:schemeClr>
                </a:solidFill>
                <a:effectLst>
                  <a:outerShdw blurRad="38100" dist="38100" dir="2700000" algn="tl">
                    <a:srgbClr val="000000">
                      <a:alpha val="43137"/>
                    </a:srgbClr>
                  </a:outerShdw>
                </a:effectLst>
              </a:rPr>
              <a:t>Open House Saturday </a:t>
            </a:r>
            <a:r>
              <a:rPr lang="en-US" sz="1800" i="1" dirty="0" smtClean="0">
                <a:solidFill>
                  <a:schemeClr val="tx2">
                    <a:lumMod val="75000"/>
                  </a:schemeClr>
                </a:solidFill>
                <a:effectLst>
                  <a:outerShdw blurRad="38100" dist="38100" dir="2700000" algn="tl">
                    <a:srgbClr val="000000">
                      <a:alpha val="43137"/>
                    </a:srgbClr>
                  </a:outerShdw>
                </a:effectLst>
              </a:rPr>
              <a:t>12-3 </a:t>
            </a:r>
            <a:r>
              <a:rPr lang="en-US" sz="1800" i="1" dirty="0">
                <a:solidFill>
                  <a:schemeClr val="tx2">
                    <a:lumMod val="75000"/>
                  </a:schemeClr>
                </a:solidFill>
                <a:effectLst>
                  <a:outerShdw blurRad="38100" dist="38100" dir="2700000" algn="tl">
                    <a:srgbClr val="000000">
                      <a:alpha val="43137"/>
                    </a:srgbClr>
                  </a:outerShdw>
                </a:effectLst>
              </a:rPr>
              <a:t>Refreshments Provided</a:t>
            </a: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19944" y="8153400"/>
            <a:ext cx="1375410" cy="914400"/>
          </a:xfrm>
          <a:prstGeom prst="rect">
            <a:avLst/>
          </a:prstGeom>
          <a:ln>
            <a:noFill/>
          </a:ln>
          <a:effectLst>
            <a:softEdge rad="112500"/>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66458" y="8153400"/>
            <a:ext cx="607695" cy="914400"/>
          </a:xfrm>
          <a:prstGeom prst="rect">
            <a:avLst/>
          </a:prstGeom>
          <a:ln>
            <a:noFill/>
          </a:ln>
          <a:effectLst>
            <a:softEdge rad="112500"/>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00800" y="8153400"/>
            <a:ext cx="1375410" cy="914400"/>
          </a:xfrm>
          <a:prstGeom prst="rect">
            <a:avLst/>
          </a:prstGeom>
          <a:ln>
            <a:noFill/>
          </a:ln>
          <a:effectLst>
            <a:softEdge rad="112500"/>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313" y="8153400"/>
            <a:ext cx="1375410" cy="914400"/>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22000" y="8153400"/>
            <a:ext cx="607695" cy="914400"/>
          </a:xfrm>
          <a:prstGeom prst="rect">
            <a:avLst/>
          </a:prstGeom>
          <a:ln>
            <a:noFill/>
          </a:ln>
          <a:effectLst>
            <a:softEdge rad="112500"/>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43201" y="8153400"/>
            <a:ext cx="1375410" cy="914400"/>
          </a:xfrm>
          <a:prstGeom prst="rect">
            <a:avLst/>
          </a:prstGeom>
          <a:ln>
            <a:noFill/>
          </a:ln>
          <a:effectLst>
            <a:softEdge rad="112500"/>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077542" y="8153400"/>
            <a:ext cx="1375410" cy="914400"/>
          </a:xfrm>
          <a:prstGeom prst="rect">
            <a:avLst/>
          </a:prstGeom>
          <a:ln>
            <a:noFill/>
          </a:ln>
          <a:effectLst>
            <a:softEdge rad="112500"/>
          </a:effectLst>
        </p:spPr>
      </p:pic>
    </p:spTree>
    <p:extLst>
      <p:ext uri="{BB962C8B-B14F-4D97-AF65-F5344CB8AC3E}">
        <p14:creationId xmlns:p14="http://schemas.microsoft.com/office/powerpoint/2010/main" val="378024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172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 DECODE</vt:lpstr>
      <vt:lpstr>Arial</vt:lpstr>
      <vt:lpstr>Calibri</vt:lpstr>
      <vt:lpstr>Office Theme</vt:lpstr>
      <vt:lpstr>Completely renovated top to bottom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 Upgraded Cul-de-Sac Home</dc:title>
  <dc:creator>CVH360</dc:creator>
  <cp:lastModifiedBy>A. Thomas Price</cp:lastModifiedBy>
  <cp:revision>9</cp:revision>
  <dcterms:created xsi:type="dcterms:W3CDTF">2006-08-16T00:00:00Z</dcterms:created>
  <dcterms:modified xsi:type="dcterms:W3CDTF">2016-04-07T14:05:37Z</dcterms:modified>
</cp:coreProperties>
</file>