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5" d="100"/>
          <a:sy n="75" d="100"/>
        </p:scale>
        <p:origin x="1560"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2DBC157-CF30-4A71-8E70-972482A28820}" type="datetimeFigureOut">
              <a:rPr lang="en-US" smtClean="0"/>
              <a:t>7/22/2018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2A1499-21D8-4FFA-B3D4-FA2AECA06273}" type="slidenum">
              <a:rPr lang="en-US" smtClean="0"/>
              <a:t>‹#›</a:t>
            </a:fld>
            <a:endParaRPr lang="en-US"/>
          </a:p>
        </p:txBody>
      </p:sp>
    </p:spTree>
    <p:extLst>
      <p:ext uri="{BB962C8B-B14F-4D97-AF65-F5344CB8AC3E}">
        <p14:creationId xmlns:p14="http://schemas.microsoft.com/office/powerpoint/2010/main" val="5398719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DBC157-CF30-4A71-8E70-972482A28820}" type="datetimeFigureOut">
              <a:rPr lang="en-US" smtClean="0"/>
              <a:t>7/22/2018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2A1499-21D8-4FFA-B3D4-FA2AECA06273}" type="slidenum">
              <a:rPr lang="en-US" smtClean="0"/>
              <a:t>‹#›</a:t>
            </a:fld>
            <a:endParaRPr lang="en-US"/>
          </a:p>
        </p:txBody>
      </p:sp>
    </p:spTree>
    <p:extLst>
      <p:ext uri="{BB962C8B-B14F-4D97-AF65-F5344CB8AC3E}">
        <p14:creationId xmlns:p14="http://schemas.microsoft.com/office/powerpoint/2010/main" val="1329520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DBC157-CF30-4A71-8E70-972482A28820}" type="datetimeFigureOut">
              <a:rPr lang="en-US" smtClean="0"/>
              <a:t>7/22/2018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2A1499-21D8-4FFA-B3D4-FA2AECA06273}" type="slidenum">
              <a:rPr lang="en-US" smtClean="0"/>
              <a:t>‹#›</a:t>
            </a:fld>
            <a:endParaRPr lang="en-US"/>
          </a:p>
        </p:txBody>
      </p:sp>
    </p:spTree>
    <p:extLst>
      <p:ext uri="{BB962C8B-B14F-4D97-AF65-F5344CB8AC3E}">
        <p14:creationId xmlns:p14="http://schemas.microsoft.com/office/powerpoint/2010/main" val="34233338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DBC157-CF30-4A71-8E70-972482A28820}" type="datetimeFigureOut">
              <a:rPr lang="en-US" smtClean="0"/>
              <a:t>7/22/2018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2A1499-21D8-4FFA-B3D4-FA2AECA06273}" type="slidenum">
              <a:rPr lang="en-US" smtClean="0"/>
              <a:t>‹#›</a:t>
            </a:fld>
            <a:endParaRPr lang="en-US"/>
          </a:p>
        </p:txBody>
      </p:sp>
    </p:spTree>
    <p:extLst>
      <p:ext uri="{BB962C8B-B14F-4D97-AF65-F5344CB8AC3E}">
        <p14:creationId xmlns:p14="http://schemas.microsoft.com/office/powerpoint/2010/main" val="39465391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2DBC157-CF30-4A71-8E70-972482A28820}" type="datetimeFigureOut">
              <a:rPr lang="en-US" smtClean="0"/>
              <a:t>7/22/2018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2A1499-21D8-4FFA-B3D4-FA2AECA06273}" type="slidenum">
              <a:rPr lang="en-US" smtClean="0"/>
              <a:t>‹#›</a:t>
            </a:fld>
            <a:endParaRPr lang="en-US"/>
          </a:p>
        </p:txBody>
      </p:sp>
    </p:spTree>
    <p:extLst>
      <p:ext uri="{BB962C8B-B14F-4D97-AF65-F5344CB8AC3E}">
        <p14:creationId xmlns:p14="http://schemas.microsoft.com/office/powerpoint/2010/main" val="7628473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2DBC157-CF30-4A71-8E70-972482A28820}" type="datetimeFigureOut">
              <a:rPr lang="en-US" smtClean="0"/>
              <a:t>7/22/2018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2A1499-21D8-4FFA-B3D4-FA2AECA06273}" type="slidenum">
              <a:rPr lang="en-US" smtClean="0"/>
              <a:t>‹#›</a:t>
            </a:fld>
            <a:endParaRPr lang="en-US"/>
          </a:p>
        </p:txBody>
      </p:sp>
    </p:spTree>
    <p:extLst>
      <p:ext uri="{BB962C8B-B14F-4D97-AF65-F5344CB8AC3E}">
        <p14:creationId xmlns:p14="http://schemas.microsoft.com/office/powerpoint/2010/main" val="25550683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2DBC157-CF30-4A71-8E70-972482A28820}" type="datetimeFigureOut">
              <a:rPr lang="en-US" smtClean="0"/>
              <a:t>7/22/2018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C2A1499-21D8-4FFA-B3D4-FA2AECA06273}" type="slidenum">
              <a:rPr lang="en-US" smtClean="0"/>
              <a:t>‹#›</a:t>
            </a:fld>
            <a:endParaRPr lang="en-US"/>
          </a:p>
        </p:txBody>
      </p:sp>
    </p:spTree>
    <p:extLst>
      <p:ext uri="{BB962C8B-B14F-4D97-AF65-F5344CB8AC3E}">
        <p14:creationId xmlns:p14="http://schemas.microsoft.com/office/powerpoint/2010/main" val="17915188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2DBC157-CF30-4A71-8E70-972482A28820}" type="datetimeFigureOut">
              <a:rPr lang="en-US" smtClean="0"/>
              <a:t>7/22/2018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C2A1499-21D8-4FFA-B3D4-FA2AECA06273}" type="slidenum">
              <a:rPr lang="en-US" smtClean="0"/>
              <a:t>‹#›</a:t>
            </a:fld>
            <a:endParaRPr lang="en-US"/>
          </a:p>
        </p:txBody>
      </p:sp>
    </p:spTree>
    <p:extLst>
      <p:ext uri="{BB962C8B-B14F-4D97-AF65-F5344CB8AC3E}">
        <p14:creationId xmlns:p14="http://schemas.microsoft.com/office/powerpoint/2010/main" val="9320979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DBC157-CF30-4A71-8E70-972482A28820}" type="datetimeFigureOut">
              <a:rPr lang="en-US" smtClean="0"/>
              <a:t>7/22/2018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C2A1499-21D8-4FFA-B3D4-FA2AECA06273}" type="slidenum">
              <a:rPr lang="en-US" smtClean="0"/>
              <a:t>‹#›</a:t>
            </a:fld>
            <a:endParaRPr lang="en-US"/>
          </a:p>
        </p:txBody>
      </p:sp>
    </p:spTree>
    <p:extLst>
      <p:ext uri="{BB962C8B-B14F-4D97-AF65-F5344CB8AC3E}">
        <p14:creationId xmlns:p14="http://schemas.microsoft.com/office/powerpoint/2010/main" val="4188278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12DBC157-CF30-4A71-8E70-972482A28820}" type="datetimeFigureOut">
              <a:rPr lang="en-US" smtClean="0"/>
              <a:t>7/22/2018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2A1499-21D8-4FFA-B3D4-FA2AECA06273}" type="slidenum">
              <a:rPr lang="en-US" smtClean="0"/>
              <a:t>‹#›</a:t>
            </a:fld>
            <a:endParaRPr lang="en-US"/>
          </a:p>
        </p:txBody>
      </p:sp>
    </p:spTree>
    <p:extLst>
      <p:ext uri="{BB962C8B-B14F-4D97-AF65-F5344CB8AC3E}">
        <p14:creationId xmlns:p14="http://schemas.microsoft.com/office/powerpoint/2010/main" val="17656216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12DBC157-CF30-4A71-8E70-972482A28820}" type="datetimeFigureOut">
              <a:rPr lang="en-US" smtClean="0"/>
              <a:t>7/22/2018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2A1499-21D8-4FFA-B3D4-FA2AECA06273}" type="slidenum">
              <a:rPr lang="en-US" smtClean="0"/>
              <a:t>‹#›</a:t>
            </a:fld>
            <a:endParaRPr lang="en-US"/>
          </a:p>
        </p:txBody>
      </p:sp>
    </p:spTree>
    <p:extLst>
      <p:ext uri="{BB962C8B-B14F-4D97-AF65-F5344CB8AC3E}">
        <p14:creationId xmlns:p14="http://schemas.microsoft.com/office/powerpoint/2010/main" val="1796954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12DBC157-CF30-4A71-8E70-972482A28820}" type="datetimeFigureOut">
              <a:rPr lang="en-US" smtClean="0"/>
              <a:t>7/22/2018</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6C2A1499-21D8-4FFA-B3D4-FA2AECA06273}" type="slidenum">
              <a:rPr lang="en-US" smtClean="0"/>
              <a:t>‹#›</a:t>
            </a:fld>
            <a:endParaRPr lang="en-US"/>
          </a:p>
        </p:txBody>
      </p:sp>
    </p:spTree>
    <p:extLst>
      <p:ext uri="{BB962C8B-B14F-4D97-AF65-F5344CB8AC3E}">
        <p14:creationId xmlns:p14="http://schemas.microsoft.com/office/powerpoint/2010/main" val="169911373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emf"/><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pn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0" y="53975"/>
            <a:ext cx="1935163" cy="10004425"/>
          </a:xfrm>
          <a:prstGeom prst="rect">
            <a:avLst/>
          </a:prstGeom>
          <a:gradFill flip="none" rotWithShape="1">
            <a:gsLst>
              <a:gs pos="0">
                <a:schemeClr val="tx2"/>
              </a:gs>
              <a:gs pos="100000">
                <a:srgbClr val="6666FF">
                  <a:tint val="23500"/>
                  <a:satMod val="160000"/>
                  <a:alpha val="0"/>
                </a:srgbClr>
              </a:gs>
            </a:gsLst>
            <a:lin ang="0" scaled="1"/>
            <a:tileRect/>
          </a:gradFill>
          <a:ln>
            <a:noFill/>
          </a:ln>
          <a:effectLst/>
        </p:spPr>
        <p:txBody>
          <a:bodyPr vert="horz" wrap="square" lIns="36576" tIns="36576" rIns="36576" bIns="36576" numCol="1" anchor="t" anchorCtr="0" compatLnSpc="1">
            <a:prstTxWarp prst="textNoShape">
              <a:avLst/>
            </a:prstTxWarp>
          </a:bodyPr>
          <a:lstStyle/>
          <a:p>
            <a:endParaRPr lang="en-US"/>
          </a:p>
        </p:txBody>
      </p:sp>
      <p:sp>
        <p:nvSpPr>
          <p:cNvPr id="5" name="Rectangle 3"/>
          <p:cNvSpPr>
            <a:spLocks noChangeArrowheads="1"/>
          </p:cNvSpPr>
          <p:nvPr/>
        </p:nvSpPr>
        <p:spPr bwMode="auto">
          <a:xfrm>
            <a:off x="0" y="-1587"/>
            <a:ext cx="7772400" cy="1606867"/>
          </a:xfrm>
          <a:prstGeom prst="rect">
            <a:avLst/>
          </a:prstGeom>
          <a:gradFill flip="none" rotWithShape="1">
            <a:gsLst>
              <a:gs pos="0">
                <a:schemeClr val="tx2"/>
              </a:gs>
              <a:gs pos="100000">
                <a:schemeClr val="bg1">
                  <a:alpha val="0"/>
                </a:schemeClr>
              </a:gs>
            </a:gsLst>
            <a:lin ang="5400000" scaled="1"/>
            <a:tileRect/>
          </a:gradFill>
          <a:ln>
            <a:noFill/>
          </a:ln>
          <a:effectLst>
            <a:outerShdw blurRad="50800" dist="38100" dir="5400000" algn="t" rotWithShape="0">
              <a:srgbClr val="000000">
                <a:alpha val="39999"/>
              </a:srgbClr>
            </a:outerShdw>
          </a:effectLst>
        </p:spPr>
        <p:txBody>
          <a:bodyPr vert="horz" wrap="square" lIns="36576" tIns="36576" rIns="36576" bIns="36576" numCol="1" anchor="t" anchorCtr="0" compatLnSpc="1">
            <a:prstTxWarp prst="textNoShape">
              <a:avLst/>
            </a:prstTxWarp>
          </a:bodyPr>
          <a:lstStyle/>
          <a:p>
            <a:endParaRPr lang="en-US"/>
          </a:p>
        </p:txBody>
      </p:sp>
      <p:pic>
        <p:nvPicPr>
          <p:cNvPr id="1040" name="Picture 16"/>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63513" y="171445"/>
            <a:ext cx="3577821" cy="4282679"/>
          </a:xfrm>
          <a:prstGeom prst="rect">
            <a:avLst/>
          </a:prstGeom>
          <a:noFill/>
          <a:ln>
            <a:noFill/>
          </a:ln>
          <a:effectLst>
            <a:outerShdw dist="35921" dir="2700000" algn="ctr" rotWithShape="0">
              <a:srgbClr val="CCCCCC"/>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sp>
        <p:nvSpPr>
          <p:cNvPr id="6" name="Text Box 4"/>
          <p:cNvSpPr txBox="1">
            <a:spLocks noChangeArrowheads="1"/>
          </p:cNvSpPr>
          <p:nvPr/>
        </p:nvSpPr>
        <p:spPr bwMode="auto">
          <a:xfrm>
            <a:off x="3741334" y="1712351"/>
            <a:ext cx="4031065" cy="13194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lvl="0" algn="ctr" defTabSz="914400" eaLnBrk="0" fontAlgn="base" hangingPunct="0">
              <a:spcBef>
                <a:spcPct val="0"/>
              </a:spcBef>
              <a:spcAft>
                <a:spcPct val="0"/>
              </a:spcAft>
            </a:pPr>
            <a:r>
              <a:rPr lang="en-US" altLang="en-US" sz="2800" b="1" dirty="0">
                <a:solidFill>
                  <a:schemeClr val="accent1">
                    <a:lumMod val="50000"/>
                  </a:schemeClr>
                </a:solidFill>
                <a:effectLst>
                  <a:outerShdw blurRad="50800" dist="38100" dir="5400000" algn="t" rotWithShape="0">
                    <a:prstClr val="black">
                      <a:alpha val="40000"/>
                    </a:prstClr>
                  </a:outerShdw>
                </a:effectLst>
                <a:latin typeface="Garamond" panose="02020404030301010803" pitchFamily="18" charset="0"/>
              </a:rPr>
              <a:t>7448 Northgate Drive</a:t>
            </a:r>
          </a:p>
          <a:p>
            <a:pPr lvl="0" algn="ctr" defTabSz="914400" eaLnBrk="0" fontAlgn="base" hangingPunct="0">
              <a:spcBef>
                <a:spcPct val="0"/>
              </a:spcBef>
              <a:spcAft>
                <a:spcPct val="0"/>
              </a:spcAft>
            </a:pPr>
            <a:r>
              <a:rPr lang="en-US" altLang="en-US" dirty="0">
                <a:solidFill>
                  <a:schemeClr val="accent1">
                    <a:lumMod val="50000"/>
                  </a:schemeClr>
                </a:solidFill>
                <a:effectLst>
                  <a:outerShdw blurRad="50800" dist="38100" dir="5400000" algn="t" rotWithShape="0">
                    <a:prstClr val="black">
                      <a:alpha val="40000"/>
                    </a:prstClr>
                  </a:outerShdw>
                </a:effectLst>
                <a:latin typeface="Garamond" panose="02020404030301010803" pitchFamily="18" charset="0"/>
              </a:rPr>
              <a:t>Hanahan, SC 29410</a:t>
            </a:r>
          </a:p>
          <a:p>
            <a:pPr lvl="0" algn="ctr" defTabSz="914400" eaLnBrk="0" fontAlgn="base" hangingPunct="0">
              <a:spcBef>
                <a:spcPct val="0"/>
              </a:spcBef>
              <a:spcAft>
                <a:spcPct val="0"/>
              </a:spcAft>
            </a:pPr>
            <a:r>
              <a:rPr lang="en-US" altLang="en-US" dirty="0">
                <a:solidFill>
                  <a:schemeClr val="accent1">
                    <a:lumMod val="50000"/>
                  </a:schemeClr>
                </a:solidFill>
                <a:effectLst>
                  <a:outerShdw blurRad="50800" dist="38100" dir="5400000" algn="t" rotWithShape="0">
                    <a:prstClr val="black">
                      <a:alpha val="40000"/>
                    </a:prstClr>
                  </a:outerShdw>
                </a:effectLst>
                <a:latin typeface="Garamond" panose="02020404030301010803" pitchFamily="18" charset="0"/>
              </a:rPr>
              <a:t>MLS# 18012847</a:t>
            </a:r>
          </a:p>
          <a:p>
            <a:pPr lvl="0" algn="ctr" defTabSz="914400" eaLnBrk="0" fontAlgn="base" hangingPunct="0">
              <a:spcBef>
                <a:spcPct val="0"/>
              </a:spcBef>
              <a:spcAft>
                <a:spcPct val="0"/>
              </a:spcAft>
            </a:pPr>
            <a:r>
              <a:rPr lang="en-US" altLang="en-US" dirty="0">
                <a:solidFill>
                  <a:schemeClr val="accent1">
                    <a:lumMod val="50000"/>
                  </a:schemeClr>
                </a:solidFill>
                <a:effectLst>
                  <a:outerShdw blurRad="50800" dist="38100" dir="5400000" algn="t" rotWithShape="0">
                    <a:prstClr val="black">
                      <a:alpha val="40000"/>
                    </a:prstClr>
                  </a:outerShdw>
                </a:effectLst>
                <a:latin typeface="Garamond" panose="02020404030301010803" pitchFamily="18" charset="0"/>
              </a:rPr>
              <a:t>$248,000</a:t>
            </a:r>
            <a:endParaRPr kumimoji="0" lang="en-US" altLang="en-US" sz="1400" b="0" i="0" u="none" strike="noStrike" cap="none" normalizeH="0" baseline="0" dirty="0">
              <a:ln>
                <a:noFill/>
              </a:ln>
              <a:solidFill>
                <a:schemeClr val="accent1">
                  <a:lumMod val="50000"/>
                </a:schemeClr>
              </a:solidFill>
              <a:effectLst>
                <a:outerShdw blurRad="50800" dist="38100" dir="5400000" algn="t" rotWithShape="0">
                  <a:prstClr val="black">
                    <a:alpha val="40000"/>
                  </a:prstClr>
                </a:outerShdw>
              </a:effectLst>
              <a:latin typeface="Arial" panose="020B0604020202020204" pitchFamily="34" charset="0"/>
            </a:endParaRPr>
          </a:p>
        </p:txBody>
      </p:sp>
      <p:sp>
        <p:nvSpPr>
          <p:cNvPr id="7" name="Text Box 5"/>
          <p:cNvSpPr txBox="1">
            <a:spLocks noChangeArrowheads="1"/>
          </p:cNvSpPr>
          <p:nvPr/>
        </p:nvSpPr>
        <p:spPr bwMode="auto">
          <a:xfrm>
            <a:off x="1698624" y="4678154"/>
            <a:ext cx="5946777" cy="438647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dirty="0">
                <a:solidFill>
                  <a:srgbClr val="000000"/>
                </a:solidFill>
                <a:latin typeface="Times New Roman" panose="02020603050405020304" pitchFamily="18" charset="0"/>
              </a:rPr>
              <a:t>Fabulous family home in Tanner Plantation's South Cove community. 2-story home with lots of charm. </a:t>
            </a:r>
          </a:p>
          <a:p>
            <a:pPr lvl="0" algn="ctr" defTabSz="914400" eaLnBrk="0" fontAlgn="base" hangingPunct="0">
              <a:spcBef>
                <a:spcPct val="0"/>
              </a:spcBef>
              <a:spcAft>
                <a:spcPct val="0"/>
              </a:spcAft>
            </a:pPr>
            <a:endParaRPr lang="en-US" altLang="en-US" dirty="0">
              <a:solidFill>
                <a:srgbClr val="000000"/>
              </a:solidFill>
              <a:latin typeface="Times New Roman" panose="02020603050405020304" pitchFamily="18" charset="0"/>
            </a:endParaRPr>
          </a:p>
          <a:p>
            <a:pPr lvl="0" algn="ctr" defTabSz="914400" eaLnBrk="0" fontAlgn="base" hangingPunct="0">
              <a:spcBef>
                <a:spcPct val="0"/>
              </a:spcBef>
              <a:spcAft>
                <a:spcPct val="0"/>
              </a:spcAft>
            </a:pPr>
            <a:r>
              <a:rPr lang="en-US" altLang="en-US" dirty="0">
                <a:solidFill>
                  <a:srgbClr val="000000"/>
                </a:solidFill>
                <a:latin typeface="Times New Roman" panose="02020603050405020304" pitchFamily="18" charset="0"/>
              </a:rPr>
              <a:t>Hard wood flooring throughout downstairs and NEW carpet on stairwell and 2nd floor. Tray ceiling in dining room. Spacious kitchen with stainless steel appliances and granite counter tops. Large screened porch. </a:t>
            </a:r>
          </a:p>
          <a:p>
            <a:pPr lvl="0" algn="ctr" defTabSz="914400" eaLnBrk="0" fontAlgn="base" hangingPunct="0">
              <a:spcBef>
                <a:spcPct val="0"/>
              </a:spcBef>
              <a:spcAft>
                <a:spcPct val="0"/>
              </a:spcAft>
            </a:pPr>
            <a:endParaRPr lang="en-US" altLang="en-US" dirty="0">
              <a:solidFill>
                <a:srgbClr val="000000"/>
              </a:solidFill>
              <a:latin typeface="Times New Roman" panose="02020603050405020304" pitchFamily="18" charset="0"/>
            </a:endParaRPr>
          </a:p>
          <a:p>
            <a:pPr lvl="0" algn="ctr" defTabSz="914400" eaLnBrk="0" fontAlgn="base" hangingPunct="0">
              <a:spcBef>
                <a:spcPct val="0"/>
              </a:spcBef>
              <a:spcAft>
                <a:spcPct val="0"/>
              </a:spcAft>
            </a:pPr>
            <a:r>
              <a:rPr lang="en-US" altLang="en-US" dirty="0">
                <a:solidFill>
                  <a:srgbClr val="000000"/>
                </a:solidFill>
                <a:latin typeface="Times New Roman" panose="02020603050405020304" pitchFamily="18" charset="0"/>
              </a:rPr>
              <a:t>Hot water heater replaced in 2017. New Elementary School opening this year right around the corner! Home has been freshly painted with new carpet and is easy to show!</a:t>
            </a:r>
            <a:endParaRPr kumimoji="0" lang="en-US" altLang="en-US" sz="2000" b="0" i="0" u="none" strike="noStrike" cap="none" normalizeH="0" baseline="0" dirty="0">
              <a:ln>
                <a:noFill/>
              </a:ln>
              <a:solidFill>
                <a:schemeClr val="tx1"/>
              </a:solidFill>
              <a:effectLst/>
              <a:latin typeface="Arial" panose="020B0604020202020204" pitchFamily="34" charset="0"/>
            </a:endParaRPr>
          </a:p>
        </p:txBody>
      </p:sp>
      <p:grpSp>
        <p:nvGrpSpPr>
          <p:cNvPr id="8" name="Group 6"/>
          <p:cNvGrpSpPr>
            <a:grpSpLocks/>
          </p:cNvGrpSpPr>
          <p:nvPr/>
        </p:nvGrpSpPr>
        <p:grpSpPr bwMode="auto">
          <a:xfrm>
            <a:off x="2743200" y="9058275"/>
            <a:ext cx="4227513" cy="873125"/>
            <a:chOff x="109389308" y="114313711"/>
            <a:chExt cx="4227013" cy="872933"/>
          </a:xfrm>
        </p:grpSpPr>
        <p:pic>
          <p:nvPicPr>
            <p:cNvPr id="1031"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451226" y="114313711"/>
              <a:ext cx="1165095" cy="872933"/>
            </a:xfrm>
            <a:prstGeom prst="rect">
              <a:avLst/>
            </a:prstGeom>
            <a:noFill/>
            <a:ln w="9525" algn="in">
              <a:solidFill>
                <a:srgbClr val="00008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32"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9389308" y="114314908"/>
              <a:ext cx="737343" cy="870541"/>
            </a:xfrm>
            <a:prstGeom prst="rect">
              <a:avLst/>
            </a:prstGeom>
            <a:noFill/>
            <a:ln w="9525" algn="in">
              <a:solidFill>
                <a:srgbClr val="00008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9" name="Text Box 9"/>
            <p:cNvSpPr txBox="1">
              <a:spLocks noChangeArrowheads="1"/>
            </p:cNvSpPr>
            <p:nvPr/>
          </p:nvSpPr>
          <p:spPr bwMode="auto">
            <a:xfrm>
              <a:off x="110121405" y="114314243"/>
              <a:ext cx="2317898" cy="871870"/>
            </a:xfrm>
            <a:prstGeom prst="rect">
              <a:avLst/>
            </a:prstGeom>
            <a:solidFill>
              <a:srgbClr val="000080"/>
            </a:solidFill>
            <a:ln w="9525" algn="in">
              <a:solidFill>
                <a:srgbClr val="000080"/>
              </a:solidFill>
              <a:miter lim="800000"/>
              <a:headEnd/>
              <a:tailEnd/>
            </a:ln>
            <a:effectLst/>
            <a:extLs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100" b="1" i="0" u="none" strike="noStrike" cap="none" normalizeH="0" baseline="0">
                  <a:ln>
                    <a:noFill/>
                  </a:ln>
                  <a:solidFill>
                    <a:srgbClr val="FFFFFF"/>
                  </a:solidFill>
                  <a:effectLst/>
                  <a:latin typeface="Times New Roman" panose="02020603050405020304" pitchFamily="18" charset="0"/>
                </a:rPr>
                <a:t>Elizabeth Chase</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FFFFFF"/>
                  </a:solidFill>
                  <a:effectLst/>
                  <a:latin typeface="Times New Roman" panose="02020603050405020304" pitchFamily="18" charset="0"/>
                </a:rPr>
                <a:t>Dargan Realty &amp; Associates</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FFFFFF"/>
                  </a:solidFill>
                  <a:effectLst/>
                  <a:latin typeface="Times New Roman" panose="02020603050405020304" pitchFamily="18" charset="0"/>
                </a:rPr>
                <a:t>(843) 813-5050</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FFFFFF"/>
                  </a:solidFill>
                  <a:effectLst/>
                  <a:latin typeface="Times New Roman" panose="02020603050405020304" pitchFamily="18" charset="0"/>
                </a:rPr>
                <a:t>Elizchase@hbrtwn.com</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FFFFFF"/>
                  </a:solidFill>
                  <a:effectLst/>
                  <a:latin typeface="Times New Roman" panose="02020603050405020304" pitchFamily="18" charset="0"/>
                </a:rPr>
                <a:t>www.elizabeth.hbrtwn.com</a:t>
              </a:r>
              <a:endParaRPr kumimoji="0" lang="en-US" altLang="en-US" sz="1800" b="0" i="0" u="none" strike="noStrike" cap="none" normalizeH="0" baseline="0">
                <a:ln>
                  <a:noFill/>
                </a:ln>
                <a:solidFill>
                  <a:schemeClr val="tx1"/>
                </a:solidFill>
                <a:effectLst/>
                <a:latin typeface="Arial" panose="020B0604020202020204" pitchFamily="34" charset="0"/>
              </a:endParaRPr>
            </a:p>
          </p:txBody>
        </p:sp>
      </p:grpSp>
      <p:pic>
        <p:nvPicPr>
          <p:cNvPr id="1035" name="Picture 11"/>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3886199" y="3257713"/>
            <a:ext cx="1595214" cy="1196411"/>
          </a:xfrm>
          <a:prstGeom prst="rect">
            <a:avLst/>
          </a:prstGeom>
          <a:noFill/>
          <a:ln>
            <a:noFill/>
          </a:ln>
          <a:effectLst>
            <a:outerShdw dist="35921" dir="2700000" algn="ctr" rotWithShape="0">
              <a:srgbClr val="CCCCCC"/>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pic>
        <p:nvPicPr>
          <p:cNvPr id="1036" name="Picture 12"/>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5664697" y="3255843"/>
            <a:ext cx="900112" cy="1200150"/>
          </a:xfrm>
          <a:prstGeom prst="rect">
            <a:avLst/>
          </a:prstGeom>
          <a:noFill/>
          <a:ln>
            <a:noFill/>
          </a:ln>
          <a:effectLst>
            <a:outerShdw dist="35921" dir="2700000" algn="ctr" rotWithShape="0">
              <a:srgbClr val="CCCCCC"/>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pic>
        <p:nvPicPr>
          <p:cNvPr id="1037" name="Picture 13"/>
          <p:cNvPicPr>
            <a:picLocks noChangeAspect="1" noChangeArrowheads="1"/>
          </p:cNvPicPr>
          <p:nvPr/>
        </p:nvPicPr>
        <p:blipFill>
          <a:blip r:embed="rId7">
            <a:extLst>
              <a:ext uri="{28A0092B-C50C-407E-A947-70E740481C1C}">
                <a14:useLocalDpi xmlns:a14="http://schemas.microsoft.com/office/drawing/2010/main" val="0"/>
              </a:ext>
            </a:extLst>
          </a:blip>
          <a:stretch>
            <a:fillRect/>
          </a:stretch>
        </p:blipFill>
        <p:spPr bwMode="auto">
          <a:xfrm>
            <a:off x="163513" y="6450917"/>
            <a:ext cx="1371600" cy="1028700"/>
          </a:xfrm>
          <a:prstGeom prst="rect">
            <a:avLst/>
          </a:prstGeom>
          <a:noFill/>
          <a:ln>
            <a:noFill/>
          </a:ln>
          <a:effectLst>
            <a:outerShdw dist="35921" dir="2700000" algn="ctr" rotWithShape="0">
              <a:srgbClr val="CCCCCC"/>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pic>
        <p:nvPicPr>
          <p:cNvPr id="1039" name="Picture 15"/>
          <p:cNvPicPr>
            <a:picLocks noChangeAspect="1" noChangeArrowheads="1"/>
          </p:cNvPicPr>
          <p:nvPr/>
        </p:nvPicPr>
        <p:blipFill>
          <a:blip r:embed="rId8">
            <a:extLst>
              <a:ext uri="{28A0092B-C50C-407E-A947-70E740481C1C}">
                <a14:useLocalDpi xmlns:a14="http://schemas.microsoft.com/office/drawing/2010/main" val="0"/>
              </a:ext>
            </a:extLst>
          </a:blip>
          <a:stretch>
            <a:fillRect/>
          </a:stretch>
        </p:blipFill>
        <p:spPr bwMode="auto">
          <a:xfrm>
            <a:off x="163513" y="7676809"/>
            <a:ext cx="1371600" cy="1028700"/>
          </a:xfrm>
          <a:prstGeom prst="rect">
            <a:avLst/>
          </a:prstGeom>
          <a:noFill/>
          <a:ln>
            <a:noFill/>
          </a:ln>
          <a:effectLst>
            <a:outerShdw dist="35921" dir="2700000" algn="ctr" rotWithShape="0">
              <a:srgbClr val="CCCCCC"/>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pic>
        <p:nvPicPr>
          <p:cNvPr id="1041" name="Picture 17"/>
          <p:cNvPicPr>
            <a:picLocks noChangeAspect="1" noChangeArrowheads="1"/>
          </p:cNvPicPr>
          <p:nvPr/>
        </p:nvPicPr>
        <p:blipFill rotWithShape="1">
          <a:blip r:embed="rId9">
            <a:extLst>
              <a:ext uri="{28A0092B-C50C-407E-A947-70E740481C1C}">
                <a14:useLocalDpi xmlns:a14="http://schemas.microsoft.com/office/drawing/2010/main" val="0"/>
              </a:ext>
            </a:extLst>
          </a:blip>
          <a:srcRect b="12379"/>
          <a:stretch/>
        </p:blipFill>
        <p:spPr bwMode="auto">
          <a:xfrm>
            <a:off x="163512" y="4651316"/>
            <a:ext cx="1371600" cy="1602409"/>
          </a:xfrm>
          <a:prstGeom prst="rect">
            <a:avLst/>
          </a:prstGeom>
          <a:noFill/>
          <a:ln>
            <a:noFill/>
          </a:ln>
          <a:effectLst>
            <a:outerShdw dist="35921" dir="2700000" algn="ctr" rotWithShape="0">
              <a:srgbClr val="CCCCCC"/>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pic>
        <p:nvPicPr>
          <p:cNvPr id="1042" name="Picture 18"/>
          <p:cNvPicPr>
            <a:picLocks noChangeAspect="1" noChangeArrowheads="1"/>
          </p:cNvPicPr>
          <p:nvPr/>
        </p:nvPicPr>
        <p:blipFill>
          <a:blip r:embed="rId10">
            <a:extLst>
              <a:ext uri="{28A0092B-C50C-407E-A947-70E740481C1C}">
                <a14:useLocalDpi xmlns:a14="http://schemas.microsoft.com/office/drawing/2010/main" val="0"/>
              </a:ext>
            </a:extLst>
          </a:blip>
          <a:stretch>
            <a:fillRect/>
          </a:stretch>
        </p:blipFill>
        <p:spPr bwMode="auto">
          <a:xfrm>
            <a:off x="163513" y="8902700"/>
            <a:ext cx="1371600" cy="1028700"/>
          </a:xfrm>
          <a:prstGeom prst="rect">
            <a:avLst/>
          </a:prstGeom>
          <a:noFill/>
          <a:ln>
            <a:noFill/>
          </a:ln>
          <a:effectLst>
            <a:outerShdw dist="35921" dir="2700000" algn="ctr" rotWithShape="0">
              <a:srgbClr val="CCCCCC"/>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sp>
        <p:nvSpPr>
          <p:cNvPr id="10" name="AutoShape 10"/>
          <p:cNvSpPr>
            <a:spLocks noChangeArrowheads="1"/>
          </p:cNvSpPr>
          <p:nvPr/>
        </p:nvSpPr>
        <p:spPr bwMode="auto">
          <a:xfrm>
            <a:off x="3741334" y="150513"/>
            <a:ext cx="4031066" cy="1284587"/>
          </a:xfrm>
          <a:prstGeom prst="star32">
            <a:avLst>
              <a:gd name="adj" fmla="val 37500"/>
            </a:avLst>
          </a:prstGeom>
          <a:solidFill>
            <a:srgbClr val="00B0F0"/>
          </a:solidFill>
          <a:ln w="3175" algn="in">
            <a:noFill/>
            <a:miter lim="800000"/>
            <a:headEnd/>
            <a:tailEnd/>
          </a:ln>
          <a:effectLst>
            <a:outerShdw blurRad="50800" dist="38100" dir="5400000" algn="t" rotWithShape="0">
              <a:prstClr val="black">
                <a:alpha val="40000"/>
              </a:prstClr>
            </a:outerShdw>
          </a:effectLst>
        </p:spPr>
        <p:txBody>
          <a:bodyPr vert="horz" wrap="square" lIns="0" tIns="0" rIns="0" bIns="0" numCol="1" anchor="t" anchorCtr="0" compatLnSpc="1">
            <a:prstTxWarp prst="textNoShape">
              <a:avLst/>
            </a:prstTxWarp>
          </a:bodyPr>
          <a:lstStyle/>
          <a:p>
            <a:pPr lvl="0" algn="ctr" defTabSz="914400" eaLnBrk="0" fontAlgn="base" hangingPunct="0">
              <a:spcBef>
                <a:spcPct val="0"/>
              </a:spcBef>
              <a:spcAft>
                <a:spcPct val="0"/>
              </a:spcAft>
            </a:pPr>
            <a:r>
              <a:rPr lang="en-US" altLang="en-US" sz="2200" b="1" i="1" dirty="0">
                <a:solidFill>
                  <a:srgbClr val="FFFF00"/>
                </a:solidFill>
                <a:effectLst>
                  <a:outerShdw blurRad="50800" dist="38100" dir="5400000" algn="t" rotWithShape="0">
                    <a:prstClr val="black">
                      <a:alpha val="40000"/>
                    </a:prstClr>
                  </a:outerShdw>
                </a:effectLst>
                <a:latin typeface="Times New Roman" panose="02020603050405020304" pitchFamily="18" charset="0"/>
              </a:rPr>
              <a:t>Just Listed in Tanner Plantation</a:t>
            </a:r>
            <a:endParaRPr kumimoji="0" lang="en-US" altLang="en-US" sz="2200" b="0" i="0" u="none" strike="noStrike" cap="none" normalizeH="0" baseline="0" dirty="0">
              <a:ln>
                <a:noFill/>
              </a:ln>
              <a:solidFill>
                <a:schemeClr val="tx1"/>
              </a:solidFill>
              <a:effectLst>
                <a:outerShdw blurRad="50800" dist="38100" dir="5400000" algn="t" rotWithShape="0">
                  <a:prstClr val="black">
                    <a:alpha val="40000"/>
                  </a:prstClr>
                </a:outerShdw>
              </a:effectLst>
              <a:latin typeface="Arial" panose="020B0604020202020204" pitchFamily="34" charset="0"/>
            </a:endParaRPr>
          </a:p>
        </p:txBody>
      </p:sp>
      <p:pic>
        <p:nvPicPr>
          <p:cNvPr id="18" name="Picture 17">
            <a:extLst>
              <a:ext uri="{FF2B5EF4-FFF2-40B4-BE49-F238E27FC236}">
                <a16:creationId xmlns:a16="http://schemas.microsoft.com/office/drawing/2014/main" id="{65FBCF01-9D37-4A4D-8AE3-41EB088EC561}"/>
              </a:ext>
            </a:extLst>
          </p:cNvPr>
          <p:cNvPicPr>
            <a:picLocks noChangeAspect="1" noChangeArrowheads="1"/>
          </p:cNvPicPr>
          <p:nvPr/>
        </p:nvPicPr>
        <p:blipFill>
          <a:blip r:embed="rId11">
            <a:extLst>
              <a:ext uri="{28A0092B-C50C-407E-A947-70E740481C1C}">
                <a14:useLocalDpi xmlns:a14="http://schemas.microsoft.com/office/drawing/2010/main" val="0"/>
              </a:ext>
            </a:extLst>
          </a:blip>
          <a:stretch>
            <a:fillRect/>
          </a:stretch>
        </p:blipFill>
        <p:spPr bwMode="auto">
          <a:xfrm>
            <a:off x="6748093" y="3257714"/>
            <a:ext cx="897308" cy="1196410"/>
          </a:xfrm>
          <a:prstGeom prst="rect">
            <a:avLst/>
          </a:prstGeom>
          <a:noFill/>
          <a:ln>
            <a:noFill/>
          </a:ln>
          <a:effectLst>
            <a:outerShdw dist="35921" dir="2700000" algn="ctr" rotWithShape="0">
              <a:srgbClr val="CCCCCC"/>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spTree>
    <p:extLst>
      <p:ext uri="{BB962C8B-B14F-4D97-AF65-F5344CB8AC3E}">
        <p14:creationId xmlns:p14="http://schemas.microsoft.com/office/powerpoint/2010/main" val="261714772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20</TotalTime>
  <Words>123</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Garamond</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5</cp:revision>
  <dcterms:created xsi:type="dcterms:W3CDTF">2017-03-27T18:33:43Z</dcterms:created>
  <dcterms:modified xsi:type="dcterms:W3CDTF">2018-07-23T04:01:32Z</dcterms:modified>
</cp:coreProperties>
</file>