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32">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758" y="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a:t>Click to edit Master title style</a:t>
            </a:r>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a:t>Click to edit Master title style</a:t>
            </a:r>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9/27/2019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a:t>Click to edit Master title style</a:t>
            </a:r>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a:t>Click to edit Master title style</a:t>
            </a:r>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a:t>Click to edit Master title style</a:t>
            </a:r>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9/27/2019</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0" y="0"/>
            <a:ext cx="7772400" cy="51816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24341"/>
            <a:ext cx="7772400" cy="757259"/>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bg2">
                    <a:lumMod val="50000"/>
                  </a:schemeClr>
                </a:solidFill>
                <a:latin typeface="Palatino Linotype" panose="02040502050505030304" pitchFamily="18" charset="0"/>
              </a:rPr>
              <a:t>7482 Northgate Drive</a:t>
            </a:r>
          </a:p>
          <a:p>
            <a:pPr algn="ctr"/>
            <a:r>
              <a:rPr lang="en-US" sz="1800" dirty="0">
                <a:solidFill>
                  <a:schemeClr val="bg2">
                    <a:lumMod val="50000"/>
                  </a:schemeClr>
                </a:solidFill>
                <a:latin typeface="Palatino Linotype" panose="02040502050505030304" pitchFamily="18" charset="0"/>
              </a:rPr>
              <a:t>Tanner Plantation ~ Hanahan, SC 29410 ~ MLS# 19017244 ~ $269,000</a:t>
            </a:r>
          </a:p>
        </p:txBody>
      </p:sp>
      <p:sp>
        <p:nvSpPr>
          <p:cNvPr id="8" name="Double Brace 7"/>
          <p:cNvSpPr/>
          <p:nvPr/>
        </p:nvSpPr>
        <p:spPr>
          <a:xfrm rot="5400000">
            <a:off x="-5718275" y="6667500"/>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285999" y="5384099"/>
            <a:ext cx="5486401" cy="6718978"/>
          </a:xfrm>
        </p:spPr>
        <p:txBody>
          <a:bodyPr anchor="ctr">
            <a:noAutofit/>
          </a:bodyPr>
          <a:lstStyle/>
          <a:p>
            <a:r>
              <a:rPr lang="en-US" sz="1500" dirty="0">
                <a:solidFill>
                  <a:schemeClr val="bg2">
                    <a:lumMod val="25000"/>
                  </a:schemeClr>
                </a:solidFill>
                <a:latin typeface="Palatino Linotype" panose="02040502050505030304" pitchFamily="18" charset="0"/>
                <a:cs typeface="Times New Roman" panose="02020603050405020304" pitchFamily="18" charset="0"/>
              </a:rPr>
              <a:t>Known as "the Rainbow Row" of Hanahan, this Charleston single style home in the South Cove section of Tanner Plantation is stunning &amp; move-in ready. If you have been searching for an open concept floor plan, it doesn't get any more open than the layout of the first level. From the foyer you are brought into the living room with its cozy fireplace which flows right into the spacious dining area, great room &amp; kitchen with its center island. From here you can access the patio, fenced-in backyard &amp; detached garage. The upstairs boasts a roomy loft area &amp; the master suite which has a sitting area, </a:t>
            </a:r>
            <a:r>
              <a:rPr lang="en-US" sz="1500" dirty="0" err="1">
                <a:solidFill>
                  <a:schemeClr val="bg2">
                    <a:lumMod val="25000"/>
                  </a:schemeClr>
                </a:solidFill>
                <a:latin typeface="Palatino Linotype" panose="02040502050505030304" pitchFamily="18" charset="0"/>
                <a:cs typeface="Times New Roman" panose="02020603050405020304" pitchFamily="18" charset="0"/>
              </a:rPr>
              <a:t>en</a:t>
            </a:r>
            <a:r>
              <a:rPr lang="en-US" sz="1500" dirty="0">
                <a:solidFill>
                  <a:schemeClr val="bg2">
                    <a:lumMod val="25000"/>
                  </a:schemeClr>
                </a:solidFill>
                <a:latin typeface="Palatino Linotype" panose="02040502050505030304" pitchFamily="18" charset="0"/>
                <a:cs typeface="Times New Roman" panose="02020603050405020304" pitchFamily="18" charset="0"/>
              </a:rPr>
              <a:t>-suite full bath &amp; access the balcony. Be sure to take advantage of the community amenities which include a playground, walking trails &amp; beautiful ponds throughout the neighborhood.</a:t>
            </a:r>
          </a:p>
          <a:p>
            <a:endParaRPr lang="en-US" sz="1500" dirty="0">
              <a:solidFill>
                <a:schemeClr val="bg2">
                  <a:lumMod val="25000"/>
                </a:schemeClr>
              </a:solidFill>
              <a:latin typeface="Palatino Linotype" panose="02040502050505030304" pitchFamily="18" charset="0"/>
              <a:cs typeface="Times New Roman" panose="02020603050405020304" pitchFamily="18" charset="0"/>
            </a:endParaRPr>
          </a:p>
          <a:p>
            <a:r>
              <a:rPr lang="en-US" sz="1500" u="sng" dirty="0">
                <a:solidFill>
                  <a:schemeClr val="bg2">
                    <a:lumMod val="25000"/>
                  </a:schemeClr>
                </a:solidFill>
                <a:latin typeface="Palatino Linotype" panose="02040502050505030304" pitchFamily="18" charset="0"/>
                <a:cs typeface="Times New Roman" panose="02020603050405020304" pitchFamily="18" charset="0"/>
              </a:rPr>
              <a:t>Additional features include:</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The functional kitchen includes granite countertops, stainless steel appliances, and abundant cabinet and countertop space</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Master bedroom includes vaulted ceilings and a large walk-in closet, and the master bathroom includes a step-in shower, a large soaking tub, and dual vanity</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Lots of natural light</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Lovely curb appeal</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Detached garage</a:t>
            </a:r>
          </a:p>
          <a:p>
            <a:pPr marL="171450" indent="-171450" algn="l">
              <a:buFont typeface="Arial" panose="020B0604020202020204" pitchFamily="34" charset="0"/>
              <a:buChar char="•"/>
            </a:pPr>
            <a:r>
              <a:rPr lang="en-US" sz="1400" dirty="0">
                <a:solidFill>
                  <a:schemeClr val="bg2">
                    <a:lumMod val="25000"/>
                  </a:schemeClr>
                </a:solidFill>
                <a:latin typeface="Palatino Linotype" panose="02040502050505030304" pitchFamily="18" charset="0"/>
                <a:cs typeface="Times New Roman" panose="02020603050405020304" pitchFamily="18" charset="0"/>
              </a:rPr>
              <a:t>Pond views from the front</a:t>
            </a:r>
          </a:p>
          <a:p>
            <a:pPr marL="171450" indent="-171450" algn="l">
              <a:buFont typeface="Arial" panose="020B0604020202020204" pitchFamily="34" charset="0"/>
              <a:buChar char="•"/>
            </a:pPr>
            <a:endParaRPr lang="en-US" sz="1500" b="1" i="1" dirty="0">
              <a:solidFill>
                <a:schemeClr val="bg2">
                  <a:lumMod val="25000"/>
                </a:schemeClr>
              </a:solidFill>
              <a:latin typeface="Palatino Linotype" panose="02040502050505030304" pitchFamily="18" charset="0"/>
              <a:cs typeface="Times New Roman" panose="02020603050405020304" pitchFamily="18" charset="0"/>
            </a:endParaRPr>
          </a:p>
          <a:p>
            <a:r>
              <a:rPr lang="en-US" sz="1500" b="1" i="1" dirty="0">
                <a:solidFill>
                  <a:schemeClr val="bg2">
                    <a:lumMod val="25000"/>
                  </a:schemeClr>
                </a:solidFill>
                <a:latin typeface="Palatino Linotype" panose="02040502050505030304" pitchFamily="18" charset="0"/>
                <a:cs typeface="Times New Roman" panose="02020603050405020304" pitchFamily="18" charset="0"/>
              </a:rPr>
              <a:t>Book your showing today!</a:t>
            </a:r>
          </a:p>
        </p:txBody>
      </p:sp>
      <p:sp>
        <p:nvSpPr>
          <p:cNvPr id="5" name="Rectangle 4"/>
          <p:cNvSpPr/>
          <p:nvPr/>
        </p:nvSpPr>
        <p:spPr>
          <a:xfrm>
            <a:off x="457200" y="0"/>
            <a:ext cx="7315200" cy="954107"/>
          </a:xfrm>
          <a:prstGeom prst="rect">
            <a:avLst/>
          </a:prstGeom>
        </p:spPr>
        <p:txBody>
          <a:bodyPr wrap="square">
            <a:spAutoFit/>
          </a:bodyPr>
          <a:lstStyle/>
          <a:p>
            <a:r>
              <a:rPr lang="en-US" sz="28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Beautiful</a:t>
            </a:r>
          </a:p>
          <a:p>
            <a:r>
              <a:rPr lang="en-US" sz="28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Trajan Pro" panose="02020502050506020301" pitchFamily="18" charset="0"/>
                <a:cs typeface="Times New Roman" panose="02020603050405020304" pitchFamily="18" charset="0"/>
              </a:rPr>
              <a:t>Community</a:t>
            </a:r>
            <a:endParaRPr lang="en-US" sz="2800" b="1" i="1" dirty="0">
              <a:ln w="3175">
                <a:solidFill>
                  <a:schemeClr val="bg2">
                    <a:lumMod val="75000"/>
                  </a:schemeClr>
                </a:solidFill>
              </a:ln>
              <a:solidFill>
                <a:schemeClr val="bg1"/>
              </a:solidFill>
              <a:effectLst>
                <a:outerShdw blurRad="38100" dist="38100" dir="2700000" algn="tl">
                  <a:srgbClr val="000000">
                    <a:alpha val="43137"/>
                  </a:srgbClr>
                </a:outerShdw>
              </a:effectLst>
              <a:latin typeface="Trajan Pro" panose="02020502050506020301" pitchFamily="18"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1067"/>
          <a:stretch/>
        </p:blipFill>
        <p:spPr>
          <a:xfrm>
            <a:off x="8382000" y="30670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1981742" y="2519499"/>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1814" y="12344400"/>
            <a:ext cx="7772400" cy="457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a:solidFill>
                  <a:schemeClr val="tx1"/>
                </a:solidFill>
                <a:latin typeface="Palatino Linotype" panose="02040502050505030304" pitchFamily="18" charset="0"/>
              </a:rPr>
              <a:t>Christopher Smith     christopher@mattoneillteam.com     843-267-0735</a:t>
            </a:r>
          </a:p>
        </p:txBody>
      </p:sp>
      <p:pic>
        <p:nvPicPr>
          <p:cNvPr id="10" name="Picture 9"/>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2738433" y="6207610"/>
            <a:ext cx="1824228" cy="1216152"/>
          </a:xfrm>
          <a:prstGeom prst="rect">
            <a:avLst/>
          </a:prstGeom>
        </p:spPr>
      </p:pic>
      <p:pic>
        <p:nvPicPr>
          <p:cNvPr id="11" name="Picture 10"/>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2738433" y="4825432"/>
            <a:ext cx="1824228" cy="1216152"/>
          </a:xfrm>
          <a:prstGeom prst="rect">
            <a:avLst/>
          </a:prstGeom>
        </p:spPr>
      </p:pic>
      <p:pic>
        <p:nvPicPr>
          <p:cNvPr id="14" name="Picture 13"/>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2738433" y="10354144"/>
            <a:ext cx="1824228" cy="1216152"/>
          </a:xfrm>
          <a:prstGeom prst="rect">
            <a:avLst/>
          </a:prstGeom>
        </p:spPr>
      </p:pic>
      <p:sp>
        <p:nvSpPr>
          <p:cNvPr id="2" name="Rectangle 1"/>
          <p:cNvSpPr/>
          <p:nvPr/>
        </p:nvSpPr>
        <p:spPr>
          <a:xfrm>
            <a:off x="-4038600" y="25975"/>
            <a:ext cx="3880757" cy="584775"/>
          </a:xfrm>
          <a:prstGeom prst="rect">
            <a:avLst/>
          </a:prstGeom>
        </p:spPr>
        <p:txBody>
          <a:bodyPr wrap="square">
            <a:spAutoFit/>
          </a:bodyPr>
          <a:lstStyle/>
          <a:p>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Parkshore</a:t>
            </a:r>
            <a:r>
              <a:rPr lang="en-US" sz="3200" b="1" dirty="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 </a:t>
            </a:r>
            <a:r>
              <a:rPr lang="en-US" sz="3200" b="1" dirty="0" err="1">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Marshfront</a:t>
            </a:r>
            <a:endParaRPr lang="en-US" sz="2800" dirty="0">
              <a:ln>
                <a:solidFill>
                  <a:srgbClr val="C00000"/>
                </a:solidFill>
              </a:ln>
              <a:solidFill>
                <a:srgbClr val="C00000"/>
              </a:solidFill>
            </a:endParaRPr>
          </a:p>
        </p:txBody>
      </p:sp>
      <p:pic>
        <p:nvPicPr>
          <p:cNvPr id="18" name="Picture 17"/>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2738433" y="7589788"/>
            <a:ext cx="1824228" cy="1216152"/>
          </a:xfrm>
          <a:prstGeom prst="rect">
            <a:avLst/>
          </a:prstGeom>
        </p:spPr>
      </p:pic>
      <p:pic>
        <p:nvPicPr>
          <p:cNvPr id="21" name="Picture 20"/>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2738433" y="8971966"/>
            <a:ext cx="1824228" cy="1216152"/>
          </a:xfrm>
          <a:prstGeom prst="rect">
            <a:avLst/>
          </a:prstGeom>
        </p:spPr>
      </p:pic>
      <p:pic>
        <p:nvPicPr>
          <p:cNvPr id="22" name="Picture 21"/>
          <p:cNvPicPr>
            <a:picLocks/>
          </p:cNvPicPr>
          <p:nvPr/>
        </p:nvPicPr>
        <p:blipFill>
          <a:blip r:embed="rId9" cstate="print">
            <a:extLst>
              <a:ext uri="{28A0092B-C50C-407E-A947-70E740481C1C}">
                <a14:useLocalDpi xmlns:a14="http://schemas.microsoft.com/office/drawing/2010/main" val="0"/>
              </a:ext>
            </a:extLst>
          </a:blip>
          <a:srcRect/>
          <a:stretch/>
        </p:blipFill>
        <p:spPr>
          <a:xfrm>
            <a:off x="0" y="7113888"/>
            <a:ext cx="2286000" cy="1524000"/>
          </a:xfrm>
          <a:prstGeom prst="rect">
            <a:avLst/>
          </a:prstGeom>
        </p:spPr>
      </p:pic>
      <p:pic>
        <p:nvPicPr>
          <p:cNvPr id="23" name="Picture 22"/>
          <p:cNvPicPr>
            <a:picLocks/>
          </p:cNvPicPr>
          <p:nvPr/>
        </p:nvPicPr>
        <p:blipFill>
          <a:blip r:embed="rId10" cstate="print">
            <a:extLst>
              <a:ext uri="{28A0092B-C50C-407E-A947-70E740481C1C}">
                <a14:useLocalDpi xmlns:a14="http://schemas.microsoft.com/office/drawing/2010/main" val="0"/>
              </a:ext>
            </a:extLst>
          </a:blip>
          <a:srcRect/>
          <a:stretch/>
        </p:blipFill>
        <p:spPr>
          <a:xfrm>
            <a:off x="0" y="5383867"/>
            <a:ext cx="2286000" cy="1527048"/>
          </a:xfrm>
          <a:prstGeom prst="rect">
            <a:avLst/>
          </a:prstGeom>
        </p:spPr>
      </p:pic>
      <p:pic>
        <p:nvPicPr>
          <p:cNvPr id="24" name="Picture 23"/>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34500" y="8305800"/>
            <a:ext cx="1824228" cy="1216152"/>
          </a:xfrm>
          <a:prstGeom prst="rect">
            <a:avLst/>
          </a:prstGeom>
        </p:spPr>
      </p:pic>
      <p:pic>
        <p:nvPicPr>
          <p:cNvPr id="25" name="Picture 24"/>
          <p:cNvPicPr>
            <a:picLocks/>
          </p:cNvPicPr>
          <p:nvPr/>
        </p:nvPicPr>
        <p:blipFill>
          <a:blip r:embed="rId12" cstate="print">
            <a:extLst>
              <a:ext uri="{28A0092B-C50C-407E-A947-70E740481C1C}">
                <a14:useLocalDpi xmlns:a14="http://schemas.microsoft.com/office/drawing/2010/main" val="0"/>
              </a:ext>
            </a:extLst>
          </a:blip>
          <a:srcRect/>
          <a:stretch/>
        </p:blipFill>
        <p:spPr>
          <a:xfrm>
            <a:off x="0" y="8840861"/>
            <a:ext cx="2286000" cy="1524000"/>
          </a:xfrm>
          <a:prstGeom prst="rect">
            <a:avLst/>
          </a:prstGeom>
        </p:spPr>
      </p:pic>
      <p:pic>
        <p:nvPicPr>
          <p:cNvPr id="26" name="Picture 25"/>
          <p:cNvPicPr>
            <a:picLocks/>
          </p:cNvPicPr>
          <p:nvPr/>
        </p:nvPicPr>
        <p:blipFill>
          <a:blip r:embed="rId13" cstate="print">
            <a:extLst>
              <a:ext uri="{28A0092B-C50C-407E-A947-70E740481C1C}">
                <a14:useLocalDpi xmlns:a14="http://schemas.microsoft.com/office/drawing/2010/main" val="0"/>
              </a:ext>
            </a:extLst>
          </a:blip>
          <a:srcRect/>
          <a:stretch/>
        </p:blipFill>
        <p:spPr>
          <a:xfrm>
            <a:off x="0" y="10567835"/>
            <a:ext cx="2286000" cy="1524000"/>
          </a:xfrm>
          <a:prstGeom prst="rect">
            <a:avLst/>
          </a:prstGeom>
        </p:spPr>
      </p:pic>
      <p:pic>
        <p:nvPicPr>
          <p:cNvPr id="27" name="Picture 26">
            <a:extLst>
              <a:ext uri="{FF2B5EF4-FFF2-40B4-BE49-F238E27FC236}">
                <a16:creationId xmlns:a16="http://schemas.microsoft.com/office/drawing/2014/main" id="{868309A1-398B-420A-BCDD-ABACABFD191C}"/>
              </a:ext>
            </a:extLst>
          </p:cNvPr>
          <p:cNvPicPr>
            <a:picLocks noChangeAspect="1"/>
          </p:cNvPicPr>
          <p:nvPr/>
        </p:nvPicPr>
        <p:blipFill>
          <a:blip r:embed="rId14" cstate="print">
            <a:duotone>
              <a:schemeClr val="bg2">
                <a:shade val="45000"/>
                <a:satMod val="135000"/>
              </a:schemeClr>
              <a:prstClr val="white"/>
            </a:duotone>
            <a:extLst>
              <a:ext uri="{28A0092B-C50C-407E-A947-70E740481C1C}">
                <a14:useLocalDpi xmlns:a14="http://schemas.microsoft.com/office/drawing/2010/main" val="0"/>
              </a:ext>
            </a:extLst>
          </a:blip>
          <a:stretch>
            <a:fillRect/>
          </a:stretch>
        </p:blipFill>
        <p:spPr>
          <a:xfrm>
            <a:off x="5867400" y="3433943"/>
            <a:ext cx="1828800" cy="909457"/>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250</TotalTime>
  <Words>246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Edwardian Script ITC</vt:lpstr>
      <vt:lpstr>Palatino Linotype</vt:lpstr>
      <vt:lpstr>Trajan Pro</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52</cp:revision>
  <dcterms:created xsi:type="dcterms:W3CDTF">2006-08-16T00:00:00Z</dcterms:created>
  <dcterms:modified xsi:type="dcterms:W3CDTF">2019-09-27T13:18:11Z</dcterms:modified>
</cp:coreProperties>
</file>