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554" y="-33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4/30/2025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b="15278"/>
          <a:stretch/>
        </p:blipFill>
        <p:spPr>
          <a:xfrm>
            <a:off x="0" y="533400"/>
            <a:ext cx="8229600" cy="4648200"/>
          </a:xfrm>
          <a:prstGeom prst="rect">
            <a:avLst/>
          </a:prstGeom>
          <a:ln>
            <a:noFill/>
          </a:ln>
          <a:effectLst/>
        </p:spPr>
      </p:pic>
      <p:sp>
        <p:nvSpPr>
          <p:cNvPr id="2" name="Title 1"/>
          <p:cNvSpPr>
            <a:spLocks noGrp="1"/>
          </p:cNvSpPr>
          <p:nvPr>
            <p:ph type="ctrTitle"/>
          </p:nvPr>
        </p:nvSpPr>
        <p:spPr>
          <a:xfrm>
            <a:off x="0" y="0"/>
            <a:ext cx="8229600" cy="577082"/>
          </a:xfrm>
          <a:solidFill>
            <a:schemeClr val="bg2">
              <a:lumMod val="75000"/>
            </a:schemeClr>
          </a:solidFill>
          <a:effectLst/>
        </p:spPr>
        <p:txBody>
          <a:bodyPr>
            <a:noAutofit/>
          </a:bodyPr>
          <a:lstStyle/>
          <a:p>
            <a:r>
              <a:rPr lang="en-US" sz="2600" b="1" dirty="0">
                <a:ln w="3175">
                  <a:noFill/>
                </a:ln>
                <a:solidFill>
                  <a:srgbClr val="FFFF00"/>
                </a:solidFill>
                <a:effectLst>
                  <a:outerShdw blurRad="38100" dist="25400" dir="2700000" algn="tl" rotWithShape="0">
                    <a:prstClr val="black">
                      <a:alpha val="75000"/>
                    </a:prstClr>
                  </a:outerShdw>
                </a:effectLst>
                <a:latin typeface="Futura Bk BT" panose="020B0502020204020303" pitchFamily="34" charset="0"/>
              </a:rPr>
              <a:t>HUGE PRICE DROP!</a:t>
            </a:r>
          </a:p>
        </p:txBody>
      </p:sp>
      <p:sp>
        <p:nvSpPr>
          <p:cNvPr id="3" name="Subtitle 2"/>
          <p:cNvSpPr>
            <a:spLocks noGrp="1"/>
          </p:cNvSpPr>
          <p:nvPr>
            <p:ph type="subTitle" idx="1"/>
          </p:nvPr>
        </p:nvSpPr>
        <p:spPr>
          <a:xfrm>
            <a:off x="0" y="5265241"/>
            <a:ext cx="8229600" cy="3040558"/>
          </a:xfrm>
          <a:effectLst/>
        </p:spPr>
        <p:txBody>
          <a:bodyPr anchor="ctr">
            <a:noAutofit/>
          </a:bodyPr>
          <a:lstStyle/>
          <a:p>
            <a:r>
              <a:rPr lang="en-US" sz="1060" dirty="0">
                <a:solidFill>
                  <a:schemeClr val="bg2"/>
                </a:solidFill>
                <a:latin typeface="Futura Lt BT" panose="020B0402020204020303" pitchFamily="34" charset="0"/>
              </a:rPr>
              <a:t>The Lowcountry Home of Your Dreams! Welcome to 750 </a:t>
            </a:r>
            <a:r>
              <a:rPr lang="en-US" sz="1060" dirty="0" err="1">
                <a:solidFill>
                  <a:schemeClr val="bg2"/>
                </a:solidFill>
                <a:latin typeface="Futura Lt BT" panose="020B0402020204020303" pitchFamily="34" charset="0"/>
              </a:rPr>
              <a:t>Lakenheath</a:t>
            </a:r>
            <a:r>
              <a:rPr lang="en-US" sz="1060" dirty="0">
                <a:solidFill>
                  <a:schemeClr val="bg2"/>
                </a:solidFill>
                <a:latin typeface="Futura Lt BT" panose="020B0402020204020303" pitchFamily="34" charset="0"/>
              </a:rPr>
              <a:t>, a stunning brick home nestled in an established neighborhood just 15 minutes from both the heart of Downtown Charleston and the beach! This home boasts a NEW ROOF, NEW HVAC, and fresh exterior paint, ensuring both comfort and curb appeal. With two primary suites—one on the main floor and one upstairs—this home offers flexible living options for any lifestyle. The spacious, open-concept main floor features plenty of room for entertaining or simply relaxing in front of the fireplace on a cool evening. The kitchen, with a large picture window, overlooks a short dock leading into the tidal creek. Here, you can enjoy tranquil views of marsh birds, local wildlife, and beautifully lit yard spaces. The outdoor area is equally impressive, with a newly constructed retaining wall protecting the backyard and providing privacy and peace of mind.</a:t>
            </a:r>
          </a:p>
          <a:p>
            <a:endParaRPr lang="en-US" sz="1060" dirty="0">
              <a:solidFill>
                <a:schemeClr val="bg2"/>
              </a:solidFill>
              <a:latin typeface="Futura Lt BT" panose="020B0402020204020303" pitchFamily="34" charset="0"/>
            </a:endParaRPr>
          </a:p>
          <a:p>
            <a:r>
              <a:rPr lang="en-US" sz="1060" dirty="0">
                <a:solidFill>
                  <a:schemeClr val="bg2"/>
                </a:solidFill>
                <a:latin typeface="Futura Lt BT" panose="020B0402020204020303" pitchFamily="34" charset="0"/>
              </a:rPr>
              <a:t>Upstairs, you'll find three generously sized bedrooms and two bathrooms. The large upstairs primary suite offers a private retreat with a spacious en-suite bathroom, a walk-in closet, and spectacular views of the creek. The two additional secondary bedrooms also feature large walk-in closets and water views, creating a serene environment for all.</a:t>
            </a:r>
          </a:p>
          <a:p>
            <a:endParaRPr lang="en-US" sz="1060" dirty="0">
              <a:solidFill>
                <a:schemeClr val="bg2"/>
              </a:solidFill>
              <a:latin typeface="Futura Lt BT" panose="020B0402020204020303" pitchFamily="34" charset="0"/>
            </a:endParaRPr>
          </a:p>
          <a:p>
            <a:r>
              <a:rPr lang="en-US" sz="1060" dirty="0">
                <a:solidFill>
                  <a:schemeClr val="bg2"/>
                </a:solidFill>
                <a:latin typeface="Futura Lt BT" panose="020B0402020204020303" pitchFamily="34" charset="0"/>
              </a:rPr>
              <a:t>Convenience meets charm with shopping, dining, public services, and schools all located within a mile of the property. Don't miss the opportunity to own this exquisite Lowcountry gem in one of Charleston's most desirable neighborhoods.</a:t>
            </a:r>
          </a:p>
        </p:txBody>
      </p:sp>
      <p:sp>
        <p:nvSpPr>
          <p:cNvPr id="17" name="Rectangle 16"/>
          <p:cNvSpPr/>
          <p:nvPr/>
        </p:nvSpPr>
        <p:spPr>
          <a:xfrm>
            <a:off x="5049916" y="9220200"/>
            <a:ext cx="2951083" cy="830997"/>
          </a:xfrm>
          <a:prstGeom prst="rect">
            <a:avLst/>
          </a:prstGeom>
          <a:effectLst/>
        </p:spPr>
        <p:txBody>
          <a:bodyPr wrap="square">
            <a:spAutoFit/>
          </a:bodyPr>
          <a:lstStyle/>
          <a:p>
            <a:pPr algn="r"/>
            <a:r>
              <a:rPr lang="en-US" sz="1200" b="1" dirty="0">
                <a:solidFill>
                  <a:schemeClr val="bg2"/>
                </a:solidFill>
                <a:latin typeface="Futura Lt BT" panose="020B0402020204020303" pitchFamily="34" charset="0"/>
              </a:rPr>
              <a:t>Kathy Ware</a:t>
            </a:r>
            <a:br>
              <a:rPr lang="en-US" sz="1200" b="1" dirty="0">
                <a:solidFill>
                  <a:schemeClr val="bg2"/>
                </a:solidFill>
                <a:latin typeface="Futura Lt BT" panose="020B0402020204020303" pitchFamily="34" charset="0"/>
              </a:rPr>
            </a:br>
            <a:r>
              <a:rPr lang="en-US" sz="1200" dirty="0">
                <a:solidFill>
                  <a:schemeClr val="bg2"/>
                </a:solidFill>
                <a:latin typeface="Futura Lt BT" panose="020B0402020204020303" pitchFamily="34" charset="0"/>
              </a:rPr>
              <a:t>843-830-3804</a:t>
            </a:r>
          </a:p>
          <a:p>
            <a:pPr algn="r"/>
            <a:r>
              <a:rPr lang="en-US" sz="1200" dirty="0">
                <a:solidFill>
                  <a:schemeClr val="bg2"/>
                </a:solidFill>
                <a:latin typeface="Futura Lt BT" panose="020B0402020204020303" pitchFamily="34" charset="0"/>
              </a:rPr>
              <a:t>Kathy.ware@carolinaone.com</a:t>
            </a:r>
          </a:p>
          <a:p>
            <a:pPr algn="r"/>
            <a:r>
              <a:rPr lang="en-US" sz="1200" dirty="0">
                <a:solidFill>
                  <a:schemeClr val="bg2"/>
                </a:solidFill>
                <a:latin typeface="Futura Lt BT" panose="020B0402020204020303" pitchFamily="34" charset="0"/>
              </a:rPr>
              <a:t>www.katherineware.com</a:t>
            </a:r>
            <a:endParaRPr lang="en-US" sz="1000" dirty="0">
              <a:solidFill>
                <a:schemeClr val="bg2"/>
              </a:solidFill>
              <a:latin typeface="Futura Lt BT" panose="020B0402020204020303" pitchFamily="34" charset="0"/>
            </a:endParaRPr>
          </a:p>
        </p:txBody>
      </p:sp>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87426" y="9446322"/>
            <a:ext cx="1654748" cy="378752"/>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28602" y="9347158"/>
            <a:ext cx="3239926" cy="577081"/>
          </a:xfrm>
          <a:prstGeom prst="rect">
            <a:avLst/>
          </a:prstGeom>
          <a:effectLst/>
        </p:spPr>
        <p:txBody>
          <a:bodyPr wrap="square">
            <a:spAutoFit/>
          </a:bodyPr>
          <a:lstStyle/>
          <a:p>
            <a:r>
              <a:rPr lang="en-US" sz="1050" dirty="0">
                <a:solidFill>
                  <a:schemeClr val="bg2"/>
                </a:solidFill>
                <a:latin typeface="Futura Lt BT" panose="020B0402020204020303" pitchFamily="34" charset="0"/>
              </a:rPr>
              <a:t>Carolina One Real Estate</a:t>
            </a:r>
          </a:p>
          <a:p>
            <a:r>
              <a:rPr lang="en-US" sz="1050" dirty="0">
                <a:solidFill>
                  <a:schemeClr val="bg2"/>
                </a:solidFill>
                <a:latin typeface="Futura Lt BT" panose="020B0402020204020303" pitchFamily="34" charset="0"/>
              </a:rPr>
              <a:t>195 W Coleman Blvd</a:t>
            </a:r>
          </a:p>
          <a:p>
            <a:r>
              <a:rPr lang="en-US" sz="1050" dirty="0">
                <a:solidFill>
                  <a:schemeClr val="bg2"/>
                </a:solidFill>
                <a:latin typeface="Futura Lt BT" panose="020B0402020204020303" pitchFamily="34" charset="0"/>
              </a:rPr>
              <a:t>Mt Pleasant, SC 29464-3495</a:t>
            </a:r>
          </a:p>
        </p:txBody>
      </p:sp>
      <p:grpSp>
        <p:nvGrpSpPr>
          <p:cNvPr id="7" name="Group 6">
            <a:extLst>
              <a:ext uri="{FF2B5EF4-FFF2-40B4-BE49-F238E27FC236}">
                <a16:creationId xmlns:a16="http://schemas.microsoft.com/office/drawing/2014/main" id="{F204FC10-8164-A634-FF1B-E9BA3C57226D}"/>
              </a:ext>
            </a:extLst>
          </p:cNvPr>
          <p:cNvGrpSpPr/>
          <p:nvPr/>
        </p:nvGrpSpPr>
        <p:grpSpPr>
          <a:xfrm>
            <a:off x="267653" y="8306752"/>
            <a:ext cx="7694294" cy="912494"/>
            <a:chOff x="306228" y="8306752"/>
            <a:chExt cx="7694294" cy="912494"/>
          </a:xfrm>
        </p:grpSpPr>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050363" y="8306752"/>
              <a:ext cx="1368324" cy="912216"/>
            </a:xfrm>
            <a:prstGeom prst="rect">
              <a:avLst/>
            </a:prstGeom>
            <a:ln>
              <a:noFill/>
            </a:ln>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88062" y="8306752"/>
              <a:ext cx="1367374" cy="911583"/>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468529" y="8306752"/>
              <a:ext cx="1368741" cy="912494"/>
            </a:xfrm>
            <a:prstGeom prst="rect">
              <a:avLst/>
            </a:prstGeom>
            <a:ln>
              <a:noFill/>
            </a:ln>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31781" y="8306752"/>
              <a:ext cx="1368741" cy="912494"/>
            </a:xfrm>
            <a:prstGeom prst="rect">
              <a:avLst/>
            </a:prstGeom>
            <a:ln>
              <a:noFill/>
            </a:ln>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6228" y="8306752"/>
              <a:ext cx="1368741" cy="912494"/>
            </a:xfrm>
            <a:prstGeom prst="rect">
              <a:avLst/>
            </a:prstGeom>
            <a:ln>
              <a:noFill/>
            </a:ln>
            <a:effectLst/>
          </p:spPr>
        </p:pic>
      </p:grpSp>
      <p:sp>
        <p:nvSpPr>
          <p:cNvPr id="16" name="Rectangle 15"/>
          <p:cNvSpPr/>
          <p:nvPr/>
        </p:nvSpPr>
        <p:spPr>
          <a:xfrm>
            <a:off x="0" y="4495800"/>
            <a:ext cx="8229600" cy="769441"/>
          </a:xfrm>
          <a:prstGeom prst="rect">
            <a:avLst/>
          </a:prstGeom>
          <a:solidFill>
            <a:schemeClr val="bg2">
              <a:lumMod val="75000"/>
            </a:schemeClr>
          </a:solidFill>
          <a:effectLst/>
        </p:spPr>
        <p:txBody>
          <a:bodyPr wrap="square" anchor="b">
            <a:spAutoFit/>
          </a:bodyPr>
          <a:lstStyle/>
          <a:p>
            <a:pPr algn="ctr"/>
            <a:r>
              <a:rPr lang="en-US" sz="2800" b="1" dirty="0">
                <a:effectLst>
                  <a:outerShdw blurRad="38100" dist="38100" dir="2700000" algn="tl">
                    <a:srgbClr val="000000">
                      <a:alpha val="43137"/>
                    </a:srgbClr>
                  </a:outerShdw>
                </a:effectLst>
                <a:latin typeface="Futura Lt BT" panose="020B0402020204020303" pitchFamily="34" charset="0"/>
              </a:rPr>
              <a:t>750 </a:t>
            </a:r>
            <a:r>
              <a:rPr lang="en-US" sz="2800" b="1" dirty="0" err="1">
                <a:effectLst>
                  <a:outerShdw blurRad="38100" dist="38100" dir="2700000" algn="tl">
                    <a:srgbClr val="000000">
                      <a:alpha val="43137"/>
                    </a:srgbClr>
                  </a:outerShdw>
                </a:effectLst>
                <a:latin typeface="Futura Lt BT" panose="020B0402020204020303" pitchFamily="34" charset="0"/>
              </a:rPr>
              <a:t>Lakenheath</a:t>
            </a:r>
            <a:r>
              <a:rPr lang="en-US" sz="2800" b="1" dirty="0">
                <a:effectLst>
                  <a:outerShdw blurRad="38100" dist="38100" dir="2700000" algn="tl">
                    <a:srgbClr val="000000">
                      <a:alpha val="43137"/>
                    </a:srgbClr>
                  </a:outerShdw>
                </a:effectLst>
                <a:latin typeface="Futura Lt BT" panose="020B0402020204020303" pitchFamily="34" charset="0"/>
              </a:rPr>
              <a:t> Drive</a:t>
            </a:r>
          </a:p>
          <a:p>
            <a:pPr algn="ctr"/>
            <a:r>
              <a:rPr lang="en-US" sz="1600" dirty="0">
                <a:effectLst>
                  <a:outerShdw blurRad="38100" dist="38100" dir="2700000" algn="tl">
                    <a:srgbClr val="000000">
                      <a:alpha val="43137"/>
                    </a:srgbClr>
                  </a:outerShdw>
                </a:effectLst>
                <a:latin typeface="Futura Lt BT" panose="020B0402020204020303" pitchFamily="34" charset="0"/>
              </a:rPr>
              <a:t>Point Pleasant | Mount Pleasant, SC 29464 | MLS# 25007612 | $1,650,000</a:t>
            </a:r>
          </a:p>
        </p:txBody>
      </p:sp>
      <p:sp>
        <p:nvSpPr>
          <p:cNvPr id="6" name="Rectangle 5">
            <a:extLst>
              <a:ext uri="{FF2B5EF4-FFF2-40B4-BE49-F238E27FC236}">
                <a16:creationId xmlns:a16="http://schemas.microsoft.com/office/drawing/2014/main" id="{CFAE8A48-E05A-5FA6-1E75-B7AFD5A79000}"/>
              </a:ext>
            </a:extLst>
          </p:cNvPr>
          <p:cNvSpPr/>
          <p:nvPr/>
        </p:nvSpPr>
        <p:spPr>
          <a:xfrm>
            <a:off x="0" y="542615"/>
            <a:ext cx="8229600" cy="307777"/>
          </a:xfrm>
          <a:prstGeom prst="rect">
            <a:avLst/>
          </a:prstGeom>
          <a:solidFill>
            <a:srgbClr val="17375E">
              <a:alpha val="50196"/>
            </a:srgbClr>
          </a:solidFill>
          <a:effectLst/>
        </p:spPr>
        <p:txBody>
          <a:bodyPr wrap="square" anchor="b">
            <a:spAutoFit/>
          </a:bodyPr>
          <a:lstStyle/>
          <a:p>
            <a:pPr algn="ctr"/>
            <a:r>
              <a:rPr lang="en-US" sz="1400" b="1" dirty="0">
                <a:effectLst>
                  <a:outerShdw blurRad="38100" dist="38100" dir="2700000" algn="tl">
                    <a:srgbClr val="000000">
                      <a:alpha val="43137"/>
                    </a:srgbClr>
                  </a:outerShdw>
                </a:effectLst>
                <a:latin typeface="Futura Lt BT" panose="020B0402020204020303" pitchFamily="34" charset="0"/>
              </a:rPr>
              <a:t>READY FOR YOUR BUYERS PERSONAL TOUCH!</a:t>
            </a: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326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HUGE PRICE DROP!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69</cp:revision>
  <dcterms:created xsi:type="dcterms:W3CDTF">2006-08-16T00:00:00Z</dcterms:created>
  <dcterms:modified xsi:type="dcterms:W3CDTF">2025-04-30T16:55:34Z</dcterms:modified>
</cp:coreProperties>
</file>