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BB4"/>
    <a:srgbClr val="83A8D5"/>
    <a:srgbClr val="8A94C5"/>
    <a:srgbClr val="DAA4B4"/>
    <a:srgbClr val="A39F95"/>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86" y="2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4/10/2024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hyperlink" Target="https://www.dropbox.com/scl/fi/7pi405rwmstpsi15d4oq1/7600PalmettoDr-MLS.mp4?rlkey=a9fvwsm0iy77oo8m6lb7pcwps&amp;raw=1" TargetMode="External"/><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533399"/>
          </a:xfrm>
        </p:spPr>
        <p:txBody>
          <a:bodyPr>
            <a:noAutofit/>
          </a:bodyPr>
          <a:lstStyle/>
          <a:p>
            <a:r>
              <a:rPr lang="en-US" sz="2800" b="1" i="1">
                <a:ln w="3175">
                  <a:solidFill>
                    <a:schemeClr val="tx1"/>
                  </a:solidFill>
                </a:ln>
                <a:solidFill>
                  <a:schemeClr val="accent1">
                    <a:lumMod val="50000"/>
                  </a:schemeClr>
                </a:solidFill>
                <a:latin typeface="Century Gothic" panose="020B0502020202020204" pitchFamily="34" charset="0"/>
              </a:rPr>
              <a:t>Oceanfront Price </a:t>
            </a:r>
            <a:r>
              <a:rPr lang="en-US" sz="2800" b="1" i="1" dirty="0">
                <a:ln w="3175">
                  <a:solidFill>
                    <a:schemeClr val="tx1"/>
                  </a:solidFill>
                </a:ln>
                <a:solidFill>
                  <a:schemeClr val="accent1">
                    <a:lumMod val="50000"/>
                  </a:schemeClr>
                </a:solidFill>
                <a:latin typeface="Century Gothic" panose="020B0502020202020204" pitchFamily="34" charset="0"/>
              </a:rPr>
              <a:t>Drop! Motivated Seller!</a:t>
            </a: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accent1">
                    <a:lumMod val="50000"/>
                  </a:schemeClr>
                </a:solidFill>
                <a:latin typeface="Century Gothic" panose="020B0502020202020204" pitchFamily="34" charset="0"/>
              </a:rPr>
              <a:t>Debbie Rogers</a:t>
            </a:r>
            <a:br>
              <a:rPr lang="en-US" sz="1200" b="1" dirty="0">
                <a:solidFill>
                  <a:schemeClr val="accent1">
                    <a:lumMod val="50000"/>
                  </a:schemeClr>
                </a:solidFill>
                <a:latin typeface="Century Gothic" panose="020B0502020202020204" pitchFamily="34" charset="0"/>
              </a:rPr>
            </a:br>
            <a:r>
              <a:rPr lang="en-US" sz="1200" dirty="0">
                <a:solidFill>
                  <a:schemeClr val="accent1">
                    <a:lumMod val="50000"/>
                  </a:schemeClr>
                </a:solidFill>
                <a:latin typeface="Century Gothic" panose="020B0502020202020204" pitchFamily="34" charset="0"/>
              </a:rPr>
              <a:t>(843) 990-2915</a:t>
            </a:r>
          </a:p>
          <a:p>
            <a:pPr algn="ctr"/>
            <a:r>
              <a:rPr lang="en-US" sz="1200" dirty="0">
                <a:solidFill>
                  <a:schemeClr val="accent1">
                    <a:lumMod val="50000"/>
                  </a:schemeClr>
                </a:solidFill>
                <a:latin typeface="Century Gothic" panose="020B0502020202020204" pitchFamily="34" charset="0"/>
              </a:rPr>
              <a:t>deborah.rogers@carolinaone.com</a:t>
            </a:r>
          </a:p>
          <a:p>
            <a:pPr algn="ctr"/>
            <a:r>
              <a:rPr lang="en-US" sz="1200" dirty="0">
                <a:solidFill>
                  <a:schemeClr val="accent1">
                    <a:lumMod val="50000"/>
                  </a:schemeClr>
                </a:solidFill>
                <a:latin typeface="Century Gothic" panose="020B0502020202020204" pitchFamily="34" charset="0"/>
              </a:rPr>
              <a:t>www.DebbieRogersSellsCharleston.com</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195"/>
          <a:stretch/>
        </p:blipFill>
        <p:spPr bwMode="auto">
          <a:xfrm>
            <a:off x="38393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31271"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accent1">
                    <a:lumMod val="50000"/>
                  </a:schemeClr>
                </a:solidFill>
                <a:latin typeface="Century Gothic" panose="020B0502020202020204" pitchFamily="34" charset="0"/>
              </a:rPr>
              <a:t>Carolina One Real Estate | 2713 Highway 17 North | Mt. Pleasant, SC 29466</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2766" y="534329"/>
            <a:ext cx="4284068" cy="2854187"/>
          </a:xfrm>
          <a:prstGeom prst="rect">
            <a:avLst/>
          </a:prstGeom>
          <a:ln>
            <a:noFill/>
          </a:ln>
          <a:effectLst/>
        </p:spPr>
      </p:pic>
      <p:pic>
        <p:nvPicPr>
          <p:cNvPr id="16" name="Picture 15">
            <a:extLst>
              <a:ext uri="{FF2B5EF4-FFF2-40B4-BE49-F238E27FC236}">
                <a16:creationId xmlns:a16="http://schemas.microsoft.com/office/drawing/2014/main" id="{6DDB6D64-8D77-44DD-B6C8-456B84FE632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83930" y="533401"/>
            <a:ext cx="1371600" cy="914400"/>
          </a:xfrm>
          <a:prstGeom prst="rect">
            <a:avLst/>
          </a:prstGeom>
          <a:ln>
            <a:noFill/>
          </a:ln>
          <a:effectLst/>
        </p:spPr>
      </p:pic>
      <p:pic>
        <p:nvPicPr>
          <p:cNvPr id="23" name="Picture 22">
            <a:extLst>
              <a:ext uri="{FF2B5EF4-FFF2-40B4-BE49-F238E27FC236}">
                <a16:creationId xmlns:a16="http://schemas.microsoft.com/office/drawing/2014/main" id="{8E001CBB-AFEF-4034-A905-1DEF78D47FA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74071" y="533401"/>
            <a:ext cx="1371600" cy="914400"/>
          </a:xfrm>
          <a:prstGeom prst="rect">
            <a:avLst/>
          </a:prstGeom>
          <a:ln>
            <a:noFill/>
          </a:ln>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46638" y="4210362"/>
            <a:ext cx="8136324" cy="3581682"/>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l"/>
            <a:r>
              <a:rPr lang="en-US" sz="1000" dirty="0">
                <a:solidFill>
                  <a:schemeClr val="accent1">
                    <a:lumMod val="50000"/>
                  </a:schemeClr>
                </a:solidFill>
                <a:latin typeface="Century Gothic" panose="020B0502020202020204" pitchFamily="34" charset="0"/>
              </a:rPr>
              <a:t>A Luxurious PENTHOUSE Retreat. Experience the pinnacle of coastal luxury in this exquisite penthouse, one of just eight elite residences gracing the private Shipwatch Villas at Wild Dunes. Commanding an enviable position, this stunning 3-bedroom, 3-bath abode is a sanctuary of sophistication and tranquility, offering unrivaled views of the sparkling ocean and an unparalleled living experience. Property Highlights: Exclusive Penthouse Unit: Occupying a privileged spot within Shipwatch Villas, this penthouse promises a life of exceptional privacy and serenity. Breathtaking Ocean Views: Awaken to the gentle lull of the waves and the majestic sunrise over the ocean from the comfort of your master suite and expansive living area.</a:t>
            </a:r>
          </a:p>
          <a:p>
            <a:pPr algn="l"/>
            <a:endParaRPr lang="en-US" sz="1000" dirty="0">
              <a:solidFill>
                <a:schemeClr val="accent1">
                  <a:lumMod val="50000"/>
                </a:schemeClr>
              </a:solidFill>
              <a:latin typeface="Century Gothic" panose="020B0502020202020204" pitchFamily="34" charset="0"/>
            </a:endParaRPr>
          </a:p>
          <a:p>
            <a:pPr marL="171450" indent="-171450" algn="l">
              <a:buFont typeface="Arial" panose="020B0604020202020204" pitchFamily="34" charset="0"/>
              <a:buChar char="•"/>
            </a:pPr>
            <a:r>
              <a:rPr lang="en-US" sz="1000" b="1" dirty="0">
                <a:solidFill>
                  <a:schemeClr val="accent1">
                    <a:lumMod val="50000"/>
                  </a:schemeClr>
                </a:solidFill>
                <a:latin typeface="Century Gothic" panose="020B0502020202020204" pitchFamily="34" charset="0"/>
              </a:rPr>
              <a:t>Golf Course Panoramas</a:t>
            </a:r>
            <a:r>
              <a:rPr lang="en-US" sz="1000" dirty="0">
                <a:solidFill>
                  <a:schemeClr val="accent1">
                    <a:lumMod val="50000"/>
                  </a:schemeClr>
                </a:solidFill>
                <a:latin typeface="Century Gothic" panose="020B0502020202020204" pitchFamily="34" charset="0"/>
              </a:rPr>
              <a:t>: The upstairs guest room presents an inspiring vista of the 12th hole of the prestigious Wild Dunes Golf course.</a:t>
            </a:r>
          </a:p>
          <a:p>
            <a:pPr marL="171450" indent="-171450" algn="l">
              <a:buFont typeface="Arial" panose="020B0604020202020204" pitchFamily="34" charset="0"/>
              <a:buChar char="•"/>
            </a:pPr>
            <a:r>
              <a:rPr lang="en-US" sz="1000" b="1" dirty="0">
                <a:solidFill>
                  <a:schemeClr val="accent1">
                    <a:lumMod val="50000"/>
                  </a:schemeClr>
                </a:solidFill>
                <a:latin typeface="Century Gothic" panose="020B0502020202020204" pitchFamily="34" charset="0"/>
              </a:rPr>
              <a:t>Masterful Design</a:t>
            </a:r>
            <a:r>
              <a:rPr lang="en-US" sz="1000" dirty="0">
                <a:solidFill>
                  <a:schemeClr val="accent1">
                    <a:lumMod val="50000"/>
                  </a:schemeClr>
                </a:solidFill>
                <a:latin typeface="Century Gothic" panose="020B0502020202020204" pitchFamily="34" charset="0"/>
              </a:rPr>
              <a:t>: Indulge in the master suite's custom walnut cabinetry, offering elegant aesthetics coupled with abundant storage solutions.</a:t>
            </a:r>
          </a:p>
          <a:p>
            <a:pPr marL="171450" indent="-171450" algn="l">
              <a:buFont typeface="Arial" panose="020B0604020202020204" pitchFamily="34" charset="0"/>
              <a:buChar char="•"/>
            </a:pPr>
            <a:r>
              <a:rPr lang="en-US" sz="1000" b="1" dirty="0">
                <a:solidFill>
                  <a:schemeClr val="accent1">
                    <a:lumMod val="50000"/>
                  </a:schemeClr>
                </a:solidFill>
                <a:latin typeface="Century Gothic" panose="020B0502020202020204" pitchFamily="34" charset="0"/>
              </a:rPr>
              <a:t>Gourmet Chef's Kitchen</a:t>
            </a:r>
            <a:r>
              <a:rPr lang="en-US" sz="1000" dirty="0">
                <a:solidFill>
                  <a:schemeClr val="accent1">
                    <a:lumMod val="50000"/>
                  </a:schemeClr>
                </a:solidFill>
                <a:latin typeface="Century Gothic" panose="020B0502020202020204" pitchFamily="34" charset="0"/>
              </a:rPr>
              <a:t>: Revel in the generous dimensions of one of the largest kitchens in the building, complete with ample counterspace, top-tier storage facilities, an electric cooktop with a sleek stainless vent hood, and a state-of-the-art subzero refrigerator.</a:t>
            </a:r>
          </a:p>
          <a:p>
            <a:pPr marL="171450" indent="-171450" algn="l">
              <a:buFont typeface="Arial" panose="020B0604020202020204" pitchFamily="34" charset="0"/>
              <a:buChar char="•"/>
            </a:pPr>
            <a:r>
              <a:rPr lang="en-US" sz="1000" b="1" dirty="0">
                <a:solidFill>
                  <a:schemeClr val="accent1">
                    <a:lumMod val="50000"/>
                  </a:schemeClr>
                </a:solidFill>
                <a:latin typeface="Century Gothic" panose="020B0502020202020204" pitchFamily="34" charset="0"/>
              </a:rPr>
              <a:t>Elegant Living Spaces</a:t>
            </a:r>
            <a:r>
              <a:rPr lang="en-US" sz="1000" dirty="0">
                <a:solidFill>
                  <a:schemeClr val="accent1">
                    <a:lumMod val="50000"/>
                  </a:schemeClr>
                </a:solidFill>
                <a:latin typeface="Century Gothic" panose="020B0502020202020204" pitchFamily="34" charset="0"/>
              </a:rPr>
              <a:t>: The open and airy living areas are perfectly aligned to capture the alluring views, ensuring every moment is framed by the natural beauty of the Isle of Palms. The HVAC is 2 yrs. old with a 10 </a:t>
            </a:r>
            <a:r>
              <a:rPr lang="en-US" sz="1000" dirty="0" err="1">
                <a:solidFill>
                  <a:schemeClr val="accent1">
                    <a:lumMod val="50000"/>
                  </a:schemeClr>
                </a:solidFill>
                <a:latin typeface="Century Gothic" panose="020B0502020202020204" pitchFamily="34" charset="0"/>
              </a:rPr>
              <a:t>yr</a:t>
            </a:r>
            <a:r>
              <a:rPr lang="en-US" sz="1000" dirty="0">
                <a:solidFill>
                  <a:schemeClr val="accent1">
                    <a:lumMod val="50000"/>
                  </a:schemeClr>
                </a:solidFill>
                <a:latin typeface="Century Gothic" panose="020B0502020202020204" pitchFamily="34" charset="0"/>
              </a:rPr>
              <a:t> remaining warranty and hot water heater is new.</a:t>
            </a:r>
          </a:p>
          <a:p>
            <a:pPr algn="l"/>
            <a:endParaRPr lang="en-US" sz="1000" dirty="0">
              <a:solidFill>
                <a:schemeClr val="accent1">
                  <a:lumMod val="50000"/>
                </a:schemeClr>
              </a:solidFill>
              <a:latin typeface="Century Gothic" panose="020B0502020202020204" pitchFamily="34" charset="0"/>
            </a:endParaRPr>
          </a:p>
          <a:p>
            <a:pPr algn="l"/>
            <a:r>
              <a:rPr lang="en-US" sz="1000" dirty="0">
                <a:solidFill>
                  <a:schemeClr val="accent1">
                    <a:lumMod val="50000"/>
                  </a:schemeClr>
                </a:solidFill>
                <a:latin typeface="Century Gothic" panose="020B0502020202020204" pitchFamily="34" charset="0"/>
              </a:rPr>
              <a:t>Your new home within the exclusive confines of the Shipwatch Villas presents a rare opportunity to secure a lifestyle coveted by many but experienced by few. With direct beach access, you are mere steps away from sandy shores and turquoise waters. The Wild Dunes community enriches your living experience with access to premier amenities, including championship golf, tennis courts, swimming pools, and fine dining options.</a:t>
            </a:r>
          </a:p>
          <a:p>
            <a:pPr algn="l"/>
            <a:endParaRPr lang="en-US" sz="1000" dirty="0">
              <a:solidFill>
                <a:schemeClr val="accent1">
                  <a:lumMod val="50000"/>
                </a:schemeClr>
              </a:solidFill>
              <a:latin typeface="Century Gothic" panose="020B0502020202020204" pitchFamily="34" charset="0"/>
            </a:endParaRPr>
          </a:p>
          <a:p>
            <a:r>
              <a:rPr lang="en-US" sz="1000" dirty="0">
                <a:solidFill>
                  <a:schemeClr val="accent1">
                    <a:lumMod val="50000"/>
                  </a:schemeClr>
                </a:solidFill>
                <a:latin typeface="Century Gothic" panose="020B0502020202020204" pitchFamily="34" charset="0"/>
                <a:hlinkClick r:id="rId7"/>
              </a:rPr>
              <a:t>Enjoy a video tour!</a:t>
            </a:r>
            <a:endParaRPr lang="en-US" sz="1000" dirty="0">
              <a:solidFill>
                <a:schemeClr val="accent1">
                  <a:lumMod val="50000"/>
                </a:schemeClr>
              </a:solidFill>
              <a:latin typeface="Century Gothic" panose="020B0502020202020204" pitchFamily="34" charset="0"/>
            </a:endParaRPr>
          </a:p>
        </p:txBody>
      </p:sp>
      <p:pic>
        <p:nvPicPr>
          <p:cNvPr id="25" name="Picture 24">
            <a:extLst>
              <a:ext uri="{FF2B5EF4-FFF2-40B4-BE49-F238E27FC236}">
                <a16:creationId xmlns:a16="http://schemas.microsoft.com/office/drawing/2014/main" id="{9435CBD1-9078-4398-94EA-7F9DCC3A60F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3930" y="1504224"/>
            <a:ext cx="1371600" cy="914400"/>
          </a:xfrm>
          <a:prstGeom prst="rect">
            <a:avLst/>
          </a:prstGeom>
          <a:ln>
            <a:noFill/>
          </a:ln>
          <a:effectLst/>
        </p:spPr>
      </p:pic>
      <p:pic>
        <p:nvPicPr>
          <p:cNvPr id="26" name="Picture 25">
            <a:extLst>
              <a:ext uri="{FF2B5EF4-FFF2-40B4-BE49-F238E27FC236}">
                <a16:creationId xmlns:a16="http://schemas.microsoft.com/office/drawing/2014/main" id="{2DC796CF-EB17-4452-B75A-E1AF9F6DC58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83930" y="2475046"/>
            <a:ext cx="1371600" cy="914400"/>
          </a:xfrm>
          <a:prstGeom prst="rect">
            <a:avLst/>
          </a:prstGeom>
          <a:ln>
            <a:noFill/>
          </a:ln>
          <a:effectLst/>
        </p:spPr>
      </p:pic>
      <p:pic>
        <p:nvPicPr>
          <p:cNvPr id="27" name="Picture 26">
            <a:extLst>
              <a:ext uri="{FF2B5EF4-FFF2-40B4-BE49-F238E27FC236}">
                <a16:creationId xmlns:a16="http://schemas.microsoft.com/office/drawing/2014/main" id="{B9613503-6B24-4078-B43F-523B910F152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474071" y="2475046"/>
            <a:ext cx="1371600" cy="914400"/>
          </a:xfrm>
          <a:prstGeom prst="rect">
            <a:avLst/>
          </a:prstGeom>
          <a:ln>
            <a:noFill/>
          </a:ln>
          <a:effectLst/>
        </p:spPr>
      </p:pic>
      <p:pic>
        <p:nvPicPr>
          <p:cNvPr id="28" name="Picture 27">
            <a:extLst>
              <a:ext uri="{FF2B5EF4-FFF2-40B4-BE49-F238E27FC236}">
                <a16:creationId xmlns:a16="http://schemas.microsoft.com/office/drawing/2014/main" id="{02FBDBE5-E592-4387-8BC3-85855B3EAA9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474071" y="1504224"/>
            <a:ext cx="1371600" cy="914400"/>
          </a:xfrm>
          <a:prstGeom prst="rect">
            <a:avLst/>
          </a:prstGeom>
          <a:ln>
            <a:noFill/>
          </a:ln>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1535" y="7889525"/>
            <a:ext cx="1371600" cy="914400"/>
          </a:xfrm>
          <a:prstGeom prst="rect">
            <a:avLst/>
          </a:prstGeom>
          <a:ln>
            <a:no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429000" y="7889525"/>
            <a:ext cx="1371600" cy="914400"/>
          </a:xfrm>
          <a:prstGeom prst="rect">
            <a:avLst/>
          </a:prstGeom>
          <a:ln>
            <a:no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83930" y="7889525"/>
            <a:ext cx="1371600" cy="914400"/>
          </a:xfrm>
          <a:prstGeom prst="rect">
            <a:avLst/>
          </a:prstGeom>
          <a:ln>
            <a:no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906465" y="7889525"/>
            <a:ext cx="1371600" cy="914400"/>
          </a:xfrm>
          <a:prstGeom prst="rect">
            <a:avLst/>
          </a:prstGeom>
          <a:ln>
            <a:no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474071" y="7890120"/>
            <a:ext cx="1371600" cy="913805"/>
          </a:xfrm>
          <a:prstGeom prst="rect">
            <a:avLst/>
          </a:prstGeom>
          <a:ln>
            <a:noFill/>
          </a:ln>
          <a:effectLst/>
        </p:spPr>
      </p:pic>
      <p:sp>
        <p:nvSpPr>
          <p:cNvPr id="31" name="Title 1"/>
          <p:cNvSpPr txBox="1">
            <a:spLocks/>
          </p:cNvSpPr>
          <p:nvPr/>
        </p:nvSpPr>
        <p:spPr>
          <a:xfrm>
            <a:off x="0" y="342900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50000"/>
                  </a:schemeClr>
                </a:solidFill>
                <a:latin typeface="Century Gothic" panose="020B0502020202020204" pitchFamily="34" charset="0"/>
              </a:rPr>
              <a:t>7600 Palmetto Drive B409</a:t>
            </a:r>
          </a:p>
          <a:p>
            <a:r>
              <a:rPr lang="en-US" sz="1600" b="1" dirty="0">
                <a:solidFill>
                  <a:schemeClr val="accent1">
                    <a:lumMod val="50000"/>
                  </a:schemeClr>
                </a:solidFill>
                <a:latin typeface="Century Gothic" panose="020B0502020202020204" pitchFamily="34" charset="0"/>
              </a:rPr>
              <a:t>Shipwatch Villa | Isle of Palms, SC 29451 | MLS# 23025857 | $1,785,000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TotalTime>
  <Words>403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Oceanfront Price Drop! 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71</cp:revision>
  <dcterms:created xsi:type="dcterms:W3CDTF">2006-08-16T00:00:00Z</dcterms:created>
  <dcterms:modified xsi:type="dcterms:W3CDTF">2024-04-10T20:18:02Z</dcterms:modified>
</cp:coreProperties>
</file>