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480" y="-1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1D8BD707-D9CF-40AE-B4C6-C98DA3205C09}" type="datetimeFigureOut">
              <a:rPr lang="en-US" smtClean="0"/>
              <a:pPr/>
              <a:t>6/4/2014</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1D8BD707-D9CF-40AE-B4C6-C98DA3205C09}" type="datetimeFigureOut">
              <a:rPr lang="en-US" smtClean="0"/>
              <a:pPr/>
              <a:t>6/4/2014</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B6F15528-21DE-4FAA-801E-634DDDAF4B2B}"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6/4/2014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6/4/2014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6/4/2014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1D8BD707-D9CF-40AE-B4C6-C98DA3205C09}" type="datetimeFigureOut">
              <a:rPr lang="en-US" smtClean="0"/>
              <a:pPr/>
              <a:t>6/4/2014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B6F15528-21DE-4FAA-801E-634DDDAF4B2B}" type="slidenum">
              <a:rPr lang="en-US" smtClean="0"/>
              <a:pPr/>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1D8BD707-D9CF-40AE-B4C6-C98DA3205C09}" type="datetimeFigureOut">
              <a:rPr lang="en-US" smtClean="0"/>
              <a:pPr/>
              <a:t>6/4/2014</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e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400" y="152400"/>
            <a:ext cx="1981200" cy="6553200"/>
          </a:xfrm>
        </p:spPr>
        <p:txBody>
          <a:bodyPr>
            <a:normAutofit fontScale="92500" lnSpcReduction="20000"/>
          </a:bodyPr>
          <a:lstStyle/>
          <a:p>
            <a:pPr algn="ctr"/>
            <a:r>
              <a:rPr lang="en-US" spc="0" dirty="0" smtClean="0">
                <a:effectLst>
                  <a:outerShdw blurRad="38100" dist="38100" dir="2700000" algn="tl">
                    <a:srgbClr val="000000">
                      <a:alpha val="43137"/>
                    </a:srgbClr>
                  </a:outerShdw>
                </a:effectLst>
                <a:latin typeface="Eras Light ITC" panose="020B0402030504020804" pitchFamily="34" charset="0"/>
              </a:rPr>
              <a:t>Great starter home sitting on almost a quarter of an acre in an established neighborhood. Move in ready ranch style with large eat in kitchen, spacious living room, and large15x7 utility room. Concrete drive way extends to the rear of home. Large back yard almost totally fenced in. Home has gone through extensive preparation including beautiful landscaping, fresh paint throughout entire home and owner is providing a carpet allowance with reasonable offer.</a:t>
            </a:r>
            <a:endParaRPr lang="en-US" spc="0" dirty="0">
              <a:effectLst>
                <a:outerShdw blurRad="38100" dist="38100" dir="2700000" algn="tl">
                  <a:srgbClr val="000000">
                    <a:alpha val="43137"/>
                  </a:srgbClr>
                </a:outerShdw>
              </a:effectLst>
              <a:latin typeface="Eras Light ITC" panose="020B0402030504020804" pitchFamily="34" charset="0"/>
            </a:endParaRPr>
          </a:p>
        </p:txBody>
      </p:sp>
      <p:sp>
        <p:nvSpPr>
          <p:cNvPr id="2" name="Title 1"/>
          <p:cNvSpPr>
            <a:spLocks noGrp="1"/>
          </p:cNvSpPr>
          <p:nvPr>
            <p:ph type="title"/>
          </p:nvPr>
        </p:nvSpPr>
        <p:spPr>
          <a:xfrm>
            <a:off x="152400" y="172607"/>
            <a:ext cx="6705600" cy="1143000"/>
          </a:xfrm>
        </p:spPr>
        <p:txBody>
          <a:bodyPr anchor="t"/>
          <a:lstStyle/>
          <a:p>
            <a:r>
              <a:rPr lang="en-US" sz="2400" b="1" dirty="0">
                <a:effectLst>
                  <a:outerShdw blurRad="38100" dist="38100" dir="2700000" algn="tl">
                    <a:srgbClr val="000000">
                      <a:alpha val="43137"/>
                    </a:srgbClr>
                  </a:outerShdw>
                </a:effectLst>
                <a:latin typeface="Eras Light ITC" panose="020B0402030504020804" pitchFamily="34" charset="0"/>
              </a:rPr>
              <a:t>7614 </a:t>
            </a:r>
            <a:r>
              <a:rPr lang="en-US" sz="2400" b="1" dirty="0" err="1">
                <a:effectLst>
                  <a:outerShdw blurRad="38100" dist="38100" dir="2700000" algn="tl">
                    <a:srgbClr val="000000">
                      <a:alpha val="43137"/>
                    </a:srgbClr>
                  </a:outerShdw>
                </a:effectLst>
                <a:latin typeface="Eras Light ITC" panose="020B0402030504020804" pitchFamily="34" charset="0"/>
              </a:rPr>
              <a:t>Vanderbrook</a:t>
            </a:r>
            <a:r>
              <a:rPr lang="en-US" sz="2400" b="1" dirty="0">
                <a:effectLst>
                  <a:outerShdw blurRad="38100" dist="38100" dir="2700000" algn="tl">
                    <a:srgbClr val="000000">
                      <a:alpha val="43137"/>
                    </a:srgbClr>
                  </a:outerShdw>
                </a:effectLst>
                <a:latin typeface="Eras Light ITC" panose="020B0402030504020804" pitchFamily="34" charset="0"/>
              </a:rPr>
              <a:t> </a:t>
            </a:r>
            <a:r>
              <a:rPr lang="en-US" sz="2400" b="1" dirty="0" smtClean="0">
                <a:effectLst>
                  <a:outerShdw blurRad="38100" dist="38100" dir="2700000" algn="tl">
                    <a:srgbClr val="000000">
                      <a:alpha val="43137"/>
                    </a:srgbClr>
                  </a:outerShdw>
                </a:effectLst>
                <a:latin typeface="Eras Light ITC" panose="020B0402030504020804" pitchFamily="34" charset="0"/>
              </a:rPr>
              <a:t>Place</a:t>
            </a:r>
            <a:br>
              <a:rPr lang="en-US" sz="2400" b="1" dirty="0" smtClean="0">
                <a:effectLst>
                  <a:outerShdw blurRad="38100" dist="38100" dir="2700000" algn="tl">
                    <a:srgbClr val="000000">
                      <a:alpha val="43137"/>
                    </a:srgbClr>
                  </a:outerShdw>
                </a:effectLst>
                <a:latin typeface="Eras Light ITC" panose="020B0402030504020804" pitchFamily="34" charset="0"/>
              </a:rPr>
            </a:br>
            <a:r>
              <a:rPr lang="en-US" sz="1800" b="1" dirty="0" err="1" smtClean="0">
                <a:effectLst>
                  <a:outerShdw blurRad="38100" dist="38100" dir="2700000" algn="tl">
                    <a:srgbClr val="000000">
                      <a:alpha val="43137"/>
                    </a:srgbClr>
                  </a:outerShdw>
                </a:effectLst>
                <a:latin typeface="Eras Light ITC" panose="020B0402030504020804" pitchFamily="34" charset="0"/>
              </a:rPr>
              <a:t>Pepperhill</a:t>
            </a:r>
            <a:r>
              <a:rPr lang="en-US" sz="1800" b="1" dirty="0" smtClean="0">
                <a:effectLst>
                  <a:outerShdw blurRad="38100" dist="38100" dir="2700000" algn="tl">
                    <a:srgbClr val="000000">
                      <a:alpha val="43137"/>
                    </a:srgbClr>
                  </a:outerShdw>
                </a:effectLst>
                <a:latin typeface="Eras Light ITC" panose="020B0402030504020804" pitchFamily="34" charset="0"/>
              </a:rPr>
              <a:t> - North Charleston</a:t>
            </a:r>
            <a:br>
              <a:rPr lang="en-US" sz="1800" b="1" dirty="0" smtClean="0">
                <a:effectLst>
                  <a:outerShdw blurRad="38100" dist="38100" dir="2700000" algn="tl">
                    <a:srgbClr val="000000">
                      <a:alpha val="43137"/>
                    </a:srgbClr>
                  </a:outerShdw>
                </a:effectLst>
                <a:latin typeface="Eras Light ITC" panose="020B0402030504020804" pitchFamily="34" charset="0"/>
              </a:rPr>
            </a:br>
            <a:r>
              <a:rPr lang="en-US" sz="1800" b="1" dirty="0" smtClean="0">
                <a:effectLst>
                  <a:outerShdw blurRad="38100" dist="38100" dir="2700000" algn="tl">
                    <a:srgbClr val="000000">
                      <a:alpha val="43137"/>
                    </a:srgbClr>
                  </a:outerShdw>
                </a:effectLst>
                <a:latin typeface="Eras Light ITC" panose="020B0402030504020804" pitchFamily="34" charset="0"/>
              </a:rPr>
              <a:t>MLS# 1410167 - $88,000</a:t>
            </a:r>
            <a:endParaRPr lang="en-US" sz="1800" b="1" dirty="0">
              <a:effectLst>
                <a:outerShdw blurRad="38100" dist="38100" dir="2700000" algn="tl">
                  <a:srgbClr val="000000">
                    <a:alpha val="43137"/>
                  </a:srgbClr>
                </a:outerShdw>
              </a:effectLst>
              <a:latin typeface="Eras Light ITC" panose="020B0402030504020804" pitchFamily="34" charset="0"/>
            </a:endParaRPr>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1816" t="19958" r="7923" b="18441"/>
          <a:stretch/>
        </p:blipFill>
        <p:spPr>
          <a:xfrm>
            <a:off x="234555" y="1157707"/>
            <a:ext cx="6541291" cy="3338093"/>
          </a:xfrm>
          <a:prstGeom prst="rect">
            <a:avLst/>
          </a:prstGeom>
          <a:ln w="19050">
            <a:solidFill>
              <a:schemeClr val="accent1"/>
            </a:solidFill>
          </a:ln>
        </p:spPr>
      </p:pic>
      <p:grpSp>
        <p:nvGrpSpPr>
          <p:cNvPr id="9" name="Group 8"/>
          <p:cNvGrpSpPr/>
          <p:nvPr/>
        </p:nvGrpSpPr>
        <p:grpSpPr>
          <a:xfrm>
            <a:off x="316709" y="3799882"/>
            <a:ext cx="6376982" cy="1076918"/>
            <a:chOff x="316709" y="4409482"/>
            <a:chExt cx="6376982" cy="1076918"/>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57800" y="4409482"/>
              <a:ext cx="1435891" cy="1076918"/>
            </a:xfrm>
            <a:prstGeom prst="rect">
              <a:avLst/>
            </a:prstGeom>
            <a:ln w="28575">
              <a:solidFill>
                <a:schemeClr val="accent1"/>
              </a:solidFill>
            </a:ln>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6709" y="4409482"/>
              <a:ext cx="1435891" cy="1076918"/>
            </a:xfrm>
            <a:prstGeom prst="rect">
              <a:avLst/>
            </a:prstGeom>
            <a:ln w="28575">
              <a:solidFill>
                <a:schemeClr val="accent1"/>
              </a:solidFill>
            </a:ln>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610769" y="4409482"/>
              <a:ext cx="1435891" cy="1076918"/>
            </a:xfrm>
            <a:prstGeom prst="rect">
              <a:avLst/>
            </a:prstGeom>
            <a:ln w="28575">
              <a:solidFill>
                <a:schemeClr val="accent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63739" y="4409482"/>
              <a:ext cx="1435891" cy="1076918"/>
            </a:xfrm>
            <a:prstGeom prst="rect">
              <a:avLst/>
            </a:prstGeom>
            <a:ln w="28575">
              <a:solidFill>
                <a:schemeClr val="accent1"/>
              </a:solidFill>
            </a:ln>
          </p:spPr>
        </p:pic>
      </p:grpSp>
      <p:sp>
        <p:nvSpPr>
          <p:cNvPr id="10" name="Rectangle 9"/>
          <p:cNvSpPr/>
          <p:nvPr/>
        </p:nvSpPr>
        <p:spPr>
          <a:xfrm>
            <a:off x="232568" y="4901625"/>
            <a:ext cx="6543277" cy="584775"/>
          </a:xfrm>
          <a:prstGeom prst="rect">
            <a:avLst/>
          </a:prstGeom>
        </p:spPr>
        <p:txBody>
          <a:bodyPr wrap="square">
            <a:spAutoFit/>
          </a:bodyPr>
          <a:lstStyle/>
          <a:p>
            <a:pPr algn="ctr"/>
            <a:r>
              <a:rPr lang="en-US" sz="1600" i="1" dirty="0">
                <a:solidFill>
                  <a:srgbClr val="FFFF00"/>
                </a:solidFill>
                <a:effectLst>
                  <a:outerShdw blurRad="38100" dist="38100" dir="2700000" algn="tl">
                    <a:srgbClr val="000000">
                      <a:alpha val="43137"/>
                    </a:srgbClr>
                  </a:outerShdw>
                </a:effectLst>
              </a:rPr>
              <a:t>Don't </a:t>
            </a:r>
            <a:r>
              <a:rPr lang="en-US" sz="1600" i="1" dirty="0" smtClean="0">
                <a:solidFill>
                  <a:srgbClr val="FFFF00"/>
                </a:solidFill>
                <a:effectLst>
                  <a:outerShdw blurRad="38100" dist="38100" dir="2700000" algn="tl">
                    <a:srgbClr val="000000">
                      <a:alpha val="43137"/>
                    </a:srgbClr>
                  </a:outerShdw>
                </a:effectLst>
              </a:rPr>
              <a:t>miss this one! </a:t>
            </a:r>
            <a:r>
              <a:rPr lang="en-US" sz="1600" i="1" dirty="0">
                <a:solidFill>
                  <a:srgbClr val="FFFF00"/>
                </a:solidFill>
                <a:effectLst>
                  <a:outerShdw blurRad="38100" dist="38100" dir="2700000" algn="tl">
                    <a:srgbClr val="000000">
                      <a:alpha val="43137"/>
                    </a:srgbClr>
                  </a:outerShdw>
                </a:effectLst>
              </a:rPr>
              <a:t>Reduced $</a:t>
            </a:r>
            <a:r>
              <a:rPr lang="en-US" sz="1600" i="1" dirty="0" smtClean="0">
                <a:solidFill>
                  <a:srgbClr val="FFFF00"/>
                </a:solidFill>
                <a:effectLst>
                  <a:outerShdw blurRad="38100" dist="38100" dir="2700000" algn="tl">
                    <a:srgbClr val="000000">
                      <a:alpha val="43137"/>
                    </a:srgbClr>
                  </a:outerShdw>
                </a:effectLst>
              </a:rPr>
              <a:t>2,000 </a:t>
            </a:r>
            <a:r>
              <a:rPr lang="en-US" sz="1600" i="1" dirty="0">
                <a:solidFill>
                  <a:srgbClr val="FFFF00"/>
                </a:solidFill>
                <a:effectLst>
                  <a:outerShdw blurRad="38100" dist="38100" dir="2700000" algn="tl">
                    <a:srgbClr val="000000">
                      <a:alpha val="43137"/>
                    </a:srgbClr>
                  </a:outerShdw>
                </a:effectLst>
              </a:rPr>
              <a:t>in established neighborhood. </a:t>
            </a:r>
            <a:r>
              <a:rPr lang="en-US" sz="1600" i="1" dirty="0" smtClean="0">
                <a:solidFill>
                  <a:srgbClr val="FFFF00"/>
                </a:solidFill>
                <a:effectLst>
                  <a:outerShdw blurRad="38100" dist="38100" dir="2700000" algn="tl">
                    <a:srgbClr val="000000">
                      <a:alpha val="43137"/>
                    </a:srgbClr>
                  </a:outerShdw>
                </a:effectLst>
              </a:rPr>
              <a:t/>
            </a:r>
            <a:br>
              <a:rPr lang="en-US" sz="1600" i="1" dirty="0" smtClean="0">
                <a:solidFill>
                  <a:srgbClr val="FFFF00"/>
                </a:solidFill>
                <a:effectLst>
                  <a:outerShdw blurRad="38100" dist="38100" dir="2700000" algn="tl">
                    <a:srgbClr val="000000">
                      <a:alpha val="43137"/>
                    </a:srgbClr>
                  </a:outerShdw>
                </a:effectLst>
              </a:rPr>
            </a:br>
            <a:r>
              <a:rPr lang="en-US" sz="1600" i="1" dirty="0" smtClean="0">
                <a:solidFill>
                  <a:srgbClr val="FFFF00"/>
                </a:solidFill>
                <a:effectLst>
                  <a:outerShdw blurRad="38100" dist="38100" dir="2700000" algn="tl">
                    <a:srgbClr val="000000">
                      <a:alpha val="43137"/>
                    </a:srgbClr>
                  </a:outerShdw>
                </a:effectLst>
              </a:rPr>
              <a:t>Agent </a:t>
            </a:r>
            <a:r>
              <a:rPr lang="en-US" sz="1600" i="1" dirty="0">
                <a:solidFill>
                  <a:srgbClr val="FFFF00"/>
                </a:solidFill>
                <a:effectLst>
                  <a:outerShdw blurRad="38100" dist="38100" dir="2700000" algn="tl">
                    <a:srgbClr val="000000">
                      <a:alpha val="43137"/>
                    </a:srgbClr>
                  </a:outerShdw>
                </a:effectLst>
              </a:rPr>
              <a:t>bonus for ratified contract by 6/30/14. </a:t>
            </a:r>
          </a:p>
        </p:txBody>
      </p:sp>
      <p:pic>
        <p:nvPicPr>
          <p:cNvPr id="11" name="Picture 10"/>
          <p:cNvPicPr>
            <a:picLocks noChangeAspect="1"/>
          </p:cNvPicPr>
          <p:nvPr/>
        </p:nvPicPr>
        <p:blipFill rotWithShape="1">
          <a:blip r:embed="rId7">
            <a:extLst>
              <a:ext uri="{28A0092B-C50C-407E-A947-70E740481C1C}">
                <a14:useLocalDpi xmlns:a14="http://schemas.microsoft.com/office/drawing/2010/main" val="0"/>
              </a:ext>
            </a:extLst>
          </a:blip>
          <a:srcRect t="11017"/>
          <a:stretch/>
        </p:blipFill>
        <p:spPr>
          <a:xfrm>
            <a:off x="282073" y="5624944"/>
            <a:ext cx="752581" cy="1015137"/>
          </a:xfrm>
          <a:prstGeom prst="rect">
            <a:avLst/>
          </a:prstGeom>
        </p:spPr>
      </p:pic>
      <p:sp>
        <p:nvSpPr>
          <p:cNvPr id="12" name="Rectangle 11"/>
          <p:cNvSpPr/>
          <p:nvPr/>
        </p:nvSpPr>
        <p:spPr>
          <a:xfrm>
            <a:off x="1034654" y="5624418"/>
            <a:ext cx="4572000" cy="1046440"/>
          </a:xfrm>
          <a:prstGeom prst="rect">
            <a:avLst/>
          </a:prstGeom>
        </p:spPr>
        <p:txBody>
          <a:bodyPr>
            <a:spAutoFit/>
          </a:bodyPr>
          <a:lstStyle/>
          <a:p>
            <a:r>
              <a:rPr lang="it-IT" sz="2000" b="1" dirty="0" smtClean="0">
                <a:solidFill>
                  <a:schemeClr val="bg1"/>
                </a:solidFill>
                <a:latin typeface="Eras Light ITC" panose="020B0402030504020804" pitchFamily="34" charset="0"/>
              </a:rPr>
              <a:t>Twala </a:t>
            </a:r>
            <a:r>
              <a:rPr lang="it-IT" sz="2000" b="1" dirty="0">
                <a:solidFill>
                  <a:schemeClr val="bg1"/>
                </a:solidFill>
                <a:latin typeface="Eras Light ITC" panose="020B0402030504020804" pitchFamily="34" charset="0"/>
              </a:rPr>
              <a:t>Scott</a:t>
            </a:r>
          </a:p>
          <a:p>
            <a:r>
              <a:rPr lang="it-IT" sz="1400" dirty="0">
                <a:solidFill>
                  <a:schemeClr val="bg1"/>
                </a:solidFill>
                <a:latin typeface="Eras Light ITC" panose="020B0402030504020804" pitchFamily="34" charset="0"/>
              </a:rPr>
              <a:t>843-324-9274 M</a:t>
            </a:r>
          </a:p>
          <a:p>
            <a:r>
              <a:rPr lang="it-IT" sz="1400" dirty="0">
                <a:solidFill>
                  <a:schemeClr val="bg1"/>
                </a:solidFill>
                <a:latin typeface="Eras Light ITC" panose="020B0402030504020804" pitchFamily="34" charset="0"/>
              </a:rPr>
              <a:t>843-261-7161 O</a:t>
            </a:r>
          </a:p>
          <a:p>
            <a:r>
              <a:rPr lang="it-IT" sz="1400" dirty="0" smtClean="0">
                <a:solidFill>
                  <a:schemeClr val="bg1"/>
                </a:solidFill>
                <a:latin typeface="Eras Light ITC" panose="020B0402030504020804" pitchFamily="34" charset="0"/>
              </a:rPr>
              <a:t>twala.scott@agentownedrealty.com</a:t>
            </a:r>
            <a:endParaRPr lang="en-US" sz="1400" dirty="0">
              <a:solidFill>
                <a:schemeClr val="bg1"/>
              </a:solidFill>
              <a:latin typeface="Eras Light ITC" panose="020B0402030504020804" pitchFamily="34" charset="0"/>
            </a:endParaRPr>
          </a:p>
        </p:txBody>
      </p:sp>
      <p:sp>
        <p:nvSpPr>
          <p:cNvPr id="14" name="Rounded Rectangle 13"/>
          <p:cNvSpPr/>
          <p:nvPr/>
        </p:nvSpPr>
        <p:spPr>
          <a:xfrm>
            <a:off x="5486400" y="6019800"/>
            <a:ext cx="1207291" cy="2286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ounded Rectangle 14"/>
          <p:cNvSpPr/>
          <p:nvPr/>
        </p:nvSpPr>
        <p:spPr>
          <a:xfrm>
            <a:off x="5791200" y="5867400"/>
            <a:ext cx="609600" cy="5334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410201" y="5819851"/>
            <a:ext cx="1365645" cy="625322"/>
          </a:xfrm>
          <a:prstGeom prst="rect">
            <a:avLst/>
          </a:prstGeom>
        </p:spPr>
      </p:pic>
      <p:sp>
        <p:nvSpPr>
          <p:cNvPr id="16" name="Rectangle 15"/>
          <p:cNvSpPr/>
          <p:nvPr/>
        </p:nvSpPr>
        <p:spPr>
          <a:xfrm>
            <a:off x="232568" y="153239"/>
            <a:ext cx="2347181" cy="1015663"/>
          </a:xfrm>
          <a:prstGeom prst="rect">
            <a:avLst/>
          </a:prstGeom>
          <a:noFill/>
        </p:spPr>
        <p:txBody>
          <a:bodyPr wrap="none" lIns="91440" tIns="45720" rIns="91440" bIns="45720">
            <a:spAutoFit/>
          </a:bodyPr>
          <a:lstStyle/>
          <a:p>
            <a:r>
              <a:rPr lang="en-US" sz="2000" b="1" cap="none" spc="0" dirty="0" smtClean="0">
                <a:ln w="12700">
                  <a:solidFill>
                    <a:srgbClr val="FF0000"/>
                  </a:solidFill>
                  <a:prstDash val="solid"/>
                </a:ln>
                <a:solidFill>
                  <a:srgbClr val="FFFF00"/>
                </a:solidFill>
                <a:effectLst>
                  <a:outerShdw blurRad="41275" dist="20320" dir="1800000" algn="tl" rotWithShape="0">
                    <a:srgbClr val="000000">
                      <a:alpha val="40000"/>
                    </a:srgbClr>
                  </a:outerShdw>
                </a:effectLst>
              </a:rPr>
              <a:t>Open House</a:t>
            </a:r>
          </a:p>
          <a:p>
            <a:r>
              <a:rPr lang="en-US" sz="2000" b="1" dirty="0" smtClean="0">
                <a:ln w="12700">
                  <a:solidFill>
                    <a:srgbClr val="FF0000"/>
                  </a:solidFill>
                  <a:prstDash val="solid"/>
                </a:ln>
                <a:solidFill>
                  <a:srgbClr val="FFFF00"/>
                </a:solidFill>
                <a:effectLst>
                  <a:outerShdw blurRad="41275" dist="20320" dir="1800000" algn="tl" rotWithShape="0">
                    <a:srgbClr val="000000">
                      <a:alpha val="40000"/>
                    </a:srgbClr>
                  </a:outerShdw>
                </a:effectLst>
              </a:rPr>
              <a:t>June 14</a:t>
            </a:r>
            <a:r>
              <a:rPr lang="en-US" sz="2000" b="1" baseline="30000" dirty="0" smtClean="0">
                <a:ln w="12700">
                  <a:solidFill>
                    <a:srgbClr val="FF0000"/>
                  </a:solidFill>
                  <a:prstDash val="solid"/>
                </a:ln>
                <a:solidFill>
                  <a:srgbClr val="FFFF00"/>
                </a:solidFill>
                <a:effectLst>
                  <a:outerShdw blurRad="41275" dist="20320" dir="1800000" algn="tl" rotWithShape="0">
                    <a:srgbClr val="000000">
                      <a:alpha val="40000"/>
                    </a:srgbClr>
                  </a:outerShdw>
                </a:effectLst>
              </a:rPr>
              <a:t>th</a:t>
            </a:r>
            <a:r>
              <a:rPr lang="en-US" sz="2000" b="1" dirty="0" smtClean="0">
                <a:ln w="12700">
                  <a:solidFill>
                    <a:srgbClr val="FF0000"/>
                  </a:solidFill>
                  <a:prstDash val="solid"/>
                </a:ln>
                <a:solidFill>
                  <a:srgbClr val="FFFF00"/>
                </a:solidFill>
                <a:effectLst>
                  <a:outerShdw blurRad="41275" dist="20320" dir="1800000" algn="tl" rotWithShape="0">
                    <a:srgbClr val="000000">
                      <a:alpha val="40000"/>
                    </a:srgbClr>
                  </a:outerShdw>
                </a:effectLst>
              </a:rPr>
              <a:t> ~ 12-2</a:t>
            </a:r>
          </a:p>
          <a:p>
            <a:r>
              <a:rPr lang="en-US" sz="2000" b="1" cap="none" spc="0" dirty="0" smtClean="0">
                <a:ln w="12700">
                  <a:solidFill>
                    <a:srgbClr val="FF0000"/>
                  </a:solidFill>
                  <a:prstDash val="solid"/>
                </a:ln>
                <a:solidFill>
                  <a:srgbClr val="FFFF00"/>
                </a:solidFill>
                <a:effectLst>
                  <a:outerShdw blurRad="41275" dist="20320" dir="1800000" algn="tl" rotWithShape="0">
                    <a:srgbClr val="000000">
                      <a:alpha val="40000"/>
                    </a:srgbClr>
                  </a:outerShdw>
                </a:effectLst>
              </a:rPr>
              <a:t>Light Refreshments</a:t>
            </a:r>
            <a:endParaRPr lang="en-US" sz="2000" b="1" cap="none" spc="0" dirty="0">
              <a:ln w="12700">
                <a:solidFill>
                  <a:srgbClr val="FF0000"/>
                </a:solidFill>
                <a:prstDash val="solid"/>
              </a:ln>
              <a:solidFill>
                <a:srgbClr val="FFFF00"/>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23042416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17</TotalTime>
  <Words>110</Words>
  <Application>Microsoft Office PowerPoint</Application>
  <PresentationFormat>On-screen Show (4:3)</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Grid</vt:lpstr>
      <vt:lpstr>7614 Vanderbrook Place Pepperhill - North Charleston MLS# 1410167 - $88,000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7614 Vanderbrook Place Pepperhill North Charleston MLS# 1410167</dc:title>
  <dc:creator>CVH360</dc:creator>
  <cp:lastModifiedBy>atp1313@gmail.com</cp:lastModifiedBy>
  <cp:revision>4</cp:revision>
  <dcterms:created xsi:type="dcterms:W3CDTF">2006-08-16T00:00:00Z</dcterms:created>
  <dcterms:modified xsi:type="dcterms:W3CDTF">2014-06-04T05:26:06Z</dcterms:modified>
</cp:coreProperties>
</file>