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9144000" cy="9144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1" d="100"/>
          <a:sy n="51" d="100"/>
        </p:scale>
        <p:origin x="1956" y="96"/>
      </p:cViewPr>
      <p:guideLst>
        <p:guide orient="horz" pos="288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828800"/>
            <a:ext cx="8229600" cy="24384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1D8BD707-D9CF-40AE-B4C6-C98DA3205C09}" type="datetimeFigureOut">
              <a:rPr lang="en-US" smtClean="0"/>
              <a:pPr/>
              <a:t>2/22/2017</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371600" y="4442264"/>
            <a:ext cx="6400800" cy="23368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2/22/2017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66185"/>
            <a:ext cx="2057400" cy="780203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366185"/>
            <a:ext cx="6019800" cy="780203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2/22/2017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2/22/2017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812800"/>
            <a:ext cx="7086600" cy="24384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600200" y="3343715"/>
            <a:ext cx="7086600" cy="2012949"/>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8555568"/>
            <a:ext cx="762000" cy="486833"/>
          </a:xfrm>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2133601"/>
            <a:ext cx="4038600" cy="6034617"/>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2133601"/>
            <a:ext cx="4038600" cy="6034617"/>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2/22/2017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64067"/>
            <a:ext cx="8229600" cy="1524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2046817"/>
            <a:ext cx="4040188" cy="1001183"/>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2046817"/>
            <a:ext cx="4041775" cy="1001183"/>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3149601"/>
            <a:ext cx="4040188" cy="5018617"/>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6" y="3149601"/>
            <a:ext cx="4041775" cy="5018617"/>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2/22/2017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2/22/2017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364067"/>
            <a:ext cx="3008313" cy="154940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457201" y="2032001"/>
            <a:ext cx="3008313" cy="6136217"/>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364067"/>
            <a:ext cx="5111750" cy="7804151"/>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2/22/2017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812800"/>
            <a:ext cx="5486400" cy="696384"/>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828800" y="2442633"/>
            <a:ext cx="5486400" cy="52832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555716"/>
            <a:ext cx="5486400" cy="707136"/>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366184"/>
            <a:ext cx="8229600" cy="1524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457200" y="2133600"/>
            <a:ext cx="8229600" cy="62788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457200" y="8555568"/>
            <a:ext cx="2133600" cy="486833"/>
          </a:xfrm>
          <a:prstGeom prst="rect">
            <a:avLst/>
          </a:prstGeom>
        </p:spPr>
        <p:txBody>
          <a:bodyPr vert="horz" anchor="b"/>
          <a:lstStyle>
            <a:lvl1pPr algn="l" eaLnBrk="1" latinLnBrk="0" hangingPunct="1">
              <a:defRPr kumimoji="0" sz="1200">
                <a:solidFill>
                  <a:schemeClr val="tx1">
                    <a:shade val="50000"/>
                  </a:schemeClr>
                </a:solidFill>
              </a:defRPr>
            </a:lvl1pPr>
          </a:lstStyle>
          <a:p>
            <a:fld id="{1D8BD707-D9CF-40AE-B4C6-C98DA3205C09}" type="datetimeFigureOut">
              <a:rPr lang="en-US" smtClean="0"/>
              <a:pPr/>
              <a:t>2/22/2017</a:t>
            </a:fld>
            <a:endParaRPr lang="en-US"/>
          </a:p>
        </p:txBody>
      </p:sp>
      <p:sp>
        <p:nvSpPr>
          <p:cNvPr id="3" name="Footer Placeholder 2"/>
          <p:cNvSpPr>
            <a:spLocks noGrp="1"/>
          </p:cNvSpPr>
          <p:nvPr>
            <p:ph type="ftr" sz="quarter" idx="3"/>
          </p:nvPr>
        </p:nvSpPr>
        <p:spPr>
          <a:xfrm>
            <a:off x="3124200" y="8555568"/>
            <a:ext cx="2895600" cy="486833"/>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8555568"/>
            <a:ext cx="762000" cy="486833"/>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3.gif"/><Relationship Id="rId7"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1.xml"/><Relationship Id="rId6" Type="http://schemas.microsoft.com/office/2007/relationships/hdphoto" Target="../media/hdphoto1.wdp"/><Relationship Id="rId11" Type="http://schemas.openxmlformats.org/officeDocument/2006/relationships/image" Target="../media/image10.jpeg"/><Relationship Id="rId5" Type="http://schemas.openxmlformats.org/officeDocument/2006/relationships/image" Target="../media/image5.png"/><Relationship Id="rId10" Type="http://schemas.openxmlformats.org/officeDocument/2006/relationships/image" Target="../media/image9.jpeg"/><Relationship Id="rId4" Type="http://schemas.openxmlformats.org/officeDocument/2006/relationships/image" Target="../media/image4.jpeg"/><Relationship Id="rId9"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8" name="Picture 14"/>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84713" y="412669"/>
            <a:ext cx="7374574" cy="5530931"/>
          </a:xfrm>
          <a:prstGeom prst="rect">
            <a:avLst/>
          </a:prstGeom>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5" name="Text Box 3"/>
          <p:cNvSpPr txBox="1">
            <a:spLocks noChangeArrowheads="1" noChangeShapeType="1"/>
          </p:cNvSpPr>
          <p:nvPr/>
        </p:nvSpPr>
        <p:spPr bwMode="auto">
          <a:xfrm>
            <a:off x="0" y="0"/>
            <a:ext cx="9144000" cy="6948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Lst>
        </p:spPr>
        <p:txBody>
          <a:bodyPr vert="horz" wrap="square" lIns="36195" tIns="36195" rIns="36195" bIns="36195" numCol="1" anchor="t" anchorCtr="0" compatLnSpc="1">
            <a:prstTxWarp prst="textNoShape">
              <a:avLst/>
            </a:prstTxWarp>
          </a:bodyPr>
          <a:lstStyle/>
          <a:p>
            <a:pPr lvl="0" algn="ctr" fontAlgn="base">
              <a:spcBef>
                <a:spcPct val="0"/>
              </a:spcBef>
              <a:spcAft>
                <a:spcPct val="0"/>
              </a:spcAft>
            </a:pPr>
            <a:r>
              <a:rPr lang="en-US" sz="2400" b="1" i="1" dirty="0">
                <a:solidFill>
                  <a:srgbClr val="FFFF00"/>
                </a:solidFill>
                <a:effectLst>
                  <a:outerShdw blurRad="50800" dist="38100" dir="5400000" algn="t" rotWithShape="0">
                    <a:prstClr val="black">
                      <a:alpha val="40000"/>
                    </a:prstClr>
                  </a:outerShdw>
                </a:effectLst>
                <a:latin typeface="Trajan Pro" panose="02020502050506020301" pitchFamily="18" charset="0"/>
                <a:cs typeface="Arial" pitchFamily="34" charset="0"/>
              </a:rPr>
              <a:t>BEAUTIFUL HOME ON JAMES ISLAND!!</a:t>
            </a:r>
            <a:br>
              <a:rPr lang="en-US" sz="2400" b="1" i="1" dirty="0">
                <a:solidFill>
                  <a:srgbClr val="FFFF00"/>
                </a:solidFill>
                <a:effectLst>
                  <a:outerShdw blurRad="50800" dist="38100" dir="5400000" algn="t" rotWithShape="0">
                    <a:prstClr val="black">
                      <a:alpha val="40000"/>
                    </a:prstClr>
                  </a:outerShdw>
                </a:effectLst>
                <a:latin typeface="Trajan Pro" panose="02020502050506020301" pitchFamily="18" charset="0"/>
                <a:cs typeface="Arial" pitchFamily="34" charset="0"/>
              </a:rPr>
            </a:br>
            <a:r>
              <a:rPr lang="en-US" sz="2400" b="1" i="1" dirty="0">
                <a:solidFill>
                  <a:srgbClr val="FF0000"/>
                </a:solidFill>
                <a:effectLst>
                  <a:outerShdw blurRad="50800" dist="38100" dir="5400000" algn="t" rotWithShape="0">
                    <a:prstClr val="black">
                      <a:alpha val="40000"/>
                    </a:prstClr>
                  </a:outerShdw>
                </a:effectLst>
                <a:latin typeface="Trajan Pro" panose="02020502050506020301" pitchFamily="18" charset="0"/>
                <a:cs typeface="Arial" pitchFamily="34" charset="0"/>
              </a:rPr>
              <a:t>JUST REDUCED! MUST SEE!</a:t>
            </a:r>
            <a:endParaRPr lang="en-US" sz="2000" b="1" i="1" dirty="0">
              <a:solidFill>
                <a:srgbClr val="FF0000"/>
              </a:solidFill>
              <a:effectLst>
                <a:outerShdw blurRad="50800" dist="38100" dir="5400000" algn="t" rotWithShape="0">
                  <a:prstClr val="black">
                    <a:alpha val="40000"/>
                  </a:prstClr>
                </a:outerShdw>
              </a:effectLst>
              <a:latin typeface="Trajan Pro" panose="02020502050506020301" pitchFamily="18" charset="0"/>
              <a:cs typeface="Arial" pitchFamily="34" charset="0"/>
            </a:endParaRPr>
          </a:p>
        </p:txBody>
      </p:sp>
      <p:sp>
        <p:nvSpPr>
          <p:cNvPr id="6" name="Rectangle 4"/>
          <p:cNvSpPr>
            <a:spLocks noChangeArrowheads="1"/>
          </p:cNvSpPr>
          <p:nvPr/>
        </p:nvSpPr>
        <p:spPr bwMode="auto">
          <a:xfrm>
            <a:off x="76200" y="7467600"/>
            <a:ext cx="5675869" cy="1595924"/>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7" name="Text Box 9"/>
          <p:cNvSpPr txBox="1">
            <a:spLocks noChangeArrowheads="1"/>
          </p:cNvSpPr>
          <p:nvPr/>
        </p:nvSpPr>
        <p:spPr bwMode="auto">
          <a:xfrm>
            <a:off x="76200" y="5943600"/>
            <a:ext cx="7062555" cy="3200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lvl="0" algn="ctr" fontAlgn="base">
              <a:spcBef>
                <a:spcPct val="0"/>
              </a:spcBef>
              <a:spcAft>
                <a:spcPct val="0"/>
              </a:spcAft>
            </a:pPr>
            <a:r>
              <a:rPr lang="en-US" sz="1700" b="1" i="1" dirty="0">
                <a:latin typeface="Tw Cen MT" pitchFamily="34" charset="0"/>
                <a:cs typeface="Arial" pitchFamily="34" charset="0"/>
              </a:rPr>
              <a:t>Fabulous opportunity to own in an sought after subdivision, close to town. </a:t>
            </a:r>
            <a:br>
              <a:rPr lang="en-US" sz="1700" dirty="0">
                <a:latin typeface="Tw Cen MT" pitchFamily="34" charset="0"/>
                <a:cs typeface="Arial" pitchFamily="34" charset="0"/>
              </a:rPr>
            </a:br>
            <a:r>
              <a:rPr lang="en-US" sz="1700" dirty="0">
                <a:latin typeface="Tw Cen MT" pitchFamily="34" charset="0"/>
                <a:cs typeface="Arial" pitchFamily="34" charset="0"/>
              </a:rPr>
              <a:t>6 </a:t>
            </a:r>
            <a:r>
              <a:rPr lang="en-US" sz="1700" dirty="0" err="1">
                <a:latin typeface="Tw Cen MT" pitchFamily="34" charset="0"/>
                <a:cs typeface="Arial" pitchFamily="34" charset="0"/>
              </a:rPr>
              <a:t>bedoom</a:t>
            </a:r>
            <a:r>
              <a:rPr lang="en-US" sz="1700" dirty="0">
                <a:latin typeface="Tw Cen MT" pitchFamily="34" charset="0"/>
                <a:cs typeface="Arial" pitchFamily="34" charset="0"/>
              </a:rPr>
              <a:t>/4.5 bath functional house with great style and too many extras to mention. Kitchen features eat in kitchen, large island, inset cabinets and GE monogram appliances that leads to first floor laundry, master bedroom on first floor leading to spa like master bath with glass shower, his/her walk in closets, library, formal dining, great room, laundry rooms on first and second floor. Upstairs boasts entertainment room, 4 bedrooms complete with walk in closets, each that share a jack and </a:t>
            </a:r>
            <a:r>
              <a:rPr lang="en-US" sz="1700" dirty="0" err="1">
                <a:latin typeface="Tw Cen MT" pitchFamily="34" charset="0"/>
                <a:cs typeface="Arial" pitchFamily="34" charset="0"/>
              </a:rPr>
              <a:t>jill</a:t>
            </a:r>
            <a:r>
              <a:rPr lang="en-US" sz="1700" dirty="0">
                <a:latin typeface="Tw Cen MT" pitchFamily="34" charset="0"/>
                <a:cs typeface="Arial" pitchFamily="34" charset="0"/>
              </a:rPr>
              <a:t> bath. A separate guest room and another full bath just down the hall. 3 car garage with storage for all your memories and toys. Beautiful gas lanterns outside. Amazing neighborhood, families enjoy the park and events throughout the year.</a:t>
            </a:r>
            <a:endParaRPr kumimoji="0" lang="en-US" sz="1700" b="0" i="0" u="none" strike="noStrike" cap="none" normalizeH="0" baseline="0" dirty="0">
              <a:ln>
                <a:noFill/>
              </a:ln>
              <a:effectLst/>
              <a:latin typeface="Arial" pitchFamily="34" charset="0"/>
              <a:cs typeface="Arial" pitchFamily="34" charset="0"/>
            </a:endParaRPr>
          </a:p>
        </p:txBody>
      </p:sp>
      <p:sp>
        <p:nvSpPr>
          <p:cNvPr id="9" name="Text Box 11"/>
          <p:cNvSpPr txBox="1">
            <a:spLocks noChangeArrowheads="1" noChangeShapeType="1"/>
          </p:cNvSpPr>
          <p:nvPr/>
        </p:nvSpPr>
        <p:spPr bwMode="auto">
          <a:xfrm>
            <a:off x="7232614" y="6097384"/>
            <a:ext cx="1909510" cy="1065416"/>
          </a:xfrm>
          <a:prstGeom prst="rect">
            <a:avLst/>
          </a:prstGeom>
          <a:noFill/>
          <a:ln w="0" algn="in">
            <a:noFill/>
            <a:miter lim="800000"/>
            <a:headEnd/>
            <a:tailEnd/>
          </a:ln>
          <a:effectLst/>
          <a:extLst/>
        </p:spPr>
        <p:txBody>
          <a:bodyPr vert="horz" wrap="square" lIns="36195" tIns="36195" rIns="36195" bIns="36195" numCol="1" anchor="t" anchorCtr="0" compatLnSpc="1">
            <a:prstTxWarp prst="textNoShape">
              <a:avLst/>
            </a:prstTxWarp>
          </a:bodyPr>
          <a:lstStyle/>
          <a:p>
            <a:pPr lvl="0" algn="ctr" fontAlgn="base">
              <a:spcBef>
                <a:spcPct val="0"/>
              </a:spcBef>
              <a:spcAft>
                <a:spcPct val="0"/>
              </a:spcAft>
            </a:pPr>
            <a:r>
              <a:rPr lang="en-US" sz="1600" b="1" dirty="0">
                <a:latin typeface="Tw Cen MT" pitchFamily="34" charset="0"/>
                <a:cs typeface="Arial" pitchFamily="34" charset="0"/>
              </a:rPr>
              <a:t>Michael Dew</a:t>
            </a:r>
            <a:endParaRPr lang="en-US" sz="1100" dirty="0">
              <a:latin typeface="Tw Cen MT" pitchFamily="34" charset="0"/>
              <a:cs typeface="Arial" pitchFamily="34" charset="0"/>
            </a:endParaRPr>
          </a:p>
          <a:p>
            <a:pPr lvl="0" algn="ctr" fontAlgn="base">
              <a:spcBef>
                <a:spcPct val="0"/>
              </a:spcBef>
              <a:spcAft>
                <a:spcPct val="0"/>
              </a:spcAft>
            </a:pPr>
            <a:r>
              <a:rPr lang="pt-BR" sz="1100" dirty="0">
                <a:latin typeface="Tw Cen MT" pitchFamily="34" charset="0"/>
                <a:cs typeface="Arial" pitchFamily="34" charset="0"/>
              </a:rPr>
              <a:t>O (843) 870-7000</a:t>
            </a:r>
          </a:p>
          <a:p>
            <a:pPr lvl="0" algn="ctr" fontAlgn="base">
              <a:spcBef>
                <a:spcPct val="0"/>
              </a:spcBef>
              <a:spcAft>
                <a:spcPct val="0"/>
              </a:spcAft>
            </a:pPr>
            <a:r>
              <a:rPr lang="pt-BR" sz="1100" dirty="0">
                <a:latin typeface="Tw Cen MT" pitchFamily="34" charset="0"/>
                <a:cs typeface="Arial" pitchFamily="34" charset="0"/>
              </a:rPr>
              <a:t>M (843) 870-7000</a:t>
            </a:r>
          </a:p>
          <a:p>
            <a:pPr lvl="0" algn="ctr" fontAlgn="base">
              <a:spcBef>
                <a:spcPct val="0"/>
              </a:spcBef>
              <a:spcAft>
                <a:spcPct val="0"/>
              </a:spcAft>
            </a:pPr>
            <a:r>
              <a:rPr lang="pt-BR" sz="1100" dirty="0">
                <a:latin typeface="Tw Cen MT" pitchFamily="34" charset="0"/>
                <a:cs typeface="Arial" pitchFamily="34" charset="0"/>
              </a:rPr>
              <a:t>michaeledew@gmail.com</a:t>
            </a:r>
          </a:p>
          <a:p>
            <a:pPr lvl="0" algn="ctr" fontAlgn="base">
              <a:spcBef>
                <a:spcPct val="0"/>
              </a:spcBef>
              <a:spcAft>
                <a:spcPct val="0"/>
              </a:spcAft>
            </a:pPr>
            <a:r>
              <a:rPr lang="pt-BR" sz="1100" dirty="0">
                <a:latin typeface="Tw Cen MT" pitchFamily="34" charset="0"/>
                <a:cs typeface="Arial" pitchFamily="34" charset="0"/>
              </a:rPr>
              <a:t>www.michaeldewrealestate.com</a:t>
            </a:r>
            <a:endParaRPr kumimoji="0" lang="en-US" sz="1050" b="0" u="none" strike="noStrike" cap="none" normalizeH="0" baseline="0" dirty="0">
              <a:ln>
                <a:noFill/>
              </a:ln>
              <a:effectLst/>
              <a:latin typeface="Arial" pitchFamily="34" charset="0"/>
              <a:cs typeface="Arial" pitchFamily="34" charset="0"/>
            </a:endParaRPr>
          </a:p>
        </p:txBody>
      </p:sp>
      <p:grpSp>
        <p:nvGrpSpPr>
          <p:cNvPr id="4" name="Group 3"/>
          <p:cNvGrpSpPr/>
          <p:nvPr/>
        </p:nvGrpSpPr>
        <p:grpSpPr>
          <a:xfrm>
            <a:off x="7426439" y="7275412"/>
            <a:ext cx="1521860" cy="696852"/>
            <a:chOff x="7426439" y="6982836"/>
            <a:chExt cx="1521860" cy="696852"/>
          </a:xfrm>
        </p:grpSpPr>
        <p:sp>
          <p:nvSpPr>
            <p:cNvPr id="2" name="Rounded Rectangle 1"/>
            <p:cNvSpPr/>
            <p:nvPr/>
          </p:nvSpPr>
          <p:spPr>
            <a:xfrm>
              <a:off x="7498080" y="7193280"/>
              <a:ext cx="1356360" cy="27432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7833360" y="7033260"/>
              <a:ext cx="685800" cy="6096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6" name="Picture 1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426439" y="6982836"/>
              <a:ext cx="1521860" cy="696852"/>
            </a:xfrm>
            <a:prstGeom prst="rect">
              <a:avLst/>
            </a:prstGeom>
            <a:noFill/>
            <a:ln w="9525" algn="in">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grpSp>
      <p:sp>
        <p:nvSpPr>
          <p:cNvPr id="12" name="Text Box 18"/>
          <p:cNvSpPr txBox="1">
            <a:spLocks noChangeArrowheads="1"/>
          </p:cNvSpPr>
          <p:nvPr/>
        </p:nvSpPr>
        <p:spPr bwMode="auto">
          <a:xfrm>
            <a:off x="7232614" y="8084876"/>
            <a:ext cx="1909510" cy="9829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fontAlgn="base">
              <a:spcBef>
                <a:spcPct val="0"/>
              </a:spcBef>
              <a:spcAft>
                <a:spcPct val="0"/>
              </a:spcAft>
            </a:pPr>
            <a:r>
              <a:rPr lang="en-US" sz="1100" dirty="0">
                <a:effectLst>
                  <a:outerShdw blurRad="38100" dist="38100" dir="2700000" algn="tl">
                    <a:srgbClr val="000000">
                      <a:alpha val="43137"/>
                    </a:srgbClr>
                  </a:outerShdw>
                </a:effectLst>
                <a:latin typeface="Tw Cen MT" pitchFamily="34" charset="0"/>
                <a:cs typeface="Arial" pitchFamily="34" charset="0"/>
              </a:rPr>
              <a:t>AgentOwned Charleston Group</a:t>
            </a:r>
          </a:p>
          <a:p>
            <a:pPr lvl="0" algn="ctr" fontAlgn="base">
              <a:spcBef>
                <a:spcPct val="0"/>
              </a:spcBef>
              <a:spcAft>
                <a:spcPct val="0"/>
              </a:spcAft>
            </a:pPr>
            <a:r>
              <a:rPr lang="en-US" sz="1100" dirty="0">
                <a:effectLst>
                  <a:outerShdw blurRad="38100" dist="38100" dir="2700000" algn="tl">
                    <a:srgbClr val="000000">
                      <a:alpha val="43137"/>
                    </a:srgbClr>
                  </a:outerShdw>
                </a:effectLst>
                <a:latin typeface="Tw Cen MT" pitchFamily="34" charset="0"/>
                <a:cs typeface="Arial" pitchFamily="34" charset="0"/>
              </a:rPr>
              <a:t>902 Savannah Hwy</a:t>
            </a:r>
          </a:p>
          <a:p>
            <a:pPr lvl="0" algn="ctr" fontAlgn="base">
              <a:spcBef>
                <a:spcPct val="0"/>
              </a:spcBef>
              <a:spcAft>
                <a:spcPct val="0"/>
              </a:spcAft>
            </a:pPr>
            <a:r>
              <a:rPr lang="en-US" sz="1100" dirty="0">
                <a:effectLst>
                  <a:outerShdw blurRad="38100" dist="38100" dir="2700000" algn="tl">
                    <a:srgbClr val="000000">
                      <a:alpha val="43137"/>
                    </a:srgbClr>
                  </a:outerShdw>
                </a:effectLst>
                <a:latin typeface="Tw Cen MT" pitchFamily="34" charset="0"/>
                <a:cs typeface="Arial" pitchFamily="34" charset="0"/>
              </a:rPr>
              <a:t>Charleston, SC 29407</a:t>
            </a:r>
          </a:p>
          <a:p>
            <a:pPr lvl="0" algn="ctr" fontAlgn="base">
              <a:spcBef>
                <a:spcPct val="0"/>
              </a:spcBef>
              <a:spcAft>
                <a:spcPct val="0"/>
              </a:spcAft>
            </a:pPr>
            <a:r>
              <a:rPr lang="en-US" sz="900" dirty="0">
                <a:effectLst>
                  <a:outerShdw blurRad="38100" dist="38100" dir="2700000" algn="tl">
                    <a:srgbClr val="000000">
                      <a:alpha val="43137"/>
                    </a:srgbClr>
                  </a:outerShdw>
                </a:effectLst>
                <a:latin typeface="Tw Cen MT" pitchFamily="34" charset="0"/>
                <a:cs typeface="Arial" pitchFamily="34" charset="0"/>
              </a:rPr>
              <a:t>Real </a:t>
            </a:r>
            <a:r>
              <a:rPr kumimoji="0" lang="en-US" sz="900" b="0" i="0" u="none" strike="noStrike" cap="none" normalizeH="0" baseline="0" dirty="0">
                <a:ln>
                  <a:noFill/>
                </a:ln>
                <a:solidFill>
                  <a:schemeClr val="tx1"/>
                </a:solidFill>
                <a:effectLst>
                  <a:outerShdw blurRad="38100" dist="38100" dir="2700000" algn="tl">
                    <a:srgbClr val="000000">
                      <a:alpha val="43137"/>
                    </a:srgbClr>
                  </a:outerShdw>
                </a:effectLst>
                <a:latin typeface="Tw Cen MT" pitchFamily="34" charset="0"/>
                <a:cs typeface="Arial" pitchFamily="34" charset="0"/>
              </a:rPr>
              <a:t>Estate ● Mortgage</a:t>
            </a:r>
            <a:br>
              <a:rPr kumimoji="0" lang="en-US" sz="900" b="0" i="0" u="none" strike="noStrike" cap="none" normalizeH="0" baseline="0" dirty="0">
                <a:ln>
                  <a:noFill/>
                </a:ln>
                <a:solidFill>
                  <a:schemeClr val="tx1"/>
                </a:solidFill>
                <a:effectLst>
                  <a:outerShdw blurRad="38100" dist="38100" dir="2700000" algn="tl">
                    <a:srgbClr val="000000">
                      <a:alpha val="43137"/>
                    </a:srgbClr>
                  </a:outerShdw>
                </a:effectLst>
                <a:latin typeface="Tw Cen MT" pitchFamily="34" charset="0"/>
                <a:cs typeface="Arial" pitchFamily="34" charset="0"/>
              </a:rPr>
            </a:br>
            <a:r>
              <a:rPr kumimoji="0" lang="en-US" sz="900" b="0" i="0" u="none" strike="noStrike" cap="none" normalizeH="0" baseline="0" dirty="0">
                <a:ln>
                  <a:noFill/>
                </a:ln>
                <a:solidFill>
                  <a:schemeClr val="tx1"/>
                </a:solidFill>
                <a:effectLst>
                  <a:outerShdw blurRad="38100" dist="38100" dir="2700000" algn="tl">
                    <a:srgbClr val="000000">
                      <a:alpha val="43137"/>
                    </a:srgbClr>
                  </a:outerShdw>
                </a:effectLst>
                <a:latin typeface="Tw Cen MT" pitchFamily="34" charset="0"/>
                <a:cs typeface="Arial" pitchFamily="34" charset="0"/>
              </a:rPr>
              <a:t>Insurance ● Business Brokerage</a:t>
            </a:r>
            <a:endParaRPr kumimoji="0" lang="en-US" sz="1200" b="0" i="0" u="none" strike="noStrike" cap="none" normalizeH="0" baseline="0" dirty="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pic>
        <p:nvPicPr>
          <p:cNvPr id="1043" name="Picture 1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00788" y="8953632"/>
            <a:ext cx="139417" cy="1903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21" name="Text Box 3"/>
          <p:cNvSpPr txBox="1">
            <a:spLocks noChangeArrowheads="1" noChangeShapeType="1"/>
          </p:cNvSpPr>
          <p:nvPr/>
        </p:nvSpPr>
        <p:spPr bwMode="auto">
          <a:xfrm>
            <a:off x="0" y="4800600"/>
            <a:ext cx="9144000" cy="12402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ctr" anchorCtr="0" compatLnSpc="1">
            <a:prstTxWarp prst="textNoShape">
              <a:avLst/>
            </a:prstTxWarp>
          </a:bodyPr>
          <a:lstStyle/>
          <a:p>
            <a:pPr lvl="0" algn="ctr" fontAlgn="base">
              <a:spcBef>
                <a:spcPct val="0"/>
              </a:spcBef>
              <a:spcAft>
                <a:spcPct val="0"/>
              </a:spcAft>
            </a:pPr>
            <a:r>
              <a:rPr lang="en-US" sz="2800" b="1" dirty="0">
                <a:effectLst>
                  <a:outerShdw blurRad="38100" dist="38100" dir="2700000" algn="tl">
                    <a:srgbClr val="000000">
                      <a:alpha val="43137"/>
                    </a:srgbClr>
                  </a:outerShdw>
                </a:effectLst>
                <a:latin typeface="Tw Cen MT" pitchFamily="34" charset="0"/>
                <a:cs typeface="Arial" pitchFamily="34" charset="0"/>
              </a:rPr>
              <a:t>768 Whispering Marsh Drive</a:t>
            </a:r>
          </a:p>
          <a:p>
            <a:pPr lvl="0" algn="ctr" fontAlgn="base">
              <a:spcBef>
                <a:spcPct val="0"/>
              </a:spcBef>
              <a:spcAft>
                <a:spcPct val="0"/>
              </a:spcAft>
            </a:pPr>
            <a:r>
              <a:rPr lang="en-US" b="1" dirty="0">
                <a:effectLst>
                  <a:outerShdw blurRad="38100" dist="38100" dir="2700000" algn="tl">
                    <a:srgbClr val="000000">
                      <a:alpha val="43137"/>
                    </a:srgbClr>
                  </a:outerShdw>
                </a:effectLst>
                <a:latin typeface="Tw Cen MT" pitchFamily="34" charset="0"/>
                <a:cs typeface="Arial" pitchFamily="34" charset="0"/>
              </a:rPr>
              <a:t>Stiles Point Plantation </a:t>
            </a:r>
            <a:r>
              <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n-US" b="1" dirty="0">
                <a:effectLst>
                  <a:outerShdw blurRad="38100" dist="38100" dir="2700000" algn="tl">
                    <a:srgbClr val="000000">
                      <a:alpha val="43137"/>
                    </a:srgbClr>
                  </a:outerShdw>
                </a:effectLst>
                <a:latin typeface="Tw Cen MT" pitchFamily="34" charset="0"/>
                <a:cs typeface="Arial" pitchFamily="34" charset="0"/>
              </a:rPr>
              <a:t> Charleston</a:t>
            </a:r>
            <a:br>
              <a:rPr lang="en-US" b="1" dirty="0">
                <a:effectLst>
                  <a:outerShdw blurRad="38100" dist="38100" dir="2700000" algn="tl">
                    <a:srgbClr val="000000">
                      <a:alpha val="43137"/>
                    </a:srgbClr>
                  </a:outerShdw>
                </a:effectLst>
                <a:latin typeface="Tw Cen MT" pitchFamily="34" charset="0"/>
                <a:cs typeface="Arial" pitchFamily="34" charset="0"/>
              </a:rPr>
            </a:br>
            <a:r>
              <a:rPr lang="en-US" b="1" dirty="0">
                <a:effectLst>
                  <a:outerShdw blurRad="38100" dist="38100" dir="2700000" algn="tl">
                    <a:srgbClr val="000000">
                      <a:alpha val="43137"/>
                    </a:srgbClr>
                  </a:outerShdw>
                </a:effectLst>
                <a:latin typeface="Tw Cen MT" pitchFamily="34" charset="0"/>
                <a:cs typeface="Arial" pitchFamily="34" charset="0"/>
              </a:rPr>
              <a:t>MLS# 16027471 </a:t>
            </a:r>
            <a:r>
              <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n-US" b="1" dirty="0">
                <a:effectLst>
                  <a:outerShdw blurRad="38100" dist="38100" dir="2700000" algn="tl">
                    <a:srgbClr val="000000">
                      <a:alpha val="43137"/>
                    </a:srgbClr>
                  </a:outerShdw>
                </a:effectLst>
                <a:latin typeface="Tw Cen MT" pitchFamily="34" charset="0"/>
                <a:cs typeface="Arial" pitchFamily="34" charset="0"/>
              </a:rPr>
              <a:t> $829,000</a:t>
            </a:r>
            <a:endParaRPr kumimoji="0" lang="en-US" sz="1050" b="1" i="0" u="none" strike="noStrike" cap="none" normalizeH="0" baseline="0" dirty="0">
              <a:ln>
                <a:noFill/>
              </a:ln>
              <a:effectLst>
                <a:outerShdw blurRad="38100" dist="38100" dir="2700000" algn="tl">
                  <a:srgbClr val="000000">
                    <a:alpha val="43137"/>
                  </a:srgbClr>
                </a:outerShdw>
              </a:effectLst>
              <a:latin typeface="Tw Cen MT" pitchFamily="34" charset="0"/>
              <a:cs typeface="Arial" pitchFamily="34" charset="0"/>
            </a:endParaRPr>
          </a:p>
        </p:txBody>
      </p:sp>
      <p:grpSp>
        <p:nvGrpSpPr>
          <p:cNvPr id="8" name="Group 7"/>
          <p:cNvGrpSpPr/>
          <p:nvPr/>
        </p:nvGrpSpPr>
        <p:grpSpPr>
          <a:xfrm>
            <a:off x="136610" y="701634"/>
            <a:ext cx="8870781" cy="4953000"/>
            <a:chOff x="117585" y="609600"/>
            <a:chExt cx="8870781" cy="4953000"/>
          </a:xfrm>
        </p:grpSpPr>
        <p:pic>
          <p:nvPicPr>
            <p:cNvPr id="18" name="Picture 15"/>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rightnessContrast bright="40000"/>
                      </a14:imgEffect>
                    </a14:imgLayer>
                  </a14:imgProps>
                </a:ext>
                <a:ext uri="{28A0092B-C50C-407E-A947-70E740481C1C}">
                  <a14:useLocalDpi xmlns:a14="http://schemas.microsoft.com/office/drawing/2010/main" val="0"/>
                </a:ext>
              </a:extLst>
            </a:blip>
            <a:srcRect t="10934"/>
            <a:stretch/>
          </p:blipFill>
          <p:spPr bwMode="auto">
            <a:xfrm>
              <a:off x="7102108" y="609600"/>
              <a:ext cx="1883664" cy="1258275"/>
            </a:xfrm>
            <a:prstGeom prst="rect">
              <a:avLst/>
            </a:prstGeom>
            <a:ln>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4" name="Picture 15"/>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7102108" y="2457034"/>
              <a:ext cx="1886257" cy="1258133"/>
            </a:xfrm>
            <a:prstGeom prst="rect">
              <a:avLst/>
            </a:prstGeom>
            <a:ln>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9" name="Picture 15"/>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7101900" y="4304327"/>
              <a:ext cx="1886466" cy="1258272"/>
            </a:xfrm>
            <a:prstGeom prst="rect">
              <a:avLst/>
            </a:prstGeom>
            <a:ln>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 name="Picture 15"/>
            <p:cNvPicPr>
              <a:picLocks noChangeAspect="1"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117586" y="609601"/>
              <a:ext cx="1886469" cy="1258275"/>
            </a:xfrm>
            <a:prstGeom prst="rect">
              <a:avLst/>
            </a:prstGeom>
            <a:ln>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3" name="Picture 15"/>
            <p:cNvPicPr>
              <a:picLocks noChangeAspect="1" noChangeArrowheads="1"/>
            </p:cNvPicPr>
            <p:nvPr/>
          </p:nvPicPr>
          <p:blipFill>
            <a:blip r:embed="rId10" cstate="print">
              <a:extLst>
                <a:ext uri="{28A0092B-C50C-407E-A947-70E740481C1C}">
                  <a14:useLocalDpi xmlns:a14="http://schemas.microsoft.com/office/drawing/2010/main" val="0"/>
                </a:ext>
              </a:extLst>
            </a:blip>
            <a:stretch>
              <a:fillRect/>
            </a:stretch>
          </p:blipFill>
          <p:spPr bwMode="auto">
            <a:xfrm>
              <a:off x="117586" y="4304326"/>
              <a:ext cx="1886467" cy="1258274"/>
            </a:xfrm>
            <a:prstGeom prst="rect">
              <a:avLst/>
            </a:prstGeom>
            <a:ln>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5" name="Picture 15"/>
            <p:cNvPicPr>
              <a:picLocks noChangeAspect="1" noChangeArrowheads="1"/>
            </p:cNvPicPr>
            <p:nvPr/>
          </p:nvPicPr>
          <p:blipFill>
            <a:blip r:embed="rId11" cstate="print">
              <a:extLst>
                <a:ext uri="{28A0092B-C50C-407E-A947-70E740481C1C}">
                  <a14:useLocalDpi xmlns:a14="http://schemas.microsoft.com/office/drawing/2010/main" val="0"/>
                </a:ext>
              </a:extLst>
            </a:blip>
            <a:stretch>
              <a:fillRect/>
            </a:stretch>
          </p:blipFill>
          <p:spPr bwMode="auto">
            <a:xfrm>
              <a:off x="117585" y="2456963"/>
              <a:ext cx="1886469" cy="1258275"/>
            </a:xfrm>
            <a:prstGeom prst="rect">
              <a:avLst/>
            </a:prstGeom>
            <a:ln>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85901676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102</TotalTime>
  <Words>57</Words>
  <Application>Microsoft Office PowerPoint</Application>
  <PresentationFormat>Custom</PresentationFormat>
  <Paragraphs>13</Paragraphs>
  <Slides>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vt:i4>
      </vt:variant>
    </vt:vector>
  </HeadingPairs>
  <TitlesOfParts>
    <vt:vector size="10" baseType="lpstr">
      <vt:lpstr>Arial</vt:lpstr>
      <vt:lpstr>Book Antiqua</vt:lpstr>
      <vt:lpstr>Lucida Sans</vt:lpstr>
      <vt:lpstr>Trajan Pro</vt:lpstr>
      <vt:lpstr>Tw Cen MT</vt:lpstr>
      <vt:lpstr>Wingdings</vt:lpstr>
      <vt:lpstr>Wingdings 2</vt:lpstr>
      <vt:lpstr>Wingdings 3</vt:lpstr>
      <vt:lpstr>Apex</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31</cp:revision>
  <dcterms:created xsi:type="dcterms:W3CDTF">2006-08-16T00:00:00Z</dcterms:created>
  <dcterms:modified xsi:type="dcterms:W3CDTF">2017-02-22T15:22:05Z</dcterms:modified>
</cp:coreProperties>
</file>