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1085119" rtl="0" eaLnBrk="1" latinLnBrk="0" hangingPunct="1">
      <a:defRPr sz="2123" kern="1200">
        <a:solidFill>
          <a:schemeClr val="tx1"/>
        </a:solidFill>
        <a:latin typeface="+mn-lt"/>
        <a:ea typeface="+mn-ea"/>
        <a:cs typeface="+mn-cs"/>
      </a:defRPr>
    </a:lvl1pPr>
    <a:lvl2pPr marL="542560" algn="l" defTabSz="1085119" rtl="0" eaLnBrk="1" latinLnBrk="0" hangingPunct="1">
      <a:defRPr sz="2123" kern="1200">
        <a:solidFill>
          <a:schemeClr val="tx1"/>
        </a:solidFill>
        <a:latin typeface="+mn-lt"/>
        <a:ea typeface="+mn-ea"/>
        <a:cs typeface="+mn-cs"/>
      </a:defRPr>
    </a:lvl2pPr>
    <a:lvl3pPr marL="1085119" algn="l" defTabSz="1085119" rtl="0" eaLnBrk="1" latinLnBrk="0" hangingPunct="1">
      <a:defRPr sz="2123" kern="1200">
        <a:solidFill>
          <a:schemeClr val="tx1"/>
        </a:solidFill>
        <a:latin typeface="+mn-lt"/>
        <a:ea typeface="+mn-ea"/>
        <a:cs typeface="+mn-cs"/>
      </a:defRPr>
    </a:lvl3pPr>
    <a:lvl4pPr marL="1627679" algn="l" defTabSz="1085119" rtl="0" eaLnBrk="1" latinLnBrk="0" hangingPunct="1">
      <a:defRPr sz="2123" kern="1200">
        <a:solidFill>
          <a:schemeClr val="tx1"/>
        </a:solidFill>
        <a:latin typeface="+mn-lt"/>
        <a:ea typeface="+mn-ea"/>
        <a:cs typeface="+mn-cs"/>
      </a:defRPr>
    </a:lvl4pPr>
    <a:lvl5pPr marL="2170239" algn="l" defTabSz="1085119" rtl="0" eaLnBrk="1" latinLnBrk="0" hangingPunct="1">
      <a:defRPr sz="2123" kern="1200">
        <a:solidFill>
          <a:schemeClr val="tx1"/>
        </a:solidFill>
        <a:latin typeface="+mn-lt"/>
        <a:ea typeface="+mn-ea"/>
        <a:cs typeface="+mn-cs"/>
      </a:defRPr>
    </a:lvl5pPr>
    <a:lvl6pPr marL="2712799" algn="l" defTabSz="1085119" rtl="0" eaLnBrk="1" latinLnBrk="0" hangingPunct="1">
      <a:defRPr sz="2123" kern="1200">
        <a:solidFill>
          <a:schemeClr val="tx1"/>
        </a:solidFill>
        <a:latin typeface="+mn-lt"/>
        <a:ea typeface="+mn-ea"/>
        <a:cs typeface="+mn-cs"/>
      </a:defRPr>
    </a:lvl6pPr>
    <a:lvl7pPr marL="3255358" algn="l" defTabSz="1085119" rtl="0" eaLnBrk="1" latinLnBrk="0" hangingPunct="1">
      <a:defRPr sz="2123" kern="1200">
        <a:solidFill>
          <a:schemeClr val="tx1"/>
        </a:solidFill>
        <a:latin typeface="+mn-lt"/>
        <a:ea typeface="+mn-ea"/>
        <a:cs typeface="+mn-cs"/>
      </a:defRPr>
    </a:lvl7pPr>
    <a:lvl8pPr marL="3797918" algn="l" defTabSz="1085119" rtl="0" eaLnBrk="1" latinLnBrk="0" hangingPunct="1">
      <a:defRPr sz="2123" kern="1200">
        <a:solidFill>
          <a:schemeClr val="tx1"/>
        </a:solidFill>
        <a:latin typeface="+mn-lt"/>
        <a:ea typeface="+mn-ea"/>
        <a:cs typeface="+mn-cs"/>
      </a:defRPr>
    </a:lvl8pPr>
    <a:lvl9pPr marL="4340478" algn="l" defTabSz="1085119" rtl="0" eaLnBrk="1" latinLnBrk="0" hangingPunct="1">
      <a:defRPr sz="212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9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3" d="100"/>
          <a:sy n="63" d="100"/>
        </p:scale>
        <p:origin x="2986" y="3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19870" indent="0" algn="ctr">
              <a:buNone/>
              <a:defRPr>
                <a:solidFill>
                  <a:schemeClr val="tx1">
                    <a:tint val="75000"/>
                  </a:schemeClr>
                </a:solidFill>
              </a:defRPr>
            </a:lvl2pPr>
            <a:lvl3pPr marL="839738" indent="0" algn="ctr">
              <a:buNone/>
              <a:defRPr>
                <a:solidFill>
                  <a:schemeClr val="tx1">
                    <a:tint val="75000"/>
                  </a:schemeClr>
                </a:solidFill>
              </a:defRPr>
            </a:lvl3pPr>
            <a:lvl4pPr marL="1259608" indent="0" algn="ctr">
              <a:buNone/>
              <a:defRPr>
                <a:solidFill>
                  <a:schemeClr val="tx1">
                    <a:tint val="75000"/>
                  </a:schemeClr>
                </a:solidFill>
              </a:defRPr>
            </a:lvl4pPr>
            <a:lvl5pPr marL="1679478" indent="0" algn="ctr">
              <a:buNone/>
              <a:defRPr>
                <a:solidFill>
                  <a:schemeClr val="tx1">
                    <a:tint val="75000"/>
                  </a:schemeClr>
                </a:solidFill>
              </a:defRPr>
            </a:lvl5pPr>
            <a:lvl6pPr marL="2099347" indent="0" algn="ctr">
              <a:buNone/>
              <a:defRPr>
                <a:solidFill>
                  <a:schemeClr val="tx1">
                    <a:tint val="75000"/>
                  </a:schemeClr>
                </a:solidFill>
              </a:defRPr>
            </a:lvl6pPr>
            <a:lvl7pPr marL="2519216" indent="0" algn="ctr">
              <a:buNone/>
              <a:defRPr>
                <a:solidFill>
                  <a:schemeClr val="tx1">
                    <a:tint val="75000"/>
                  </a:schemeClr>
                </a:solidFill>
              </a:defRPr>
            </a:lvl7pPr>
            <a:lvl8pPr marL="2939086" indent="0" algn="ctr">
              <a:buNone/>
              <a:defRPr>
                <a:solidFill>
                  <a:schemeClr val="tx1">
                    <a:tint val="75000"/>
                  </a:schemeClr>
                </a:solidFill>
              </a:defRPr>
            </a:lvl8pPr>
            <a:lvl9pPr marL="335895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3643" b="1" cap="all"/>
            </a:lvl1pPr>
          </a:lstStyle>
          <a:p>
            <a:r>
              <a:rPr lang="en-US"/>
              <a:t>Click to edit Master title style</a:t>
            </a:r>
          </a:p>
        </p:txBody>
      </p:sp>
      <p:sp>
        <p:nvSpPr>
          <p:cNvPr id="3" name="Text Placeholder 2"/>
          <p:cNvSpPr>
            <a:spLocks noGrp="1"/>
          </p:cNvSpPr>
          <p:nvPr>
            <p:ph type="body" idx="1"/>
          </p:nvPr>
        </p:nvSpPr>
        <p:spPr>
          <a:xfrm>
            <a:off x="577850" y="3875619"/>
            <a:ext cx="6217920" cy="2000249"/>
          </a:xfrm>
        </p:spPr>
        <p:txBody>
          <a:bodyPr anchor="b"/>
          <a:lstStyle>
            <a:lvl1pPr marL="0" indent="0">
              <a:buNone/>
              <a:defRPr sz="1857">
                <a:solidFill>
                  <a:schemeClr val="tx1">
                    <a:tint val="75000"/>
                  </a:schemeClr>
                </a:solidFill>
              </a:defRPr>
            </a:lvl1pPr>
            <a:lvl2pPr marL="419870" indent="0">
              <a:buNone/>
              <a:defRPr sz="1643">
                <a:solidFill>
                  <a:schemeClr val="tx1">
                    <a:tint val="75000"/>
                  </a:schemeClr>
                </a:solidFill>
              </a:defRPr>
            </a:lvl2pPr>
            <a:lvl3pPr marL="839738" indent="0">
              <a:buNone/>
              <a:defRPr sz="1500">
                <a:solidFill>
                  <a:schemeClr val="tx1">
                    <a:tint val="75000"/>
                  </a:schemeClr>
                </a:solidFill>
              </a:defRPr>
            </a:lvl3pPr>
            <a:lvl4pPr marL="1259608" indent="0">
              <a:buNone/>
              <a:defRPr sz="1285">
                <a:solidFill>
                  <a:schemeClr val="tx1">
                    <a:tint val="75000"/>
                  </a:schemeClr>
                </a:solidFill>
              </a:defRPr>
            </a:lvl4pPr>
            <a:lvl5pPr marL="1679478" indent="0">
              <a:buNone/>
              <a:defRPr sz="1285">
                <a:solidFill>
                  <a:schemeClr val="tx1">
                    <a:tint val="75000"/>
                  </a:schemeClr>
                </a:solidFill>
              </a:defRPr>
            </a:lvl5pPr>
            <a:lvl6pPr marL="2099347" indent="0">
              <a:buNone/>
              <a:defRPr sz="1285">
                <a:solidFill>
                  <a:schemeClr val="tx1">
                    <a:tint val="75000"/>
                  </a:schemeClr>
                </a:solidFill>
              </a:defRPr>
            </a:lvl6pPr>
            <a:lvl7pPr marL="2519216" indent="0">
              <a:buNone/>
              <a:defRPr sz="1285">
                <a:solidFill>
                  <a:schemeClr val="tx1">
                    <a:tint val="75000"/>
                  </a:schemeClr>
                </a:solidFill>
              </a:defRPr>
            </a:lvl7pPr>
            <a:lvl8pPr marL="2939086" indent="0">
              <a:buNone/>
              <a:defRPr sz="1285">
                <a:solidFill>
                  <a:schemeClr val="tx1">
                    <a:tint val="75000"/>
                  </a:schemeClr>
                </a:solidFill>
              </a:defRPr>
            </a:lvl8pPr>
            <a:lvl9pPr marL="3358955" indent="0">
              <a:buNone/>
              <a:defRPr sz="128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572"/>
            </a:lvl1pPr>
            <a:lvl2pPr>
              <a:defRPr sz="2215"/>
            </a:lvl2pPr>
            <a:lvl3pPr>
              <a:defRPr sz="1857"/>
            </a:lvl3pPr>
            <a:lvl4pPr>
              <a:defRPr sz="1643"/>
            </a:lvl4pPr>
            <a:lvl5pPr>
              <a:defRPr sz="1643"/>
            </a:lvl5pPr>
            <a:lvl6pPr>
              <a:defRPr sz="1643"/>
            </a:lvl6pPr>
            <a:lvl7pPr>
              <a:defRPr sz="1643"/>
            </a:lvl7pPr>
            <a:lvl8pPr>
              <a:defRPr sz="1643"/>
            </a:lvl8pPr>
            <a:lvl9pPr>
              <a:defRPr sz="16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572"/>
            </a:lvl1pPr>
            <a:lvl2pPr>
              <a:defRPr sz="2215"/>
            </a:lvl2pPr>
            <a:lvl3pPr>
              <a:defRPr sz="1857"/>
            </a:lvl3pPr>
            <a:lvl4pPr>
              <a:defRPr sz="1643"/>
            </a:lvl4pPr>
            <a:lvl5pPr>
              <a:defRPr sz="1643"/>
            </a:lvl5pPr>
            <a:lvl6pPr>
              <a:defRPr sz="1643"/>
            </a:lvl6pPr>
            <a:lvl7pPr>
              <a:defRPr sz="1643"/>
            </a:lvl7pPr>
            <a:lvl8pPr>
              <a:defRPr sz="1643"/>
            </a:lvl8pPr>
            <a:lvl9pPr>
              <a:defRPr sz="16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8"/>
            <a:ext cx="3232151" cy="853015"/>
          </a:xfrm>
        </p:spPr>
        <p:txBody>
          <a:bodyPr anchor="b"/>
          <a:lstStyle>
            <a:lvl1pPr marL="0" indent="0">
              <a:buNone/>
              <a:defRPr sz="2215" b="1"/>
            </a:lvl1pPr>
            <a:lvl2pPr marL="419870" indent="0">
              <a:buNone/>
              <a:defRPr sz="1857" b="1"/>
            </a:lvl2pPr>
            <a:lvl3pPr marL="839738" indent="0">
              <a:buNone/>
              <a:defRPr sz="1643" b="1"/>
            </a:lvl3pPr>
            <a:lvl4pPr marL="1259608" indent="0">
              <a:buNone/>
              <a:defRPr sz="1500" b="1"/>
            </a:lvl4pPr>
            <a:lvl5pPr marL="1679478" indent="0">
              <a:buNone/>
              <a:defRPr sz="1500" b="1"/>
            </a:lvl5pPr>
            <a:lvl6pPr marL="2099347" indent="0">
              <a:buNone/>
              <a:defRPr sz="1500" b="1"/>
            </a:lvl6pPr>
            <a:lvl7pPr marL="2519216" indent="0">
              <a:buNone/>
              <a:defRPr sz="1500" b="1"/>
            </a:lvl7pPr>
            <a:lvl8pPr marL="2939086" indent="0">
              <a:buNone/>
              <a:defRPr sz="1500" b="1"/>
            </a:lvl8pPr>
            <a:lvl9pPr marL="3358955" indent="0">
              <a:buNone/>
              <a:defRPr sz="1500"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5"/>
          </a:xfrm>
        </p:spPr>
        <p:txBody>
          <a:bodyPr/>
          <a:lstStyle>
            <a:lvl1pPr>
              <a:defRPr sz="2215"/>
            </a:lvl1pPr>
            <a:lvl2pPr>
              <a:defRPr sz="1857"/>
            </a:lvl2pPr>
            <a:lvl3pPr>
              <a:defRPr sz="1643"/>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8"/>
            <a:ext cx="3233419" cy="853015"/>
          </a:xfrm>
        </p:spPr>
        <p:txBody>
          <a:bodyPr anchor="b"/>
          <a:lstStyle>
            <a:lvl1pPr marL="0" indent="0">
              <a:buNone/>
              <a:defRPr sz="2215" b="1"/>
            </a:lvl1pPr>
            <a:lvl2pPr marL="419870" indent="0">
              <a:buNone/>
              <a:defRPr sz="1857" b="1"/>
            </a:lvl2pPr>
            <a:lvl3pPr marL="839738" indent="0">
              <a:buNone/>
              <a:defRPr sz="1643" b="1"/>
            </a:lvl3pPr>
            <a:lvl4pPr marL="1259608" indent="0">
              <a:buNone/>
              <a:defRPr sz="1500" b="1"/>
            </a:lvl4pPr>
            <a:lvl5pPr marL="1679478" indent="0">
              <a:buNone/>
              <a:defRPr sz="1500" b="1"/>
            </a:lvl5pPr>
            <a:lvl6pPr marL="2099347" indent="0">
              <a:buNone/>
              <a:defRPr sz="1500" b="1"/>
            </a:lvl6pPr>
            <a:lvl7pPr marL="2519216" indent="0">
              <a:buNone/>
              <a:defRPr sz="1500" b="1"/>
            </a:lvl7pPr>
            <a:lvl8pPr marL="2939086" indent="0">
              <a:buNone/>
              <a:defRPr sz="1500" b="1"/>
            </a:lvl8pPr>
            <a:lvl9pPr marL="335895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5"/>
          </a:xfrm>
        </p:spPr>
        <p:txBody>
          <a:bodyPr/>
          <a:lstStyle>
            <a:lvl1pPr>
              <a:defRPr sz="2215"/>
            </a:lvl1pPr>
            <a:lvl2pPr>
              <a:defRPr sz="1857"/>
            </a:lvl2pPr>
            <a:lvl3pPr>
              <a:defRPr sz="1643"/>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1857" b="1"/>
            </a:lvl1pPr>
          </a:lstStyle>
          <a:p>
            <a:r>
              <a:rPr lang="en-US"/>
              <a:t>Click to edit Master title style</a:t>
            </a:r>
          </a:p>
        </p:txBody>
      </p:sp>
      <p:sp>
        <p:nvSpPr>
          <p:cNvPr id="3" name="Content Placeholder 2"/>
          <p:cNvSpPr>
            <a:spLocks noGrp="1"/>
          </p:cNvSpPr>
          <p:nvPr>
            <p:ph idx="1"/>
          </p:nvPr>
        </p:nvSpPr>
        <p:spPr>
          <a:xfrm>
            <a:off x="2860041" y="364068"/>
            <a:ext cx="4089400" cy="7804151"/>
          </a:xfrm>
        </p:spPr>
        <p:txBody>
          <a:bodyPr/>
          <a:lstStyle>
            <a:lvl1pPr>
              <a:defRPr sz="2928"/>
            </a:lvl1pPr>
            <a:lvl2pPr>
              <a:defRPr sz="2572"/>
            </a:lvl2pPr>
            <a:lvl3pPr>
              <a:defRPr sz="2215"/>
            </a:lvl3pPr>
            <a:lvl4pPr>
              <a:defRPr sz="1857"/>
            </a:lvl4pPr>
            <a:lvl5pPr>
              <a:defRPr sz="1857"/>
            </a:lvl5pPr>
            <a:lvl6pPr>
              <a:defRPr sz="1857"/>
            </a:lvl6pPr>
            <a:lvl7pPr>
              <a:defRPr sz="1857"/>
            </a:lvl7pPr>
            <a:lvl8pPr>
              <a:defRPr sz="1857"/>
            </a:lvl8pPr>
            <a:lvl9pPr>
              <a:defRPr sz="18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8"/>
            <a:ext cx="2406650" cy="6254751"/>
          </a:xfrm>
        </p:spPr>
        <p:txBody>
          <a:bodyPr/>
          <a:lstStyle>
            <a:lvl1pPr marL="0" indent="0">
              <a:buNone/>
              <a:defRPr sz="1285"/>
            </a:lvl1pPr>
            <a:lvl2pPr marL="419870" indent="0">
              <a:buNone/>
              <a:defRPr sz="1072"/>
            </a:lvl2pPr>
            <a:lvl3pPr marL="839738" indent="0">
              <a:buNone/>
              <a:defRPr sz="928"/>
            </a:lvl3pPr>
            <a:lvl4pPr marL="1259608" indent="0">
              <a:buNone/>
              <a:defRPr sz="857"/>
            </a:lvl4pPr>
            <a:lvl5pPr marL="1679478" indent="0">
              <a:buNone/>
              <a:defRPr sz="857"/>
            </a:lvl5pPr>
            <a:lvl6pPr marL="2099347" indent="0">
              <a:buNone/>
              <a:defRPr sz="857"/>
            </a:lvl6pPr>
            <a:lvl7pPr marL="2519216" indent="0">
              <a:buNone/>
              <a:defRPr sz="857"/>
            </a:lvl7pPr>
            <a:lvl8pPr marL="2939086" indent="0">
              <a:buNone/>
              <a:defRPr sz="857"/>
            </a:lvl8pPr>
            <a:lvl9pPr marL="3358955" indent="0">
              <a:buNone/>
              <a:defRPr sz="857"/>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1857"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2928"/>
            </a:lvl1pPr>
            <a:lvl2pPr marL="419870" indent="0">
              <a:buNone/>
              <a:defRPr sz="2572"/>
            </a:lvl2pPr>
            <a:lvl3pPr marL="839738" indent="0">
              <a:buNone/>
              <a:defRPr sz="2215"/>
            </a:lvl3pPr>
            <a:lvl4pPr marL="1259608" indent="0">
              <a:buNone/>
              <a:defRPr sz="1857"/>
            </a:lvl4pPr>
            <a:lvl5pPr marL="1679478" indent="0">
              <a:buNone/>
              <a:defRPr sz="1857"/>
            </a:lvl5pPr>
            <a:lvl6pPr marL="2099347" indent="0">
              <a:buNone/>
              <a:defRPr sz="1857"/>
            </a:lvl6pPr>
            <a:lvl7pPr marL="2519216" indent="0">
              <a:buNone/>
              <a:defRPr sz="1857"/>
            </a:lvl7pPr>
            <a:lvl8pPr marL="2939086" indent="0">
              <a:buNone/>
              <a:defRPr sz="1857"/>
            </a:lvl8pPr>
            <a:lvl9pPr marL="3358955" indent="0">
              <a:buNone/>
              <a:defRPr sz="1857"/>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285"/>
            </a:lvl1pPr>
            <a:lvl2pPr marL="419870" indent="0">
              <a:buNone/>
              <a:defRPr sz="1072"/>
            </a:lvl2pPr>
            <a:lvl3pPr marL="839738" indent="0">
              <a:buNone/>
              <a:defRPr sz="928"/>
            </a:lvl3pPr>
            <a:lvl4pPr marL="1259608" indent="0">
              <a:buNone/>
              <a:defRPr sz="857"/>
            </a:lvl4pPr>
            <a:lvl5pPr marL="1679478" indent="0">
              <a:buNone/>
              <a:defRPr sz="857"/>
            </a:lvl5pPr>
            <a:lvl6pPr marL="2099347" indent="0">
              <a:buNone/>
              <a:defRPr sz="857"/>
            </a:lvl6pPr>
            <a:lvl7pPr marL="2519216" indent="0">
              <a:buNone/>
              <a:defRPr sz="857"/>
            </a:lvl7pPr>
            <a:lvl8pPr marL="2939086" indent="0">
              <a:buNone/>
              <a:defRPr sz="857"/>
            </a:lvl8pPr>
            <a:lvl9pPr marL="3358955" indent="0">
              <a:buNone/>
              <a:defRPr sz="857"/>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5"/>
            <a:ext cx="6583680" cy="1524000"/>
          </a:xfrm>
          <a:prstGeom prst="rect">
            <a:avLst/>
          </a:prstGeom>
        </p:spPr>
        <p:txBody>
          <a:bodyPr vert="horz" lIns="117564" tIns="58782" rIns="117564" bIns="58782"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17564" tIns="58782" rIns="117564" bIns="58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17564" tIns="58782" rIns="117564" bIns="58782" rtlCol="0" anchor="ctr"/>
          <a:lstStyle>
            <a:lvl1pPr algn="l">
              <a:defRPr sz="1072">
                <a:solidFill>
                  <a:schemeClr val="tx1">
                    <a:tint val="75000"/>
                  </a:schemeClr>
                </a:solidFill>
              </a:defRPr>
            </a:lvl1pPr>
          </a:lstStyle>
          <a:p>
            <a:fld id="{1D8BD707-D9CF-40AE-B4C6-C98DA3205C09}" type="datetimeFigureOut">
              <a:rPr lang="en-US" smtClean="0"/>
              <a:pPr/>
              <a:t>7/19/2023</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17564" tIns="58782" rIns="117564" bIns="58782" rtlCol="0" anchor="ctr"/>
          <a:lstStyle>
            <a:lvl1pPr algn="ctr">
              <a:defRPr sz="10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17564" tIns="58782" rIns="117564" bIns="58782" rtlCol="0" anchor="ctr"/>
          <a:lstStyle>
            <a:lvl1pPr algn="r">
              <a:defRPr sz="107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39738" rtl="0" eaLnBrk="1" latinLnBrk="0" hangingPunct="1">
        <a:spcBef>
          <a:spcPct val="0"/>
        </a:spcBef>
        <a:buNone/>
        <a:defRPr sz="4071" kern="1200">
          <a:solidFill>
            <a:schemeClr val="tx1"/>
          </a:solidFill>
          <a:latin typeface="+mj-lt"/>
          <a:ea typeface="+mj-ea"/>
          <a:cs typeface="+mj-cs"/>
        </a:defRPr>
      </a:lvl1pPr>
    </p:titleStyle>
    <p:bodyStyle>
      <a:lvl1pPr marL="314902" indent="-314902" algn="l" defTabSz="839738" rtl="0" eaLnBrk="1" latinLnBrk="0" hangingPunct="1">
        <a:spcBef>
          <a:spcPct val="20000"/>
        </a:spcBef>
        <a:buFont typeface="Arial" pitchFamily="34" charset="0"/>
        <a:buChar char="•"/>
        <a:defRPr sz="2928" kern="1200">
          <a:solidFill>
            <a:schemeClr val="tx1"/>
          </a:solidFill>
          <a:latin typeface="+mn-lt"/>
          <a:ea typeface="+mn-ea"/>
          <a:cs typeface="+mn-cs"/>
        </a:defRPr>
      </a:lvl1pPr>
      <a:lvl2pPr marL="682288" indent="-262419" algn="l" defTabSz="839738" rtl="0" eaLnBrk="1" latinLnBrk="0" hangingPunct="1">
        <a:spcBef>
          <a:spcPct val="20000"/>
        </a:spcBef>
        <a:buFont typeface="Arial" pitchFamily="34" charset="0"/>
        <a:buChar char="–"/>
        <a:defRPr sz="2572" kern="1200">
          <a:solidFill>
            <a:schemeClr val="tx1"/>
          </a:solidFill>
          <a:latin typeface="+mn-lt"/>
          <a:ea typeface="+mn-ea"/>
          <a:cs typeface="+mn-cs"/>
        </a:defRPr>
      </a:lvl2pPr>
      <a:lvl3pPr marL="1049673" indent="-209935" algn="l" defTabSz="839738"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69543"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4pPr>
      <a:lvl5pPr marL="1889413"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5pPr>
      <a:lvl6pPr marL="2309282"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6pPr>
      <a:lvl7pPr marL="2729151"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7pPr>
      <a:lvl8pPr marL="3149021"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8pPr>
      <a:lvl9pPr marL="3568890"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9pPr>
    </p:bodyStyle>
    <p:otherStyle>
      <a:defPPr>
        <a:defRPr lang="en-US"/>
      </a:defPPr>
      <a:lvl1pPr marL="0" algn="l" defTabSz="839738" rtl="0" eaLnBrk="1" latinLnBrk="0" hangingPunct="1">
        <a:defRPr sz="1643" kern="1200">
          <a:solidFill>
            <a:schemeClr val="tx1"/>
          </a:solidFill>
          <a:latin typeface="+mn-lt"/>
          <a:ea typeface="+mn-ea"/>
          <a:cs typeface="+mn-cs"/>
        </a:defRPr>
      </a:lvl1pPr>
      <a:lvl2pPr marL="419870" algn="l" defTabSz="839738" rtl="0" eaLnBrk="1" latinLnBrk="0" hangingPunct="1">
        <a:defRPr sz="1643" kern="1200">
          <a:solidFill>
            <a:schemeClr val="tx1"/>
          </a:solidFill>
          <a:latin typeface="+mn-lt"/>
          <a:ea typeface="+mn-ea"/>
          <a:cs typeface="+mn-cs"/>
        </a:defRPr>
      </a:lvl2pPr>
      <a:lvl3pPr marL="839738" algn="l" defTabSz="839738" rtl="0" eaLnBrk="1" latinLnBrk="0" hangingPunct="1">
        <a:defRPr sz="1643" kern="1200">
          <a:solidFill>
            <a:schemeClr val="tx1"/>
          </a:solidFill>
          <a:latin typeface="+mn-lt"/>
          <a:ea typeface="+mn-ea"/>
          <a:cs typeface="+mn-cs"/>
        </a:defRPr>
      </a:lvl3pPr>
      <a:lvl4pPr marL="1259608" algn="l" defTabSz="839738" rtl="0" eaLnBrk="1" latinLnBrk="0" hangingPunct="1">
        <a:defRPr sz="1643" kern="1200">
          <a:solidFill>
            <a:schemeClr val="tx1"/>
          </a:solidFill>
          <a:latin typeface="+mn-lt"/>
          <a:ea typeface="+mn-ea"/>
          <a:cs typeface="+mn-cs"/>
        </a:defRPr>
      </a:lvl4pPr>
      <a:lvl5pPr marL="1679478" algn="l" defTabSz="839738" rtl="0" eaLnBrk="1" latinLnBrk="0" hangingPunct="1">
        <a:defRPr sz="1643" kern="1200">
          <a:solidFill>
            <a:schemeClr val="tx1"/>
          </a:solidFill>
          <a:latin typeface="+mn-lt"/>
          <a:ea typeface="+mn-ea"/>
          <a:cs typeface="+mn-cs"/>
        </a:defRPr>
      </a:lvl5pPr>
      <a:lvl6pPr marL="2099347" algn="l" defTabSz="839738" rtl="0" eaLnBrk="1" latinLnBrk="0" hangingPunct="1">
        <a:defRPr sz="1643" kern="1200">
          <a:solidFill>
            <a:schemeClr val="tx1"/>
          </a:solidFill>
          <a:latin typeface="+mn-lt"/>
          <a:ea typeface="+mn-ea"/>
          <a:cs typeface="+mn-cs"/>
        </a:defRPr>
      </a:lvl6pPr>
      <a:lvl7pPr marL="2519216" algn="l" defTabSz="839738" rtl="0" eaLnBrk="1" latinLnBrk="0" hangingPunct="1">
        <a:defRPr sz="1643" kern="1200">
          <a:solidFill>
            <a:schemeClr val="tx1"/>
          </a:solidFill>
          <a:latin typeface="+mn-lt"/>
          <a:ea typeface="+mn-ea"/>
          <a:cs typeface="+mn-cs"/>
        </a:defRPr>
      </a:lvl7pPr>
      <a:lvl8pPr marL="2939086" algn="l" defTabSz="839738" rtl="0" eaLnBrk="1" latinLnBrk="0" hangingPunct="1">
        <a:defRPr sz="1643" kern="1200">
          <a:solidFill>
            <a:schemeClr val="tx1"/>
          </a:solidFill>
          <a:latin typeface="+mn-lt"/>
          <a:ea typeface="+mn-ea"/>
          <a:cs typeface="+mn-cs"/>
        </a:defRPr>
      </a:lvl8pPr>
      <a:lvl9pPr marL="3358955" algn="l" defTabSz="839738" rtl="0" eaLnBrk="1" latinLnBrk="0" hangingPunct="1">
        <a:defRPr sz="16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hyperlink" Target="https://youtu.be/-5cj195LP0Y" TargetMode="External"/><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3D39F4-76CA-4444-BE59-CAF2A7DF8934}"/>
              </a:ext>
            </a:extLst>
          </p:cNvPr>
          <p:cNvPicPr>
            <a:picLocks noChangeAspect="1"/>
          </p:cNvPicPr>
          <p:nvPr/>
        </p:nvPicPr>
        <p:blipFill>
          <a:blip r:embed="rId2" cstate="print">
            <a:extLst>
              <a:ext uri="{28A0092B-C50C-407E-A947-70E740481C1C}">
                <a14:useLocalDpi xmlns:a14="http://schemas.microsoft.com/office/drawing/2010/main" val="0"/>
              </a:ext>
            </a:extLst>
          </a:blip>
          <a:srcRect t="6420" b="6420"/>
          <a:stretch/>
        </p:blipFill>
        <p:spPr>
          <a:xfrm>
            <a:off x="0" y="0"/>
            <a:ext cx="7315200" cy="3581400"/>
          </a:xfrm>
          <a:prstGeom prst="rect">
            <a:avLst/>
          </a:prstGeom>
          <a:ln>
            <a:noFill/>
          </a:ln>
          <a:effectLst/>
        </p:spPr>
      </p:pic>
      <p:sp>
        <p:nvSpPr>
          <p:cNvPr id="29" name="Rectangle 28">
            <a:extLst>
              <a:ext uri="{FF2B5EF4-FFF2-40B4-BE49-F238E27FC236}">
                <a16:creationId xmlns:a16="http://schemas.microsoft.com/office/drawing/2014/main" id="{CF96460F-AB17-4552-A5E4-F2AB2ACBD4BB}"/>
              </a:ext>
            </a:extLst>
          </p:cNvPr>
          <p:cNvSpPr/>
          <p:nvPr/>
        </p:nvSpPr>
        <p:spPr>
          <a:xfrm rot="10800000">
            <a:off x="881743" y="0"/>
            <a:ext cx="5551715" cy="598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5" dirty="0">
              <a:solidFill>
                <a:schemeClr val="bg2">
                  <a:lumMod val="50000"/>
                </a:schemeClr>
              </a:solidFill>
              <a:latin typeface="Palatino Linotype" panose="02040502050505030304" pitchFamily="18" charset="0"/>
            </a:endParaRPr>
          </a:p>
        </p:txBody>
      </p:sp>
      <p:sp>
        <p:nvSpPr>
          <p:cNvPr id="4" name="Rectangle 3"/>
          <p:cNvSpPr/>
          <p:nvPr/>
        </p:nvSpPr>
        <p:spPr>
          <a:xfrm>
            <a:off x="0" y="3386203"/>
            <a:ext cx="7315200" cy="728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dirty="0">
                <a:solidFill>
                  <a:schemeClr val="bg2">
                    <a:lumMod val="50000"/>
                  </a:schemeClr>
                </a:solidFill>
                <a:latin typeface="Century Gothic" panose="020B0502020202020204" pitchFamily="34" charset="0"/>
              </a:rPr>
              <a:t>768 3rd Street</a:t>
            </a:r>
          </a:p>
          <a:p>
            <a:pPr algn="ctr"/>
            <a:r>
              <a:rPr lang="de-DE" sz="1400" dirty="0">
                <a:solidFill>
                  <a:schemeClr val="bg2">
                    <a:lumMod val="50000"/>
                  </a:schemeClr>
                </a:solidFill>
                <a:latin typeface="Century Gothic" panose="020B0502020202020204" pitchFamily="34" charset="0"/>
              </a:rPr>
              <a:t>Scanlonville | Mount Pleasant, SC 29464 | MLS# 23009502 | $3,995,000</a:t>
            </a:r>
          </a:p>
        </p:txBody>
      </p:sp>
      <p:sp>
        <p:nvSpPr>
          <p:cNvPr id="9" name="Rectangle 8"/>
          <p:cNvSpPr/>
          <p:nvPr/>
        </p:nvSpPr>
        <p:spPr>
          <a:xfrm>
            <a:off x="274374" y="8303431"/>
            <a:ext cx="3165528" cy="840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entury Gothic" panose="020B0502020202020204" pitchFamily="34" charset="0"/>
              </a:rPr>
              <a:t>Cami </a:t>
            </a:r>
            <a:r>
              <a:rPr lang="en-US" sz="1200" b="1" dirty="0" err="1">
                <a:solidFill>
                  <a:schemeClr val="tx1"/>
                </a:solidFill>
                <a:latin typeface="Century Gothic" panose="020B0502020202020204" pitchFamily="34" charset="0"/>
              </a:rPr>
              <a:t>Gilsenan</a:t>
            </a:r>
            <a:endParaRPr lang="en-US" sz="1200" b="1" dirty="0">
              <a:solidFill>
                <a:schemeClr val="tx1"/>
              </a:solidFill>
              <a:latin typeface="Century Gothic" panose="020B0502020202020204" pitchFamily="34" charset="0"/>
            </a:endParaRPr>
          </a:p>
          <a:p>
            <a:pPr algn="ctr"/>
            <a:r>
              <a:rPr lang="en-US" sz="1050" dirty="0">
                <a:solidFill>
                  <a:schemeClr val="tx1"/>
                </a:solidFill>
                <a:latin typeface="Century Gothic" panose="020B0502020202020204" pitchFamily="34" charset="0"/>
              </a:rPr>
              <a:t>843-437-7538</a:t>
            </a:r>
            <a:br>
              <a:rPr lang="en-US" sz="1050" dirty="0">
                <a:solidFill>
                  <a:schemeClr val="tx1"/>
                </a:solidFill>
                <a:latin typeface="Century Gothic" panose="020B0502020202020204" pitchFamily="34" charset="0"/>
              </a:rPr>
            </a:br>
            <a:r>
              <a:rPr lang="en-US" sz="1050" dirty="0">
                <a:solidFill>
                  <a:schemeClr val="tx1"/>
                </a:solidFill>
                <a:latin typeface="Century Gothic" panose="020B0502020202020204" pitchFamily="34" charset="0"/>
              </a:rPr>
              <a:t>camila.gilsenan@carolinaone.com</a:t>
            </a:r>
          </a:p>
        </p:txBody>
      </p:sp>
      <p:sp>
        <p:nvSpPr>
          <p:cNvPr id="2" name="Rectangle 1"/>
          <p:cNvSpPr/>
          <p:nvPr/>
        </p:nvSpPr>
        <p:spPr>
          <a:xfrm>
            <a:off x="7737" y="-19110"/>
            <a:ext cx="7197032" cy="369332"/>
          </a:xfrm>
          <a:prstGeom prst="rect">
            <a:avLst/>
          </a:prstGeom>
        </p:spPr>
        <p:txBody>
          <a:bodyPr wrap="square">
            <a:spAutoFit/>
          </a:bodyPr>
          <a:lstStyle/>
          <a:p>
            <a:pPr algn="r"/>
            <a:r>
              <a:rPr lang="en-US" sz="1800" b="1" i="1" dirty="0">
                <a:ln w="3175">
                  <a:solidFill>
                    <a:schemeClr val="bg2">
                      <a:lumMod val="25000"/>
                    </a:schemeClr>
                  </a:solidFill>
                </a:ln>
                <a:solidFill>
                  <a:schemeClr val="bg1"/>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Fantastic Bridge and Marsh Views!</a:t>
            </a:r>
          </a:p>
        </p:txBody>
      </p:sp>
      <p:sp>
        <p:nvSpPr>
          <p:cNvPr id="8" name="Rectangle 7"/>
          <p:cNvSpPr/>
          <p:nvPr/>
        </p:nvSpPr>
        <p:spPr>
          <a:xfrm>
            <a:off x="110432" y="5000632"/>
            <a:ext cx="7094337" cy="2400657"/>
          </a:xfrm>
          <a:prstGeom prst="rect">
            <a:avLst/>
          </a:prstGeom>
        </p:spPr>
        <p:txBody>
          <a:bodyPr wrap="square" numCol="1" anchor="ctr">
            <a:spAutoFit/>
          </a:bodyPr>
          <a:lstStyle/>
          <a:p>
            <a:pPr algn="ctr"/>
            <a:r>
              <a:rPr lang="en-US" sz="750" dirty="0">
                <a:solidFill>
                  <a:schemeClr val="bg2">
                    <a:lumMod val="25000"/>
                  </a:schemeClr>
                </a:solidFill>
                <a:latin typeface="Century Gothic" panose="020B0502020202020204" pitchFamily="34" charset="0"/>
                <a:cs typeface="Times New Roman" panose="02020603050405020304" pitchFamily="18" charset="0"/>
              </a:rPr>
              <a:t>768 3rd St is a thoughtful and meticulously designed home featuring sweeping views of the Arthur </a:t>
            </a:r>
            <a:r>
              <a:rPr lang="en-US" sz="750" dirty="0" err="1">
                <a:solidFill>
                  <a:schemeClr val="bg2">
                    <a:lumMod val="25000"/>
                  </a:schemeClr>
                </a:solidFill>
                <a:latin typeface="Century Gothic" panose="020B0502020202020204" pitchFamily="34" charset="0"/>
                <a:cs typeface="Times New Roman" panose="02020603050405020304" pitchFamily="18" charset="0"/>
              </a:rPr>
              <a:t>Ravenel</a:t>
            </a:r>
            <a:r>
              <a:rPr lang="en-US" sz="750" dirty="0">
                <a:solidFill>
                  <a:schemeClr val="bg2">
                    <a:lumMod val="25000"/>
                  </a:schemeClr>
                </a:solidFill>
                <a:latin typeface="Century Gothic" panose="020B0502020202020204" pitchFamily="34" charset="0"/>
                <a:cs typeface="Times New Roman" panose="02020603050405020304" pitchFamily="18" charset="0"/>
              </a:rPr>
              <a:t> Bridge. This 5 Br 5.5 bath home offers marsh views on three sides. The spacious home holds 4655 sf of heated space and almost 1000 sf of beautiful porch living. The back porch extends the length of the home to enjoy the beauty of Charleston. Notice the custom fireplace for those chilly nights. Step inside and be amazed at what this brand new home offers. The primary suite is located on the first floor and features a very large sitting area and private entrance to the porch. The primary bath features two large dual vanities and his and hers closets as well as a linen closet. The kitchen is stunning with herringbone marble backsplash, quartz countertops and Thermador appliances You will notice there is a walk in pantry as well as an appliance cabinet. The open concept carries to the dining and living room spaces. The large living room boasts a fireplace with built in shelves and cabinetry. Off the kitchen and living area you will find an entertaining bar, as well as a coffee bar /additional serving area. The entire space hosts many sets of doors to capture the breeze and the wonderful views. On this floor you will notice the large laundry room equipped with a large washer and dryer package. You can even add a middle island for folding and projects. You can take the elevator up to the second floor which opens to a large flex room, play room or media room. The second floor hosts 4 more bedrooms each one with its very own </a:t>
            </a:r>
            <a:r>
              <a:rPr lang="en-US" sz="750" dirty="0" err="1">
                <a:solidFill>
                  <a:schemeClr val="bg2">
                    <a:lumMod val="25000"/>
                  </a:schemeClr>
                </a:solidFill>
                <a:latin typeface="Century Gothic" panose="020B0502020202020204" pitchFamily="34" charset="0"/>
                <a:cs typeface="Times New Roman" panose="02020603050405020304" pitchFamily="18" charset="0"/>
              </a:rPr>
              <a:t>en</a:t>
            </a:r>
            <a:r>
              <a:rPr lang="en-US" sz="750" dirty="0">
                <a:solidFill>
                  <a:schemeClr val="bg2">
                    <a:lumMod val="25000"/>
                  </a:schemeClr>
                </a:solidFill>
                <a:latin typeface="Century Gothic" panose="020B0502020202020204" pitchFamily="34" charset="0"/>
                <a:cs typeface="Times New Roman" panose="02020603050405020304" pitchFamily="18" charset="0"/>
              </a:rPr>
              <a:t>-suite bath. Many of these bedrooms have views of the bridge and could make a wonderful office if needed. The garage is huge and creates living spaces to enjoy ping pong, pool, gardening space etc.. endless possibilities! The elevator takes you to all levels of living from the garage. The front yard is dreamy with beautiful majestic oaks and marsh views. The rear yard design features a fire pit and has a pre-approved pool plan and patio design if one desires a pool. The pool plans can be found in the documents page. This plan can be modified to fit your design and your budget. Just a brisk walk away you will find the David Simmons Jr. community dock as well as the Remley's Point boat landing. Just down the road you can entertain joining the ION Club for amenities and tennis. This location is incredible, 5 minutes to downtown, about 20 to the beach and 20 min drive to the CHS International Airport. This new home has many architectural details and features. This is </a:t>
            </a:r>
            <a:r>
              <a:rPr lang="en-US" sz="750" dirty="0" err="1">
                <a:solidFill>
                  <a:schemeClr val="bg2">
                    <a:lumMod val="25000"/>
                  </a:schemeClr>
                </a:solidFill>
                <a:latin typeface="Century Gothic" panose="020B0502020202020204" pitchFamily="34" charset="0"/>
                <a:cs typeface="Times New Roman" panose="02020603050405020304" pitchFamily="18" charset="0"/>
              </a:rPr>
              <a:t>lowcountry</a:t>
            </a:r>
            <a:r>
              <a:rPr lang="en-US" sz="750" dirty="0">
                <a:solidFill>
                  <a:schemeClr val="bg2">
                    <a:lumMod val="25000"/>
                  </a:schemeClr>
                </a:solidFill>
                <a:latin typeface="Century Gothic" panose="020B0502020202020204" pitchFamily="34" charset="0"/>
                <a:cs typeface="Times New Roman" panose="02020603050405020304" pitchFamily="18" charset="0"/>
              </a:rPr>
              <a:t> living at its finest. See attached floor plan and a pool plan if desired. Welcome home Charleston!</a:t>
            </a:r>
            <a:endParaRPr lang="en-US" sz="750" u="sng" dirty="0">
              <a:solidFill>
                <a:schemeClr val="bg2">
                  <a:lumMod val="25000"/>
                </a:schemeClr>
              </a:solidFill>
              <a:latin typeface="Century Gothic" panose="020B0502020202020204" pitchFamily="34" charset="0"/>
              <a:cs typeface="Times New Roman" panose="02020603050405020304" pitchFamily="18" charset="0"/>
            </a:endParaRPr>
          </a:p>
          <a:p>
            <a:pPr algn="ctr"/>
            <a:endParaRPr lang="en-US" sz="750" dirty="0">
              <a:solidFill>
                <a:schemeClr val="bg2">
                  <a:lumMod val="25000"/>
                </a:schemeClr>
              </a:solidFill>
              <a:latin typeface="Century Gothic" panose="020B0502020202020204" pitchFamily="34" charset="0"/>
              <a:cs typeface="Times New Roman" panose="02020603050405020304" pitchFamily="18" charset="0"/>
            </a:endParaRPr>
          </a:p>
          <a:p>
            <a:pPr algn="ctr"/>
            <a:r>
              <a:rPr lang="en-US" sz="750" dirty="0">
                <a:solidFill>
                  <a:schemeClr val="bg2">
                    <a:lumMod val="25000"/>
                  </a:schemeClr>
                </a:solidFill>
                <a:latin typeface="Century Gothic" panose="020B0502020202020204" pitchFamily="34" charset="0"/>
                <a:cs typeface="Times New Roman" panose="02020603050405020304" pitchFamily="18" charset="0"/>
              </a:rPr>
              <a:t>Take a video tour: </a:t>
            </a:r>
            <a:r>
              <a:rPr lang="en-US" sz="750" dirty="0">
                <a:solidFill>
                  <a:schemeClr val="bg2">
                    <a:lumMod val="25000"/>
                  </a:schemeClr>
                </a:solidFill>
                <a:latin typeface="Century Gothic" panose="020B0502020202020204" pitchFamily="34" charset="0"/>
                <a:cs typeface="Times New Roman" panose="02020603050405020304" pitchFamily="18" charset="0"/>
                <a:hlinkClick r:id="rId3"/>
              </a:rPr>
              <a:t>https://youtu.be/-5cj195LP0Y</a:t>
            </a:r>
            <a:r>
              <a:rPr lang="en-US" sz="750" dirty="0">
                <a:solidFill>
                  <a:schemeClr val="bg2">
                    <a:lumMod val="25000"/>
                  </a:schemeClr>
                </a:solidFill>
                <a:latin typeface="Century Gothic" panose="020B0502020202020204" pitchFamily="34" charset="0"/>
                <a:cs typeface="Times New Roman" panose="02020603050405020304" pitchFamily="18" charset="0"/>
              </a:rPr>
              <a:t> </a:t>
            </a:r>
          </a:p>
        </p:txBody>
      </p:sp>
      <p:pic>
        <p:nvPicPr>
          <p:cNvPr id="22" name="Picture 21">
            <a:extLst>
              <a:ext uri="{FF2B5EF4-FFF2-40B4-BE49-F238E27FC236}">
                <a16:creationId xmlns:a16="http://schemas.microsoft.com/office/drawing/2014/main" id="{11E0B47A-E7F0-4A38-98B4-02BB8AB769AB}"/>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3875300" y="7391400"/>
            <a:ext cx="1371600" cy="914400"/>
          </a:xfrm>
          <a:prstGeom prst="rect">
            <a:avLst/>
          </a:prstGeom>
        </p:spPr>
      </p:pic>
      <p:pic>
        <p:nvPicPr>
          <p:cNvPr id="28" name="Picture 27">
            <a:extLst>
              <a:ext uri="{FF2B5EF4-FFF2-40B4-BE49-F238E27FC236}">
                <a16:creationId xmlns:a16="http://schemas.microsoft.com/office/drawing/2014/main" id="{63D186A4-9394-49CF-92AE-F312C1093C54}"/>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5675764" y="7391400"/>
            <a:ext cx="1371600" cy="914400"/>
          </a:xfrm>
          <a:prstGeom prst="rect">
            <a:avLst/>
          </a:prstGeom>
        </p:spPr>
      </p:pic>
      <p:pic>
        <p:nvPicPr>
          <p:cNvPr id="13" name="Picture 12">
            <a:extLst>
              <a:ext uri="{FF2B5EF4-FFF2-40B4-BE49-F238E27FC236}">
                <a16:creationId xmlns:a16="http://schemas.microsoft.com/office/drawing/2014/main" id="{C3AEDC10-0748-4E99-A8B2-FEE2A14AE36F}"/>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2074837" y="7393769"/>
            <a:ext cx="1371600" cy="909662"/>
          </a:xfrm>
          <a:prstGeom prst="rect">
            <a:avLst/>
          </a:prstGeom>
          <a:ln>
            <a:noFill/>
          </a:ln>
          <a:effectLst/>
        </p:spPr>
      </p:pic>
      <p:pic>
        <p:nvPicPr>
          <p:cNvPr id="14" name="Picture 13">
            <a:extLst>
              <a:ext uri="{FF2B5EF4-FFF2-40B4-BE49-F238E27FC236}">
                <a16:creationId xmlns:a16="http://schemas.microsoft.com/office/drawing/2014/main" id="{1B5A04F7-D83A-41BE-8013-20398F803CE6}"/>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274374" y="7392883"/>
            <a:ext cx="1371600" cy="911433"/>
          </a:xfrm>
          <a:prstGeom prst="rect">
            <a:avLst/>
          </a:prstGeom>
          <a:ln>
            <a:noFill/>
          </a:ln>
          <a:effectLst/>
        </p:spPr>
      </p:pic>
      <p:pic>
        <p:nvPicPr>
          <p:cNvPr id="24" name="Picture 23">
            <a:extLst>
              <a:ext uri="{FF2B5EF4-FFF2-40B4-BE49-F238E27FC236}">
                <a16:creationId xmlns:a16="http://schemas.microsoft.com/office/drawing/2014/main" id="{C56D3312-4393-4F5D-89D9-D2F60E70E123}"/>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2074837" y="4106393"/>
            <a:ext cx="1371600" cy="902646"/>
          </a:xfrm>
          <a:prstGeom prst="rect">
            <a:avLst/>
          </a:prstGeom>
        </p:spPr>
      </p:pic>
      <p:pic>
        <p:nvPicPr>
          <p:cNvPr id="15" name="Picture 14">
            <a:extLst>
              <a:ext uri="{FF2B5EF4-FFF2-40B4-BE49-F238E27FC236}">
                <a16:creationId xmlns:a16="http://schemas.microsoft.com/office/drawing/2014/main" id="{7C5D5400-0417-4DF5-A326-BDFBA78010ED}"/>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5675764" y="4106393"/>
            <a:ext cx="1371600" cy="902646"/>
          </a:xfrm>
          <a:prstGeom prst="rect">
            <a:avLst/>
          </a:prstGeom>
          <a:ln>
            <a:noFill/>
          </a:ln>
          <a:effectLst/>
        </p:spPr>
      </p:pic>
      <p:pic>
        <p:nvPicPr>
          <p:cNvPr id="16" name="Picture 15">
            <a:extLst>
              <a:ext uri="{FF2B5EF4-FFF2-40B4-BE49-F238E27FC236}">
                <a16:creationId xmlns:a16="http://schemas.microsoft.com/office/drawing/2014/main" id="{DAB015C4-1503-45DF-AC4E-224D037DFCDD}"/>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3875300" y="4106393"/>
            <a:ext cx="1371600" cy="906140"/>
          </a:xfrm>
          <a:prstGeom prst="rect">
            <a:avLst/>
          </a:prstGeom>
          <a:ln>
            <a:noFill/>
          </a:ln>
          <a:effectLst/>
        </p:spPr>
      </p:pic>
      <p:pic>
        <p:nvPicPr>
          <p:cNvPr id="17" name="Picture 16">
            <a:extLst>
              <a:ext uri="{FF2B5EF4-FFF2-40B4-BE49-F238E27FC236}">
                <a16:creationId xmlns:a16="http://schemas.microsoft.com/office/drawing/2014/main" id="{42E4EDAC-CF98-47B1-AA24-801E679FC4DA}"/>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274374" y="4106393"/>
            <a:ext cx="1371600" cy="894239"/>
          </a:xfrm>
          <a:prstGeom prst="rect">
            <a:avLst/>
          </a:prstGeom>
          <a:ln>
            <a:noFill/>
          </a:ln>
          <a:effectLst/>
        </p:spPr>
      </p:pic>
      <p:grpSp>
        <p:nvGrpSpPr>
          <p:cNvPr id="7" name="Group 6">
            <a:extLst>
              <a:ext uri="{FF2B5EF4-FFF2-40B4-BE49-F238E27FC236}">
                <a16:creationId xmlns:a16="http://schemas.microsoft.com/office/drawing/2014/main" id="{84008F5E-1663-D018-7A96-4E3B79393667}"/>
              </a:ext>
            </a:extLst>
          </p:cNvPr>
          <p:cNvGrpSpPr/>
          <p:nvPr/>
        </p:nvGrpSpPr>
        <p:grpSpPr>
          <a:xfrm>
            <a:off x="0" y="-519642"/>
            <a:ext cx="1752600" cy="2272242"/>
            <a:chOff x="-2013867" y="-519642"/>
            <a:chExt cx="1752600" cy="2272242"/>
          </a:xfrm>
        </p:grpSpPr>
        <p:sp>
          <p:nvSpPr>
            <p:cNvPr id="3" name="Diagonal Stripe 2">
              <a:extLst>
                <a:ext uri="{FF2B5EF4-FFF2-40B4-BE49-F238E27FC236}">
                  <a16:creationId xmlns:a16="http://schemas.microsoft.com/office/drawing/2014/main" id="{B2D1C82E-D008-BD3B-12AF-D616BAAA855B}"/>
                </a:ext>
              </a:extLst>
            </p:cNvPr>
            <p:cNvSpPr/>
            <p:nvPr/>
          </p:nvSpPr>
          <p:spPr>
            <a:xfrm>
              <a:off x="-2013867" y="-10834"/>
              <a:ext cx="1752600" cy="1763434"/>
            </a:xfrm>
            <a:prstGeom prst="diagStrip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17661247-02A2-0120-6519-86A418CB1BA0}"/>
                </a:ext>
              </a:extLst>
            </p:cNvPr>
            <p:cNvSpPr/>
            <p:nvPr/>
          </p:nvSpPr>
          <p:spPr>
            <a:xfrm rot="18876352">
              <a:off x="-2508046" y="220959"/>
              <a:ext cx="2209800" cy="728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b="1" dirty="0">
                  <a:solidFill>
                    <a:schemeClr val="tx1"/>
                  </a:solidFill>
                  <a:latin typeface="Century Gothic" panose="020B0502020202020204" pitchFamily="34" charset="0"/>
                </a:rPr>
                <a:t>OPEN HOUSE</a:t>
              </a:r>
            </a:p>
            <a:p>
              <a:pPr algn="ctr"/>
              <a:r>
                <a:rPr lang="en-US" sz="1600" b="1" dirty="0">
                  <a:solidFill>
                    <a:schemeClr val="tx1"/>
                  </a:solidFill>
                  <a:latin typeface="Century Gothic" panose="020B0502020202020204" pitchFamily="34" charset="0"/>
                </a:rPr>
                <a:t>SUN JULY 23</a:t>
              </a:r>
              <a:r>
                <a:rPr lang="en-US" sz="1600" b="1" baseline="30000" dirty="0">
                  <a:solidFill>
                    <a:schemeClr val="tx1"/>
                  </a:solidFill>
                  <a:latin typeface="Century Gothic" panose="020B0502020202020204" pitchFamily="34" charset="0"/>
                </a:rPr>
                <a:t>rd</a:t>
              </a:r>
              <a:r>
                <a:rPr lang="en-US" sz="1600" b="1" dirty="0">
                  <a:solidFill>
                    <a:schemeClr val="tx1"/>
                  </a:solidFill>
                  <a:latin typeface="Century Gothic" panose="020B0502020202020204" pitchFamily="34" charset="0"/>
                </a:rPr>
                <a:t> 12-3 </a:t>
              </a:r>
              <a:endParaRPr lang="en-US" sz="1100" b="1" dirty="0">
                <a:solidFill>
                  <a:schemeClr val="tx1"/>
                </a:solidFill>
                <a:latin typeface="Century Gothic" panose="020B0502020202020204" pitchFamily="34" charset="0"/>
              </a:endParaRPr>
            </a:p>
          </p:txBody>
        </p:sp>
      </p:grpSp>
      <p:sp>
        <p:nvSpPr>
          <p:cNvPr id="6" name="Arrow: Right 5">
            <a:extLst>
              <a:ext uri="{FF2B5EF4-FFF2-40B4-BE49-F238E27FC236}">
                <a16:creationId xmlns:a16="http://schemas.microsoft.com/office/drawing/2014/main" id="{DB6AE33C-F45F-6B36-93BE-2658E5F337A8}"/>
              </a:ext>
            </a:extLst>
          </p:cNvPr>
          <p:cNvSpPr/>
          <p:nvPr/>
        </p:nvSpPr>
        <p:spPr>
          <a:xfrm>
            <a:off x="-1981200" y="3123738"/>
            <a:ext cx="838200" cy="3048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7E5A301-FEFE-44AA-8EA3-024C10EED2B0}"/>
              </a:ext>
            </a:extLst>
          </p:cNvPr>
          <p:cNvPicPr>
            <a:picLocks noChangeAspect="1"/>
          </p:cNvPicPr>
          <p:nvPr/>
        </p:nvPicPr>
        <p:blipFill>
          <a:blip r:embed="rId12" cstate="print">
            <a:lum bright="70000" contrast="-70000"/>
            <a:extLst>
              <a:ext uri="{28A0092B-C50C-407E-A947-70E740481C1C}">
                <a14:useLocalDpi xmlns:a14="http://schemas.microsoft.com/office/drawing/2010/main" val="0"/>
              </a:ext>
            </a:extLst>
          </a:blip>
          <a:srcRect/>
          <a:stretch/>
        </p:blipFill>
        <p:spPr>
          <a:xfrm>
            <a:off x="5542224" y="3081051"/>
            <a:ext cx="1662545" cy="380538"/>
          </a:xfrm>
          <a:prstGeom prst="rect">
            <a:avLst/>
          </a:prstGeom>
          <a:effectLst/>
        </p:spPr>
      </p:pic>
      <p:sp>
        <p:nvSpPr>
          <p:cNvPr id="11" name="TextBox 10">
            <a:extLst>
              <a:ext uri="{FF2B5EF4-FFF2-40B4-BE49-F238E27FC236}">
                <a16:creationId xmlns:a16="http://schemas.microsoft.com/office/drawing/2014/main" id="{98AA5B7A-BBD3-4F33-CC0B-C423028D7251}"/>
              </a:ext>
            </a:extLst>
          </p:cNvPr>
          <p:cNvSpPr txBox="1"/>
          <p:nvPr/>
        </p:nvSpPr>
        <p:spPr>
          <a:xfrm>
            <a:off x="3875298" y="8446716"/>
            <a:ext cx="3172066" cy="553998"/>
          </a:xfrm>
          <a:prstGeom prst="rect">
            <a:avLst/>
          </a:prstGeom>
          <a:noFill/>
        </p:spPr>
        <p:txBody>
          <a:bodyPr wrap="square">
            <a:spAutoFit/>
          </a:bodyPr>
          <a:lstStyle/>
          <a:p>
            <a:pPr algn="ctr"/>
            <a:r>
              <a:rPr lang="en-US" sz="1000" dirty="0">
                <a:latin typeface="Century Gothic" panose="020B0502020202020204" pitchFamily="34" charset="0"/>
              </a:rPr>
              <a:t>Carolina One Real Estate</a:t>
            </a:r>
          </a:p>
          <a:p>
            <a:pPr algn="ctr"/>
            <a:r>
              <a:rPr lang="en-US" sz="1000" dirty="0">
                <a:latin typeface="Century Gothic" panose="020B0502020202020204" pitchFamily="34" charset="0"/>
              </a:rPr>
              <a:t>1101 St. Thomas Island Dr.</a:t>
            </a:r>
          </a:p>
          <a:p>
            <a:pPr algn="ctr"/>
            <a:r>
              <a:rPr lang="en-US" sz="1000" dirty="0">
                <a:latin typeface="Century Gothic" panose="020B0502020202020204" pitchFamily="34" charset="0"/>
              </a:rPr>
              <a:t>Charleston, SC 29492</a:t>
            </a:r>
          </a:p>
        </p:txBody>
      </p:sp>
      <p:pic>
        <p:nvPicPr>
          <p:cNvPr id="18" name="Picture 17">
            <a:extLst>
              <a:ext uri="{FF2B5EF4-FFF2-40B4-BE49-F238E27FC236}">
                <a16:creationId xmlns:a16="http://schemas.microsoft.com/office/drawing/2014/main" id="{9B4DD229-54D0-F49A-C371-F81A029B0FD4}"/>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3325535" y="8391651"/>
            <a:ext cx="664129" cy="664129"/>
          </a:xfrm>
          <a:prstGeom prst="ellipse">
            <a:avLst/>
          </a:prstGeom>
        </p:spPr>
      </p:pic>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577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Palatino Linotype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90</cp:revision>
  <dcterms:created xsi:type="dcterms:W3CDTF">2006-08-16T00:00:00Z</dcterms:created>
  <dcterms:modified xsi:type="dcterms:W3CDTF">2023-07-19T19:35:22Z</dcterms:modified>
</cp:coreProperties>
</file>