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6942" rtl="0" eaLnBrk="1" latinLnBrk="0" hangingPunct="1">
      <a:defRPr sz="1800" kern="1200">
        <a:solidFill>
          <a:schemeClr val="tx1"/>
        </a:solidFill>
        <a:latin typeface="+mn-lt"/>
        <a:ea typeface="+mn-ea"/>
        <a:cs typeface="+mn-cs"/>
      </a:defRPr>
    </a:lvl1pPr>
    <a:lvl2pPr marL="458471" algn="l" defTabSz="916942" rtl="0" eaLnBrk="1" latinLnBrk="0" hangingPunct="1">
      <a:defRPr sz="1800" kern="1200">
        <a:solidFill>
          <a:schemeClr val="tx1"/>
        </a:solidFill>
        <a:latin typeface="+mn-lt"/>
        <a:ea typeface="+mn-ea"/>
        <a:cs typeface="+mn-cs"/>
      </a:defRPr>
    </a:lvl2pPr>
    <a:lvl3pPr marL="916942" algn="l" defTabSz="916942" rtl="0" eaLnBrk="1" latinLnBrk="0" hangingPunct="1">
      <a:defRPr sz="1800" kern="1200">
        <a:solidFill>
          <a:schemeClr val="tx1"/>
        </a:solidFill>
        <a:latin typeface="+mn-lt"/>
        <a:ea typeface="+mn-ea"/>
        <a:cs typeface="+mn-cs"/>
      </a:defRPr>
    </a:lvl3pPr>
    <a:lvl4pPr marL="1375413" algn="l" defTabSz="916942" rtl="0" eaLnBrk="1" latinLnBrk="0" hangingPunct="1">
      <a:defRPr sz="1800" kern="1200">
        <a:solidFill>
          <a:schemeClr val="tx1"/>
        </a:solidFill>
        <a:latin typeface="+mn-lt"/>
        <a:ea typeface="+mn-ea"/>
        <a:cs typeface="+mn-cs"/>
      </a:defRPr>
    </a:lvl4pPr>
    <a:lvl5pPr marL="1833884" algn="l" defTabSz="916942" rtl="0" eaLnBrk="1" latinLnBrk="0" hangingPunct="1">
      <a:defRPr sz="1800" kern="1200">
        <a:solidFill>
          <a:schemeClr val="tx1"/>
        </a:solidFill>
        <a:latin typeface="+mn-lt"/>
        <a:ea typeface="+mn-ea"/>
        <a:cs typeface="+mn-cs"/>
      </a:defRPr>
    </a:lvl5pPr>
    <a:lvl6pPr marL="2292355" algn="l" defTabSz="916942" rtl="0" eaLnBrk="1" latinLnBrk="0" hangingPunct="1">
      <a:defRPr sz="1800" kern="1200">
        <a:solidFill>
          <a:schemeClr val="tx1"/>
        </a:solidFill>
        <a:latin typeface="+mn-lt"/>
        <a:ea typeface="+mn-ea"/>
        <a:cs typeface="+mn-cs"/>
      </a:defRPr>
    </a:lvl6pPr>
    <a:lvl7pPr marL="2750826" algn="l" defTabSz="916942" rtl="0" eaLnBrk="1" latinLnBrk="0" hangingPunct="1">
      <a:defRPr sz="1800" kern="1200">
        <a:solidFill>
          <a:schemeClr val="tx1"/>
        </a:solidFill>
        <a:latin typeface="+mn-lt"/>
        <a:ea typeface="+mn-ea"/>
        <a:cs typeface="+mn-cs"/>
      </a:defRPr>
    </a:lvl7pPr>
    <a:lvl8pPr marL="3209297" algn="l" defTabSz="916942" rtl="0" eaLnBrk="1" latinLnBrk="0" hangingPunct="1">
      <a:defRPr sz="1800" kern="1200">
        <a:solidFill>
          <a:schemeClr val="tx1"/>
        </a:solidFill>
        <a:latin typeface="+mn-lt"/>
        <a:ea typeface="+mn-ea"/>
        <a:cs typeface="+mn-cs"/>
      </a:defRPr>
    </a:lvl8pPr>
    <a:lvl9pPr marL="3667768" algn="l" defTabSz="9169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68" y="-415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2816" indent="0" algn="ctr">
              <a:buNone/>
              <a:defRPr>
                <a:solidFill>
                  <a:schemeClr val="tx1">
                    <a:tint val="75000"/>
                  </a:schemeClr>
                </a:solidFill>
              </a:defRPr>
            </a:lvl2pPr>
            <a:lvl3pPr marL="905633" indent="0" algn="ctr">
              <a:buNone/>
              <a:defRPr>
                <a:solidFill>
                  <a:schemeClr val="tx1">
                    <a:tint val="75000"/>
                  </a:schemeClr>
                </a:solidFill>
              </a:defRPr>
            </a:lvl3pPr>
            <a:lvl4pPr marL="1358450" indent="0" algn="ctr">
              <a:buNone/>
              <a:defRPr>
                <a:solidFill>
                  <a:schemeClr val="tx1">
                    <a:tint val="75000"/>
                  </a:schemeClr>
                </a:solidFill>
              </a:defRPr>
            </a:lvl4pPr>
            <a:lvl5pPr marL="1811266" indent="0" algn="ctr">
              <a:buNone/>
              <a:defRPr>
                <a:solidFill>
                  <a:schemeClr val="tx1">
                    <a:tint val="75000"/>
                  </a:schemeClr>
                </a:solidFill>
              </a:defRPr>
            </a:lvl5pPr>
            <a:lvl6pPr marL="2264083" indent="0" algn="ctr">
              <a:buNone/>
              <a:defRPr>
                <a:solidFill>
                  <a:schemeClr val="tx1">
                    <a:tint val="75000"/>
                  </a:schemeClr>
                </a:solidFill>
              </a:defRPr>
            </a:lvl6pPr>
            <a:lvl7pPr marL="2716899" indent="0" algn="ctr">
              <a:buNone/>
              <a:defRPr>
                <a:solidFill>
                  <a:schemeClr val="tx1">
                    <a:tint val="75000"/>
                  </a:schemeClr>
                </a:solidFill>
              </a:defRPr>
            </a:lvl7pPr>
            <a:lvl8pPr marL="3169716" indent="0" algn="ctr">
              <a:buNone/>
              <a:defRPr>
                <a:solidFill>
                  <a:schemeClr val="tx1">
                    <a:tint val="75000"/>
                  </a:schemeClr>
                </a:solidFill>
              </a:defRPr>
            </a:lvl8pPr>
            <a:lvl9pPr marL="362253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8"/>
            <a:ext cx="6217920" cy="2000249"/>
          </a:xfrm>
        </p:spPr>
        <p:txBody>
          <a:bodyPr anchor="b"/>
          <a:lstStyle>
            <a:lvl1pPr marL="0" indent="0">
              <a:buNone/>
              <a:defRPr sz="1956">
                <a:solidFill>
                  <a:schemeClr val="tx1">
                    <a:tint val="75000"/>
                  </a:schemeClr>
                </a:solidFill>
              </a:defRPr>
            </a:lvl1pPr>
            <a:lvl2pPr marL="452816" indent="0">
              <a:buNone/>
              <a:defRPr sz="1778">
                <a:solidFill>
                  <a:schemeClr val="tx1">
                    <a:tint val="75000"/>
                  </a:schemeClr>
                </a:solidFill>
              </a:defRPr>
            </a:lvl2pPr>
            <a:lvl3pPr marL="905633" indent="0">
              <a:buNone/>
              <a:defRPr sz="1600">
                <a:solidFill>
                  <a:schemeClr val="tx1">
                    <a:tint val="75000"/>
                  </a:schemeClr>
                </a:solidFill>
              </a:defRPr>
            </a:lvl3pPr>
            <a:lvl4pPr marL="1358450" indent="0">
              <a:buNone/>
              <a:defRPr sz="1422">
                <a:solidFill>
                  <a:schemeClr val="tx1">
                    <a:tint val="75000"/>
                  </a:schemeClr>
                </a:solidFill>
              </a:defRPr>
            </a:lvl4pPr>
            <a:lvl5pPr marL="1811266" indent="0">
              <a:buNone/>
              <a:defRPr sz="1422">
                <a:solidFill>
                  <a:schemeClr val="tx1">
                    <a:tint val="75000"/>
                  </a:schemeClr>
                </a:solidFill>
              </a:defRPr>
            </a:lvl5pPr>
            <a:lvl6pPr marL="2264083" indent="0">
              <a:buNone/>
              <a:defRPr sz="1422">
                <a:solidFill>
                  <a:schemeClr val="tx1">
                    <a:tint val="75000"/>
                  </a:schemeClr>
                </a:solidFill>
              </a:defRPr>
            </a:lvl6pPr>
            <a:lvl7pPr marL="2716899" indent="0">
              <a:buNone/>
              <a:defRPr sz="1422">
                <a:solidFill>
                  <a:schemeClr val="tx1">
                    <a:tint val="75000"/>
                  </a:schemeClr>
                </a:solidFill>
              </a:defRPr>
            </a:lvl7pPr>
            <a:lvl8pPr marL="3169716" indent="0">
              <a:buNone/>
              <a:defRPr sz="1422">
                <a:solidFill>
                  <a:schemeClr val="tx1">
                    <a:tint val="75000"/>
                  </a:schemeClr>
                </a:solidFill>
              </a:defRPr>
            </a:lvl8pPr>
            <a:lvl9pPr marL="3622532" indent="0">
              <a:buNone/>
              <a:defRPr sz="142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56" b="1"/>
            </a:lvl1pPr>
          </a:lstStyle>
          <a:p>
            <a:r>
              <a:rPr lang="en-US"/>
              <a:t>Click to edit Master title style</a:t>
            </a:r>
          </a:p>
        </p:txBody>
      </p:sp>
      <p:sp>
        <p:nvSpPr>
          <p:cNvPr id="3" name="Content Placeholder 2"/>
          <p:cNvSpPr>
            <a:spLocks noGrp="1"/>
          </p:cNvSpPr>
          <p:nvPr>
            <p:ph idx="1"/>
          </p:nvPr>
        </p:nvSpPr>
        <p:spPr>
          <a:xfrm>
            <a:off x="2860040" y="364067"/>
            <a:ext cx="4089401" cy="7804151"/>
          </a:xfrm>
        </p:spPr>
        <p:txBody>
          <a:bodyPr/>
          <a:lstStyle>
            <a:lvl1pPr>
              <a:defRPr sz="3200"/>
            </a:lvl1pPr>
            <a:lvl2pPr>
              <a:defRPr sz="2756"/>
            </a:lvl2pPr>
            <a:lvl3pPr>
              <a:defRPr sz="2400"/>
            </a:lvl3pPr>
            <a:lvl4pPr>
              <a:defRPr sz="1956"/>
            </a:lvl4pPr>
            <a:lvl5pPr>
              <a:defRPr sz="1956"/>
            </a:lvl5pPr>
            <a:lvl6pPr>
              <a:defRPr sz="1956"/>
            </a:lvl6pPr>
            <a:lvl7pPr>
              <a:defRPr sz="1956"/>
            </a:lvl7pPr>
            <a:lvl8pPr>
              <a:defRPr sz="1956"/>
            </a:lvl8pPr>
            <a:lvl9pPr>
              <a:defRPr sz="19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1" cy="6254751"/>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1956"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2816" indent="0">
              <a:buNone/>
              <a:defRPr sz="2756"/>
            </a:lvl2pPr>
            <a:lvl3pPr marL="905633" indent="0">
              <a:buNone/>
              <a:defRPr sz="2400"/>
            </a:lvl3pPr>
            <a:lvl4pPr marL="1358450" indent="0">
              <a:buNone/>
              <a:defRPr sz="1956"/>
            </a:lvl4pPr>
            <a:lvl5pPr marL="1811266" indent="0">
              <a:buNone/>
              <a:defRPr sz="1956"/>
            </a:lvl5pPr>
            <a:lvl6pPr marL="2264083" indent="0">
              <a:buNone/>
              <a:defRPr sz="1956"/>
            </a:lvl6pPr>
            <a:lvl7pPr marL="2716899" indent="0">
              <a:buNone/>
              <a:defRPr sz="1956"/>
            </a:lvl7pPr>
            <a:lvl8pPr marL="3169716" indent="0">
              <a:buNone/>
              <a:defRPr sz="1956"/>
            </a:lvl8pPr>
            <a:lvl9pPr marL="3622532" indent="0">
              <a:buNone/>
              <a:defRPr sz="1956"/>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56">
                <a:solidFill>
                  <a:schemeClr val="tx1">
                    <a:tint val="75000"/>
                  </a:schemeClr>
                </a:solidFill>
              </a:defRPr>
            </a:lvl1pPr>
          </a:lstStyle>
          <a:p>
            <a:fld id="{1D8BD707-D9CF-40AE-B4C6-C98DA3205C09}" type="datetimeFigureOut">
              <a:rPr lang="en-US" smtClean="0"/>
              <a:pPr/>
              <a:t>10/7/2020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56">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05633" rtl="0" eaLnBrk="1" latinLnBrk="0" hangingPunct="1">
        <a:spcBef>
          <a:spcPct val="0"/>
        </a:spcBef>
        <a:buNone/>
        <a:defRPr sz="4356" kern="1200">
          <a:solidFill>
            <a:schemeClr val="tx1"/>
          </a:solidFill>
          <a:latin typeface="+mj-lt"/>
          <a:ea typeface="+mj-ea"/>
          <a:cs typeface="+mj-cs"/>
        </a:defRPr>
      </a:lvl1pPr>
    </p:titleStyle>
    <p:bodyStyle>
      <a:lvl1pPr marL="339612" indent="-339612" algn="l" defTabSz="905633"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35827" indent="-283011" algn="l" defTabSz="905633" rtl="0" eaLnBrk="1" latinLnBrk="0" hangingPunct="1">
        <a:spcBef>
          <a:spcPct val="20000"/>
        </a:spcBef>
        <a:buFont typeface="Arial" pitchFamily="34" charset="0"/>
        <a:buChar char="–"/>
        <a:defRPr sz="2756" kern="1200">
          <a:solidFill>
            <a:schemeClr val="tx1"/>
          </a:solidFill>
          <a:latin typeface="+mn-lt"/>
          <a:ea typeface="+mn-ea"/>
          <a:cs typeface="+mn-cs"/>
        </a:defRPr>
      </a:lvl2pPr>
      <a:lvl3pPr marL="1132042" indent="-226408" algn="l" defTabSz="905633"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8485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4pPr>
      <a:lvl5pPr marL="203767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5pPr>
      <a:lvl6pPr marL="249049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6pPr>
      <a:lvl7pPr marL="294330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7pPr>
      <a:lvl8pPr marL="339612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8pPr>
      <a:lvl9pPr marL="384894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9pPr>
    </p:bodyStyle>
    <p:otherStyle>
      <a:defPPr>
        <a:defRPr lang="en-US"/>
      </a:defPPr>
      <a:lvl1pPr marL="0" algn="l" defTabSz="905633" rtl="0" eaLnBrk="1" latinLnBrk="0" hangingPunct="1">
        <a:defRPr sz="1778" kern="1200">
          <a:solidFill>
            <a:schemeClr val="tx1"/>
          </a:solidFill>
          <a:latin typeface="+mn-lt"/>
          <a:ea typeface="+mn-ea"/>
          <a:cs typeface="+mn-cs"/>
        </a:defRPr>
      </a:lvl1pPr>
      <a:lvl2pPr marL="452816" algn="l" defTabSz="905633" rtl="0" eaLnBrk="1" latinLnBrk="0" hangingPunct="1">
        <a:defRPr sz="1778" kern="1200">
          <a:solidFill>
            <a:schemeClr val="tx1"/>
          </a:solidFill>
          <a:latin typeface="+mn-lt"/>
          <a:ea typeface="+mn-ea"/>
          <a:cs typeface="+mn-cs"/>
        </a:defRPr>
      </a:lvl2pPr>
      <a:lvl3pPr marL="905633" algn="l" defTabSz="905633" rtl="0" eaLnBrk="1" latinLnBrk="0" hangingPunct="1">
        <a:defRPr sz="1778" kern="1200">
          <a:solidFill>
            <a:schemeClr val="tx1"/>
          </a:solidFill>
          <a:latin typeface="+mn-lt"/>
          <a:ea typeface="+mn-ea"/>
          <a:cs typeface="+mn-cs"/>
        </a:defRPr>
      </a:lvl3pPr>
      <a:lvl4pPr marL="1358450" algn="l" defTabSz="905633" rtl="0" eaLnBrk="1" latinLnBrk="0" hangingPunct="1">
        <a:defRPr sz="1778" kern="1200">
          <a:solidFill>
            <a:schemeClr val="tx1"/>
          </a:solidFill>
          <a:latin typeface="+mn-lt"/>
          <a:ea typeface="+mn-ea"/>
          <a:cs typeface="+mn-cs"/>
        </a:defRPr>
      </a:lvl4pPr>
      <a:lvl5pPr marL="1811266" algn="l" defTabSz="905633" rtl="0" eaLnBrk="1" latinLnBrk="0" hangingPunct="1">
        <a:defRPr sz="1778" kern="1200">
          <a:solidFill>
            <a:schemeClr val="tx1"/>
          </a:solidFill>
          <a:latin typeface="+mn-lt"/>
          <a:ea typeface="+mn-ea"/>
          <a:cs typeface="+mn-cs"/>
        </a:defRPr>
      </a:lvl5pPr>
      <a:lvl6pPr marL="2264083" algn="l" defTabSz="905633" rtl="0" eaLnBrk="1" latinLnBrk="0" hangingPunct="1">
        <a:defRPr sz="1778" kern="1200">
          <a:solidFill>
            <a:schemeClr val="tx1"/>
          </a:solidFill>
          <a:latin typeface="+mn-lt"/>
          <a:ea typeface="+mn-ea"/>
          <a:cs typeface="+mn-cs"/>
        </a:defRPr>
      </a:lvl6pPr>
      <a:lvl7pPr marL="2716899" algn="l" defTabSz="905633" rtl="0" eaLnBrk="1" latinLnBrk="0" hangingPunct="1">
        <a:defRPr sz="1778" kern="1200">
          <a:solidFill>
            <a:schemeClr val="tx1"/>
          </a:solidFill>
          <a:latin typeface="+mn-lt"/>
          <a:ea typeface="+mn-ea"/>
          <a:cs typeface="+mn-cs"/>
        </a:defRPr>
      </a:lvl7pPr>
      <a:lvl8pPr marL="3169716" algn="l" defTabSz="905633" rtl="0" eaLnBrk="1" latinLnBrk="0" hangingPunct="1">
        <a:defRPr sz="1778" kern="1200">
          <a:solidFill>
            <a:schemeClr val="tx1"/>
          </a:solidFill>
          <a:latin typeface="+mn-lt"/>
          <a:ea typeface="+mn-ea"/>
          <a:cs typeface="+mn-cs"/>
        </a:defRPr>
      </a:lvl8pPr>
      <a:lvl9pPr marL="3622532" algn="l" defTabSz="905633" rtl="0" eaLnBrk="1" latinLnBrk="0" hangingPunct="1">
        <a:defRPr sz="17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17769"/>
          <a:stretch/>
        </p:blipFill>
        <p:spPr>
          <a:xfrm>
            <a:off x="0" y="0"/>
            <a:ext cx="7315200" cy="4013057"/>
          </a:xfrm>
          <a:prstGeom prst="rect">
            <a:avLst/>
          </a:prstGeom>
          <a:ln w="12700" cap="sq">
            <a:noFill/>
            <a:miter lim="800000"/>
          </a:ln>
          <a:effectLst/>
        </p:spPr>
      </p:pic>
      <p:sp>
        <p:nvSpPr>
          <p:cNvPr id="3" name="Subtitle 2"/>
          <p:cNvSpPr>
            <a:spLocks noGrp="1"/>
          </p:cNvSpPr>
          <p:nvPr>
            <p:ph type="subTitle" idx="1"/>
          </p:nvPr>
        </p:nvSpPr>
        <p:spPr>
          <a:xfrm>
            <a:off x="203201" y="5249331"/>
            <a:ext cx="6907480" cy="1708404"/>
          </a:xfrm>
        </p:spPr>
        <p:txBody>
          <a:bodyPr anchor="ctr">
            <a:noAutofit/>
          </a:bodyPr>
          <a:lstStyle/>
          <a:p>
            <a:r>
              <a:rPr lang="en-US" sz="1156" dirty="0">
                <a:solidFill>
                  <a:schemeClr val="accent1">
                    <a:lumMod val="75000"/>
                  </a:schemeClr>
                </a:solidFill>
                <a:latin typeface="Cambria" panose="02040503050406030204" pitchFamily="18" charset="0"/>
              </a:rPr>
              <a:t>This turn key luxury condo, located in the heart of downtown Charleston, is a short walk to many of the best restaurants and shops the city has to offer. After parking in the building's garage feel secure as you take the elevator to the floor of your unit. As one enters experience the open floor plan featuring 2 BR's 2.5 BA's, stainless appliances and granite countertops in the kitchen and baths. The master bath has dual vanity, walk in shower and garden jacuzzi tub. This freshly painted condo is one of the few units in the complex offering a patio (</a:t>
            </a:r>
            <a:r>
              <a:rPr lang="en-US" sz="1156" dirty="0" err="1">
                <a:solidFill>
                  <a:schemeClr val="accent1">
                    <a:lumMod val="75000"/>
                  </a:schemeClr>
                </a:solidFill>
                <a:latin typeface="Cambria" panose="02040503050406030204" pitchFamily="18" charset="0"/>
              </a:rPr>
              <a:t>approx</a:t>
            </a:r>
            <a:r>
              <a:rPr lang="en-US" sz="1156" dirty="0">
                <a:solidFill>
                  <a:schemeClr val="accent1">
                    <a:lumMod val="75000"/>
                  </a:schemeClr>
                </a:solidFill>
                <a:latin typeface="Cambria" panose="02040503050406030204" pitchFamily="18" charset="0"/>
              </a:rPr>
              <a:t> 655 sq. ft) off the living room giving the owner added room to entertain. </a:t>
            </a:r>
          </a:p>
          <a:p>
            <a:endParaRPr lang="en-US" sz="1156" dirty="0">
              <a:solidFill>
                <a:schemeClr val="accent1">
                  <a:lumMod val="75000"/>
                </a:schemeClr>
              </a:solidFill>
              <a:latin typeface="Cambria" panose="02040503050406030204" pitchFamily="18" charset="0"/>
            </a:endParaRPr>
          </a:p>
          <a:p>
            <a:r>
              <a:rPr lang="en-US" sz="1156" dirty="0">
                <a:solidFill>
                  <a:schemeClr val="accent1">
                    <a:lumMod val="75000"/>
                  </a:schemeClr>
                </a:solidFill>
                <a:latin typeface="Cambria" panose="02040503050406030204" pitchFamily="18" charset="0"/>
              </a:rPr>
              <a:t>Amenities include a secure lobby with key pad entry, ground level patio for grilling, and a rooftop deck providing expansive views of the city and harbor.</a:t>
            </a:r>
            <a:endParaRPr lang="en-US" sz="1156" i="1" dirty="0">
              <a:solidFill>
                <a:schemeClr val="accent1">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3169920" y="8105281"/>
            <a:ext cx="975360" cy="723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818654" y="8147178"/>
            <a:ext cx="3185237" cy="639599"/>
          </a:xfrm>
          <a:prstGeom prst="rect">
            <a:avLst/>
          </a:prstGeom>
        </p:spPr>
        <p:txBody>
          <a:bodyPr wrap="square" anchor="ctr">
            <a:spAutoFit/>
          </a:bodyPr>
          <a:lstStyle/>
          <a:p>
            <a:pPr algn="r"/>
            <a:r>
              <a:rPr lang="en-US" sz="1422" b="1" dirty="0">
                <a:latin typeface="Cambria" panose="02040503050406030204" pitchFamily="18" charset="0"/>
              </a:rPr>
              <a:t>Jerry Wise</a:t>
            </a:r>
          </a:p>
          <a:p>
            <a:pPr algn="r"/>
            <a:r>
              <a:rPr lang="pt-BR" sz="1067" dirty="0">
                <a:latin typeface="Cambria" panose="02040503050406030204" pitchFamily="18" charset="0"/>
              </a:rPr>
              <a:t>843-442-7633</a:t>
            </a:r>
          </a:p>
          <a:p>
            <a:pPr algn="r"/>
            <a:r>
              <a:rPr lang="pt-BR" sz="1067" dirty="0">
                <a:latin typeface="Cambria" panose="02040503050406030204" pitchFamily="18" charset="0"/>
              </a:rPr>
              <a:t>jerrywise03@gmail.com </a:t>
            </a:r>
            <a:endParaRPr lang="en-US" sz="1067" dirty="0">
              <a:solidFill>
                <a:schemeClr val="accent1">
                  <a:lumMod val="75000"/>
                </a:schemeClr>
              </a:solidFill>
              <a:latin typeface="Cambria" panose="02040503050406030204" pitchFamily="18" charset="0"/>
            </a:endParaRPr>
          </a:p>
        </p:txBody>
      </p:sp>
      <p:sp>
        <p:nvSpPr>
          <p:cNvPr id="6" name="Rectangle 5"/>
          <p:cNvSpPr/>
          <p:nvPr/>
        </p:nvSpPr>
        <p:spPr>
          <a:xfrm>
            <a:off x="203200" y="8836720"/>
            <a:ext cx="6908800" cy="215444"/>
          </a:xfrm>
          <a:prstGeom prst="rect">
            <a:avLst/>
          </a:prstGeom>
        </p:spPr>
        <p:txBody>
          <a:bodyPr wrap="square">
            <a:spAutoFit/>
          </a:bodyPr>
          <a:lstStyle/>
          <a:p>
            <a:pPr algn="ctr"/>
            <a:r>
              <a:rPr lang="en-US" sz="800" dirty="0">
                <a:latin typeface="Cambria" panose="02040503050406030204" pitchFamily="18" charset="0"/>
              </a:rPr>
              <a:t>ERA Wilder Realty, 125-F </a:t>
            </a:r>
            <a:r>
              <a:rPr lang="en-US" sz="800" dirty="0" err="1">
                <a:latin typeface="Cambria" panose="02040503050406030204" pitchFamily="18" charset="0"/>
              </a:rPr>
              <a:t>Wappoo</a:t>
            </a:r>
            <a:r>
              <a:rPr lang="en-US" sz="800" dirty="0">
                <a:latin typeface="Cambria" panose="02040503050406030204" pitchFamily="18" charset="0"/>
              </a:rPr>
              <a:t> Creek Dr, Charleston, SC 29412</a:t>
            </a:r>
          </a:p>
        </p:txBody>
      </p:sp>
      <p:sp>
        <p:nvSpPr>
          <p:cNvPr id="8" name="Rectangle 7"/>
          <p:cNvSpPr/>
          <p:nvPr/>
        </p:nvSpPr>
        <p:spPr>
          <a:xfrm>
            <a:off x="406400" y="2662303"/>
            <a:ext cx="6908800" cy="1350754"/>
          </a:xfrm>
          <a:prstGeom prst="rect">
            <a:avLst/>
          </a:prstGeom>
        </p:spPr>
        <p:txBody>
          <a:bodyPr wrap="square">
            <a:spAutoFit/>
          </a:bodyPr>
          <a:lstStyle/>
          <a:p>
            <a:pPr algn="r"/>
            <a:r>
              <a:rPr lang="en-US" sz="2489" b="1" dirty="0">
                <a:solidFill>
                  <a:schemeClr val="bg1"/>
                </a:solidFill>
                <a:latin typeface="Cambria" panose="02040503050406030204" pitchFamily="18" charset="0"/>
              </a:rPr>
              <a:t>76 Society St #13</a:t>
            </a:r>
          </a:p>
          <a:p>
            <a:pPr algn="r"/>
            <a:r>
              <a:rPr lang="en-US" sz="1422" b="1" dirty="0">
                <a:solidFill>
                  <a:schemeClr val="bg1"/>
                </a:solidFill>
                <a:latin typeface="Cambria" panose="02040503050406030204" pitchFamily="18" charset="0"/>
              </a:rPr>
              <a:t>George And Society</a:t>
            </a:r>
          </a:p>
          <a:p>
            <a:pPr algn="r"/>
            <a:r>
              <a:rPr lang="en-US" sz="1422" b="1" dirty="0">
                <a:solidFill>
                  <a:schemeClr val="bg1"/>
                </a:solidFill>
                <a:latin typeface="Cambria" panose="02040503050406030204" pitchFamily="18" charset="0"/>
              </a:rPr>
              <a:t>Charleston</a:t>
            </a:r>
          </a:p>
          <a:p>
            <a:pPr algn="r"/>
            <a:r>
              <a:rPr lang="en-US" sz="1422" b="1" dirty="0">
                <a:solidFill>
                  <a:schemeClr val="bg1"/>
                </a:solidFill>
                <a:latin typeface="Cambria" panose="02040503050406030204" pitchFamily="18" charset="0"/>
              </a:rPr>
              <a:t>MLS# 20027667</a:t>
            </a:r>
          </a:p>
          <a:p>
            <a:pPr algn="r"/>
            <a:r>
              <a:rPr lang="en-US" sz="1422" b="1" dirty="0">
                <a:solidFill>
                  <a:schemeClr val="bg1"/>
                </a:solidFill>
                <a:latin typeface="Cambria" panose="02040503050406030204" pitchFamily="18" charset="0"/>
              </a:rPr>
              <a:t>$770,000</a:t>
            </a: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8077200" y="8105281"/>
            <a:ext cx="482261" cy="634553"/>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074180" y="6957737"/>
            <a:ext cx="1441265" cy="961513"/>
          </a:xfrm>
          <a:prstGeom prst="rect">
            <a:avLst/>
          </a:prstGeom>
          <a:ln w="12700" cap="sq">
            <a:noFill/>
            <a:miter lim="800000"/>
          </a:ln>
          <a:effectLst/>
        </p:spPr>
      </p:pic>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29704" y="6957737"/>
            <a:ext cx="1441265" cy="961513"/>
          </a:xfrm>
          <a:prstGeom prst="rect">
            <a:avLst/>
          </a:prstGeom>
          <a:ln w="12700" cap="sq">
            <a:noFill/>
            <a:miter lim="800000"/>
          </a:ln>
          <a:effectLst/>
        </p:spPr>
      </p:pic>
      <p:pic>
        <p:nvPicPr>
          <p:cNvPr id="34" name="Picture 3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562626" y="6957737"/>
            <a:ext cx="1442269" cy="961512"/>
          </a:xfrm>
          <a:prstGeom prst="rect">
            <a:avLst/>
          </a:prstGeom>
          <a:ln w="12700" cap="sq">
            <a:noFill/>
            <a:miter lim="800000"/>
          </a:ln>
          <a:effectLst/>
        </p:spPr>
      </p:pic>
      <p:pic>
        <p:nvPicPr>
          <p:cNvPr id="35" name="Picture 34"/>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818655" y="6957738"/>
            <a:ext cx="1441264" cy="961512"/>
          </a:xfrm>
          <a:prstGeom prst="rect">
            <a:avLst/>
          </a:prstGeom>
          <a:ln w="12700" cap="sq">
            <a:noFill/>
            <a:miter lim="800000"/>
          </a:ln>
          <a:effectLst/>
        </p:spPr>
      </p:pic>
      <p:sp>
        <p:nvSpPr>
          <p:cNvPr id="10" name="Rectangle 9"/>
          <p:cNvSpPr/>
          <p:nvPr/>
        </p:nvSpPr>
        <p:spPr>
          <a:xfrm>
            <a:off x="7389740" y="2174454"/>
            <a:ext cx="3770852" cy="465127"/>
          </a:xfrm>
          <a:prstGeom prst="rect">
            <a:avLst/>
          </a:prstGeom>
          <a:noFill/>
        </p:spPr>
        <p:txBody>
          <a:bodyPr wrap="square" lIns="81280" tIns="40640" rIns="81280" bIns="40640" anchor="ctr">
            <a:spAutoFit/>
          </a:bodyPr>
          <a:lstStyle/>
          <a:p>
            <a:pPr algn="ctr"/>
            <a:r>
              <a:rPr lang="en-US" sz="2489" b="1" i="1" dirty="0">
                <a:ln w="3175">
                  <a:solidFill>
                    <a:srgbClr val="FFC000"/>
                  </a:solidFill>
                  <a:prstDash val="solid"/>
                </a:ln>
                <a:solidFill>
                  <a:srgbClr val="FFFF00"/>
                </a:solidFill>
                <a:effectLst>
                  <a:outerShdw blurRad="50800" dist="38100" dir="5400000" algn="t" rotWithShape="0">
                    <a:prstClr val="black">
                      <a:alpha val="40000"/>
                    </a:prstClr>
                  </a:outerShdw>
                </a:effectLst>
                <a:latin typeface="Cambria" panose="02040503050406030204" pitchFamily="18" charset="0"/>
              </a:rPr>
              <a:t>New Price!</a:t>
            </a:r>
          </a:p>
        </p:txBody>
      </p:sp>
      <p:sp>
        <p:nvSpPr>
          <p:cNvPr id="11" name="Rectangle 10">
            <a:extLst>
              <a:ext uri="{FF2B5EF4-FFF2-40B4-BE49-F238E27FC236}">
                <a16:creationId xmlns:a16="http://schemas.microsoft.com/office/drawing/2014/main" id="{BDC58176-B2DB-400F-9EEC-D2C7603097CE}"/>
              </a:ext>
            </a:extLst>
          </p:cNvPr>
          <p:cNvSpPr/>
          <p:nvPr/>
        </p:nvSpPr>
        <p:spPr>
          <a:xfrm>
            <a:off x="0" y="0"/>
            <a:ext cx="5891748" cy="475387"/>
          </a:xfrm>
          <a:prstGeom prst="rect">
            <a:avLst/>
          </a:prstGeom>
        </p:spPr>
        <p:txBody>
          <a:bodyPr wrap="square">
            <a:spAutoFit/>
          </a:bodyPr>
          <a:lstStyle/>
          <a:p>
            <a:r>
              <a:rPr lang="en-US" sz="2489" b="1" i="1" dirty="0">
                <a:ln w="3175">
                  <a:noFill/>
                </a:ln>
                <a:solidFill>
                  <a:schemeClr val="bg1"/>
                </a:solidFill>
                <a:effectLst>
                  <a:innerShdw blurRad="63500" dist="50800" dir="13500000">
                    <a:prstClr val="black">
                      <a:alpha val="50000"/>
                    </a:prstClr>
                  </a:innerShdw>
                </a:effectLst>
                <a:latin typeface="Cambria" panose="02040503050406030204" pitchFamily="18" charset="0"/>
              </a:rPr>
              <a:t>Heart of Downtown Charleston Condo</a:t>
            </a:r>
            <a:endParaRPr lang="en-US" sz="2489" dirty="0">
              <a:ln w="3175">
                <a:noFill/>
              </a:ln>
              <a:solidFill>
                <a:schemeClr val="bg1"/>
              </a:solidFill>
              <a:effectLst>
                <a:innerShdw blurRad="63500" dist="50800" dir="13500000">
                  <a:prstClr val="black">
                    <a:alpha val="50000"/>
                  </a:prstClr>
                </a:innerShdw>
              </a:effectLst>
            </a:endParaRPr>
          </a:p>
        </p:txBody>
      </p:sp>
      <p:pic>
        <p:nvPicPr>
          <p:cNvPr id="15" name="Picture 14">
            <a:extLst>
              <a:ext uri="{FF2B5EF4-FFF2-40B4-BE49-F238E27FC236}">
                <a16:creationId xmlns:a16="http://schemas.microsoft.com/office/drawing/2014/main" id="{0C412F48-A596-4DFC-BBCE-D77A42BAF01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074180" y="4287820"/>
            <a:ext cx="1441265" cy="961513"/>
          </a:xfrm>
          <a:prstGeom prst="rect">
            <a:avLst/>
          </a:prstGeom>
          <a:ln w="12700" cap="sq">
            <a:noFill/>
            <a:miter lim="800000"/>
          </a:ln>
          <a:effectLst/>
        </p:spPr>
      </p:pic>
      <p:pic>
        <p:nvPicPr>
          <p:cNvPr id="16" name="Picture 15">
            <a:extLst>
              <a:ext uri="{FF2B5EF4-FFF2-40B4-BE49-F238E27FC236}">
                <a16:creationId xmlns:a16="http://schemas.microsoft.com/office/drawing/2014/main" id="{A548E063-E013-4E48-A5F1-41BA4EE329F0}"/>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29202" y="4288487"/>
            <a:ext cx="1442269" cy="960179"/>
          </a:xfrm>
          <a:prstGeom prst="rect">
            <a:avLst/>
          </a:prstGeom>
          <a:ln w="12700" cap="sq">
            <a:noFill/>
            <a:miter lim="800000"/>
          </a:ln>
          <a:effectLst/>
        </p:spPr>
      </p:pic>
      <p:pic>
        <p:nvPicPr>
          <p:cNvPr id="17" name="Picture 16">
            <a:extLst>
              <a:ext uri="{FF2B5EF4-FFF2-40B4-BE49-F238E27FC236}">
                <a16:creationId xmlns:a16="http://schemas.microsoft.com/office/drawing/2014/main" id="{6D28E444-5731-4894-8427-C44068666F0D}"/>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563629" y="4287821"/>
            <a:ext cx="1440263" cy="961511"/>
          </a:xfrm>
          <a:prstGeom prst="rect">
            <a:avLst/>
          </a:prstGeom>
          <a:ln w="12700" cap="sq">
            <a:noFill/>
            <a:miter lim="800000"/>
          </a:ln>
          <a:effectLst/>
        </p:spPr>
      </p:pic>
      <p:pic>
        <p:nvPicPr>
          <p:cNvPr id="18" name="Picture 17">
            <a:extLst>
              <a:ext uri="{FF2B5EF4-FFF2-40B4-BE49-F238E27FC236}">
                <a16:creationId xmlns:a16="http://schemas.microsoft.com/office/drawing/2014/main" id="{0DFD8CA4-44CB-4DB5-8F67-CE27D0E358F3}"/>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818655" y="4287821"/>
            <a:ext cx="1441264" cy="961512"/>
          </a:xfrm>
          <a:prstGeom prst="rect">
            <a:avLst/>
          </a:prstGeom>
          <a:ln w="12700" cap="sq">
            <a:noFill/>
            <a:miter lim="800000"/>
          </a:ln>
          <a:effectLst/>
        </p:spPr>
      </p:pic>
      <p:sp>
        <p:nvSpPr>
          <p:cNvPr id="2" name="Rectangle 1">
            <a:extLst>
              <a:ext uri="{FF2B5EF4-FFF2-40B4-BE49-F238E27FC236}">
                <a16:creationId xmlns:a16="http://schemas.microsoft.com/office/drawing/2014/main" id="{EA0C31D5-A307-4BF4-A58B-CE54085866F6}"/>
              </a:ext>
            </a:extLst>
          </p:cNvPr>
          <p:cNvSpPr/>
          <p:nvPr/>
        </p:nvSpPr>
        <p:spPr>
          <a:xfrm>
            <a:off x="329704" y="8147178"/>
            <a:ext cx="3185237" cy="639599"/>
          </a:xfrm>
          <a:prstGeom prst="rect">
            <a:avLst/>
          </a:prstGeom>
        </p:spPr>
        <p:txBody>
          <a:bodyPr wrap="square" anchor="ctr">
            <a:spAutoFit/>
          </a:bodyPr>
          <a:lstStyle/>
          <a:p>
            <a:r>
              <a:rPr lang="en-US" sz="1422" b="1" dirty="0">
                <a:latin typeface="Cambria" panose="02040503050406030204" pitchFamily="18" charset="0"/>
              </a:rPr>
              <a:t>Carey </a:t>
            </a:r>
            <a:r>
              <a:rPr lang="en-US" sz="1422" b="1" dirty="0" err="1">
                <a:latin typeface="Cambria" panose="02040503050406030204" pitchFamily="18" charset="0"/>
              </a:rPr>
              <a:t>Budds</a:t>
            </a:r>
            <a:endParaRPr lang="en-US" sz="1422" b="1" dirty="0">
              <a:latin typeface="Cambria" panose="02040503050406030204" pitchFamily="18" charset="0"/>
            </a:endParaRPr>
          </a:p>
          <a:p>
            <a:r>
              <a:rPr lang="pt-BR" sz="1067">
                <a:latin typeface="Cambria" panose="02040503050406030204" pitchFamily="18" charset="0"/>
              </a:rPr>
              <a:t>843-475-1505</a:t>
            </a:r>
          </a:p>
          <a:p>
            <a:r>
              <a:rPr lang="pt-BR" sz="1067">
                <a:latin typeface="Cambria" panose="02040503050406030204" pitchFamily="18" charset="0"/>
              </a:rPr>
              <a:t>cdft73</a:t>
            </a:r>
            <a:r>
              <a:rPr lang="pt-BR" sz="1067" dirty="0">
                <a:latin typeface="Cambria" panose="02040503050406030204" pitchFamily="18" charset="0"/>
              </a:rPr>
              <a:t>@aol.com</a:t>
            </a:r>
            <a:endParaRPr lang="en-US" sz="1067" dirty="0">
              <a:solidFill>
                <a:schemeClr val="accent1">
                  <a:lumMod val="75000"/>
                </a:schemeClr>
              </a:solidFill>
              <a:latin typeface="Cambria" panose="02040503050406030204" pitchFamily="18" charset="0"/>
            </a:endParaRP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207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55</cp:revision>
  <dcterms:created xsi:type="dcterms:W3CDTF">2006-08-16T00:00:00Z</dcterms:created>
  <dcterms:modified xsi:type="dcterms:W3CDTF">2020-10-07T19:02:31Z</dcterms:modified>
</cp:coreProperties>
</file>