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16" y="472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90789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380744"/>
          </a:xfrm>
          <a:prstGeom prst="rect">
            <a:avLst/>
          </a:prstGeom>
          <a:solidFill>
            <a:schemeClr val="tx2">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749" y="6398290"/>
            <a:ext cx="7177702" cy="1385345"/>
          </a:xfrm>
        </p:spPr>
        <p:txBody>
          <a:bodyPr anchor="ctr">
            <a:noAutofit/>
          </a:bodyPr>
          <a:lstStyle/>
          <a:p>
            <a:r>
              <a:rPr lang="en-US" sz="1200" dirty="0">
                <a:solidFill>
                  <a:schemeClr val="tx2">
                    <a:lumMod val="75000"/>
                  </a:schemeClr>
                </a:solidFill>
                <a:latin typeface="Trebuchet MS" panose="020B0603020202020204" pitchFamily="34" charset="0"/>
              </a:rPr>
              <a:t>This is a lovely 4 bedroom house on a hill in Mt. Pleasant! Picturesque and practical this home features an updated kitchen, bright and roomy eat-in area with picture window and recently added sunroom and screened porch. The inviting front porch extends the length of the home and is the perfect place to enjoy the quiet outdoors. An added bonus is that the woods across the street will never be developed and the home enjoys that added quiet and privacy. Point Pleasant is a very desired Mt. Pleasant neighborhood, populated by handsome homes with close proximity to shopping, downtown, the interstates, beaches, and great schools. Come see it today! NO FLOOD INSURANCE.</a:t>
            </a:r>
            <a:endParaRPr lang="en-US" sz="1200" dirty="0">
              <a:solidFill>
                <a:schemeClr val="tx2">
                  <a:lumMod val="75000"/>
                </a:schemeClr>
              </a:solidFill>
              <a:latin typeface="Trebuchet MS" panose="020B0603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3176" y="774729"/>
            <a:ext cx="4848848" cy="3232565"/>
          </a:xfrm>
          <a:prstGeom prst="rect">
            <a:avLst/>
          </a:prstGeom>
          <a:ln w="12700" cap="sq">
            <a:noFill/>
            <a:miter lim="800000"/>
          </a:ln>
          <a:effectLst>
            <a:outerShdw blurRad="50800" dist="38100" dir="5400000" algn="t" rotWithShape="0">
              <a:prstClr val="black">
                <a:alpha val="40000"/>
              </a:prstClr>
            </a:outerShdw>
          </a:effectLst>
        </p:spPr>
      </p:pic>
      <p:sp>
        <p:nvSpPr>
          <p:cNvPr id="2" name="Title 1"/>
          <p:cNvSpPr>
            <a:spLocks noGrp="1"/>
          </p:cNvSpPr>
          <p:nvPr>
            <p:ph type="ctrTitle"/>
          </p:nvPr>
        </p:nvSpPr>
        <p:spPr>
          <a:xfrm>
            <a:off x="1" y="4197248"/>
            <a:ext cx="7315199" cy="906734"/>
          </a:xfrm>
        </p:spPr>
        <p:txBody>
          <a:bodyPr anchor="ctr">
            <a:noAutofit/>
            <a:scene3d>
              <a:camera prst="orthographicFront"/>
              <a:lightRig rig="soft" dir="t">
                <a:rot lat="0" lon="0" rev="17220000"/>
              </a:lightRig>
            </a:scene3d>
            <a:sp3d prstMaterial="softEdge"/>
          </a:bodyPr>
          <a:lstStyle/>
          <a:p>
            <a:r>
              <a:rPr lang="en-US" sz="2000" b="0" cap="none" dirty="0">
                <a:ln w="10541" cmpd="sng">
                  <a:noFill/>
                  <a:prstDash val="solid"/>
                </a:ln>
                <a:solidFill>
                  <a:schemeClr val="tx2">
                    <a:lumMod val="50000"/>
                  </a:schemeClr>
                </a:solidFill>
                <a:effectLst/>
                <a:latin typeface="Trebuchet MS" panose="020B0603020202020204" pitchFamily="34" charset="0"/>
              </a:rPr>
              <a:t>780 </a:t>
            </a:r>
            <a:r>
              <a:rPr lang="en-US" sz="2000" b="0" cap="none" dirty="0" err="1">
                <a:ln w="10541" cmpd="sng">
                  <a:noFill/>
                  <a:prstDash val="solid"/>
                </a:ln>
                <a:solidFill>
                  <a:schemeClr val="tx2">
                    <a:lumMod val="50000"/>
                  </a:schemeClr>
                </a:solidFill>
                <a:effectLst/>
                <a:latin typeface="Trebuchet MS" panose="020B0603020202020204" pitchFamily="34" charset="0"/>
              </a:rPr>
              <a:t>Milldenhall</a:t>
            </a:r>
            <a:r>
              <a:rPr lang="en-US" sz="2000" b="0" cap="none" dirty="0">
                <a:ln w="10541" cmpd="sng">
                  <a:noFill/>
                  <a:prstDash val="solid"/>
                </a:ln>
                <a:solidFill>
                  <a:schemeClr val="tx2">
                    <a:lumMod val="50000"/>
                  </a:schemeClr>
                </a:solidFill>
                <a:effectLst/>
                <a:latin typeface="Trebuchet MS" panose="020B0603020202020204" pitchFamily="34" charset="0"/>
              </a:rPr>
              <a:t> Road</a:t>
            </a:r>
            <a:br>
              <a:rPr lang="en-US" sz="2000" b="0" cap="none" dirty="0">
                <a:ln w="10541" cmpd="sng">
                  <a:noFill/>
                  <a:prstDash val="solid"/>
                </a:ln>
                <a:solidFill>
                  <a:schemeClr val="tx2">
                    <a:lumMod val="50000"/>
                  </a:schemeClr>
                </a:solidFill>
                <a:effectLst/>
                <a:latin typeface="Trebuchet MS" panose="020B0603020202020204" pitchFamily="34" charset="0"/>
              </a:rPr>
            </a:br>
            <a:r>
              <a:rPr lang="en-US" sz="1600" b="0" cap="none" dirty="0">
                <a:ln w="10541" cmpd="sng">
                  <a:noFill/>
                  <a:prstDash val="solid"/>
                </a:ln>
                <a:solidFill>
                  <a:schemeClr val="tx2">
                    <a:lumMod val="50000"/>
                  </a:schemeClr>
                </a:solidFill>
                <a:effectLst/>
                <a:latin typeface="Trebuchet MS" panose="020B0603020202020204" pitchFamily="34" charset="0"/>
              </a:rPr>
              <a:t>Mount Pleasant, SC </a:t>
            </a:r>
            <a:r>
              <a:rPr lang="en-US" sz="1600" b="0" cap="none" dirty="0" smtClean="0">
                <a:ln w="10541" cmpd="sng">
                  <a:noFill/>
                  <a:prstDash val="solid"/>
                </a:ln>
                <a:solidFill>
                  <a:schemeClr val="tx2">
                    <a:lumMod val="50000"/>
                  </a:schemeClr>
                </a:solidFill>
                <a:effectLst/>
                <a:latin typeface="Trebuchet MS" panose="020B0603020202020204" pitchFamily="34" charset="0"/>
              </a:rPr>
              <a:t>29464 ~ MLS</a:t>
            </a:r>
            <a:r>
              <a:rPr lang="en-US" sz="1600" b="0" cap="none" dirty="0">
                <a:ln w="10541" cmpd="sng">
                  <a:noFill/>
                  <a:prstDash val="solid"/>
                </a:ln>
                <a:solidFill>
                  <a:schemeClr val="tx2">
                    <a:lumMod val="50000"/>
                  </a:schemeClr>
                </a:solidFill>
                <a:effectLst/>
                <a:latin typeface="Trebuchet MS" panose="020B0603020202020204" pitchFamily="34" charset="0"/>
              </a:rPr>
              <a:t># 14029253 ~ $</a:t>
            </a:r>
            <a:r>
              <a:rPr lang="en-US" sz="1600" b="0" cap="none" dirty="0" smtClean="0">
                <a:ln w="10541" cmpd="sng">
                  <a:noFill/>
                  <a:prstDash val="solid"/>
                </a:ln>
                <a:solidFill>
                  <a:schemeClr val="tx2">
                    <a:lumMod val="50000"/>
                  </a:schemeClr>
                </a:solidFill>
                <a:effectLst/>
                <a:latin typeface="Trebuchet MS" panose="020B0603020202020204" pitchFamily="34" charset="0"/>
              </a:rPr>
              <a:t>480,000</a:t>
            </a:r>
            <a:br>
              <a:rPr lang="en-US" sz="1600" b="0" cap="none" dirty="0" smtClean="0">
                <a:ln w="10541" cmpd="sng">
                  <a:noFill/>
                  <a:prstDash val="solid"/>
                </a:ln>
                <a:solidFill>
                  <a:schemeClr val="tx2">
                    <a:lumMod val="50000"/>
                  </a:schemeClr>
                </a:solidFill>
                <a:effectLst/>
                <a:latin typeface="Trebuchet MS" panose="020B0603020202020204" pitchFamily="34" charset="0"/>
              </a:rPr>
            </a:br>
            <a:r>
              <a:rPr lang="en-US" sz="1400" b="0" cap="none" dirty="0" smtClean="0">
                <a:ln w="10541" cmpd="sng">
                  <a:noFill/>
                  <a:prstDash val="solid"/>
                </a:ln>
                <a:solidFill>
                  <a:schemeClr val="tx2">
                    <a:lumMod val="50000"/>
                  </a:schemeClr>
                </a:solidFill>
                <a:effectLst/>
                <a:latin typeface="Trebuchet MS" panose="020B0603020202020204" pitchFamily="34" charset="0"/>
              </a:rPr>
              <a:t>4 Bedroom :: 2½ Bath :: 2,415sf</a:t>
            </a:r>
            <a:endParaRPr lang="en-US" sz="1050" b="0" cap="none" dirty="0">
              <a:ln w="10541" cmpd="sng">
                <a:noFill/>
                <a:prstDash val="solid"/>
              </a:ln>
              <a:solidFill>
                <a:schemeClr val="tx2">
                  <a:lumMod val="50000"/>
                </a:schemeClr>
              </a:solidFill>
              <a:effectLst/>
              <a:latin typeface="Trebuchet MS" panose="020B0603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sp>
        <p:nvSpPr>
          <p:cNvPr id="17" name="Rectangle 16"/>
          <p:cNvSpPr/>
          <p:nvPr/>
        </p:nvSpPr>
        <p:spPr>
          <a:xfrm>
            <a:off x="1" y="9132282"/>
            <a:ext cx="7315199" cy="823302"/>
          </a:xfrm>
          <a:prstGeom prst="rect">
            <a:avLst/>
          </a:prstGeom>
        </p:spPr>
        <p:txBody>
          <a:bodyPr wrap="square">
            <a:spAutoFit/>
          </a:bodyPr>
          <a:lstStyle/>
          <a:p>
            <a:pPr algn="r"/>
            <a:r>
              <a:rPr lang="en-US" sz="1600" dirty="0" err="1">
                <a:solidFill>
                  <a:schemeClr val="bg1"/>
                </a:solidFill>
                <a:effectLst>
                  <a:outerShdw blurRad="38100" dist="38100" dir="2700000" algn="tl">
                    <a:srgbClr val="000000">
                      <a:alpha val="43137"/>
                    </a:srgbClr>
                  </a:outerShdw>
                </a:effectLst>
                <a:latin typeface="Trebuchet MS" panose="020B0603020202020204" pitchFamily="34" charset="0"/>
              </a:rPr>
              <a:t>Liisa</a:t>
            </a: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Sewell</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Office - (843) 416-3037</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Mobile - (843) 693-6027</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lsewell@carolinaone.com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0" y="9363114"/>
            <a:ext cx="1524000" cy="507831"/>
          </a:xfrm>
          <a:prstGeom prst="rect">
            <a:avLst/>
          </a:prstGeom>
        </p:spPr>
        <p:txBody>
          <a:bodyPr wrap="square" anchor="ctr">
            <a:spAutoFit/>
          </a:bodyPr>
          <a:lstStyle/>
          <a:p>
            <a:r>
              <a:rPr lang="en-US" sz="9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r>
              <a:rPr lang="en-US" sz="900" dirty="0">
                <a:solidFill>
                  <a:schemeClr val="bg1"/>
                </a:solidFill>
                <a:effectLst>
                  <a:outerShdw blurRad="38100" dist="38100" dir="2700000" algn="tl">
                    <a:srgbClr val="000000">
                      <a:alpha val="43137"/>
                    </a:srgbClr>
                  </a:outerShdw>
                </a:effectLst>
                <a:latin typeface="Trebuchet MS" panose="020B0603020202020204" pitchFamily="34" charset="0"/>
              </a:rPr>
              <a:t>195 W Coleman Blvd</a:t>
            </a:r>
          </a:p>
          <a:p>
            <a:r>
              <a:rPr lang="en-US" sz="900" dirty="0">
                <a:solidFill>
                  <a:schemeClr val="bg1"/>
                </a:solidFill>
                <a:effectLst>
                  <a:outerShdw blurRad="38100" dist="38100" dir="2700000" algn="tl">
                    <a:srgbClr val="000000">
                      <a:alpha val="43137"/>
                    </a:srgbClr>
                  </a:outerShdw>
                </a:effectLst>
                <a:latin typeface="Trebuchet MS" panose="020B0603020202020204" pitchFamily="34" charset="0"/>
              </a:rPr>
              <a:t>Mt Pleasant, SC </a:t>
            </a:r>
            <a:r>
              <a:rPr lang="en-US" sz="900" dirty="0" smtClean="0">
                <a:solidFill>
                  <a:schemeClr val="bg1"/>
                </a:solidFill>
                <a:effectLst>
                  <a:outerShdw blurRad="38100" dist="38100" dir="2700000" algn="tl">
                    <a:srgbClr val="000000">
                      <a:alpha val="43137"/>
                    </a:srgbClr>
                  </a:outerShdw>
                </a:effectLst>
                <a:latin typeface="Trebuchet MS" panose="020B0603020202020204" pitchFamily="34" charset="0"/>
              </a:rPr>
              <a:t>29464</a:t>
            </a:r>
            <a:endParaRPr lang="en-US" sz="9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9" name="Group 8"/>
          <p:cNvGrpSpPr/>
          <p:nvPr/>
        </p:nvGrpSpPr>
        <p:grpSpPr>
          <a:xfrm>
            <a:off x="87474" y="7973589"/>
            <a:ext cx="7140252" cy="914400"/>
            <a:chOff x="68749" y="7588772"/>
            <a:chExt cx="7140252" cy="914400"/>
          </a:xfrm>
          <a:effectLst>
            <a:outerShdw blurRad="50800" dist="38100" dir="16200000" rotWithShape="0">
              <a:prstClr val="black">
                <a:alpha val="40000"/>
              </a:prstClr>
            </a:outerShdw>
          </a:effectLst>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49" y="7588772"/>
              <a:ext cx="1371600" cy="914400"/>
            </a:xfrm>
            <a:prstGeom prst="rect">
              <a:avLst/>
            </a:prstGeom>
            <a:ln w="19050">
              <a:noFill/>
            </a:ln>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37401" y="7588772"/>
              <a:ext cx="1371600" cy="914400"/>
            </a:xfrm>
            <a:prstGeom prst="rect">
              <a:avLst/>
            </a:prstGeom>
            <a:ln w="19050">
              <a:noFill/>
            </a:ln>
          </p:spPr>
        </p:pic>
        <p:pic>
          <p:nvPicPr>
            <p:cNvPr id="11" name="Picture 1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510912" y="7588772"/>
              <a:ext cx="1371600" cy="914400"/>
            </a:xfrm>
            <a:prstGeom prst="rect">
              <a:avLst/>
            </a:prstGeom>
            <a:ln w="19050">
              <a:noFill/>
            </a:ln>
          </p:spPr>
        </p:pic>
        <p:pic>
          <p:nvPicPr>
            <p:cNvPr id="12" name="Picture 1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395238" y="7588772"/>
              <a:ext cx="1371600" cy="914400"/>
            </a:xfrm>
            <a:prstGeom prst="rect">
              <a:avLst/>
            </a:prstGeom>
            <a:ln w="19050">
              <a:noFill/>
            </a:ln>
          </p:spPr>
        </p:pic>
        <p:pic>
          <p:nvPicPr>
            <p:cNvPr id="19" name="Picture 1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953075" y="7588772"/>
              <a:ext cx="1371600" cy="914400"/>
            </a:xfrm>
            <a:prstGeom prst="rect">
              <a:avLst/>
            </a:prstGeom>
            <a:ln w="19050">
              <a:noFill/>
            </a:ln>
          </p:spPr>
        </p:pic>
      </p:grpSp>
      <p:sp>
        <p:nvSpPr>
          <p:cNvPr id="15" name="Rectangle 14"/>
          <p:cNvSpPr/>
          <p:nvPr/>
        </p:nvSpPr>
        <p:spPr>
          <a:xfrm>
            <a:off x="-5715000" y="2404958"/>
            <a:ext cx="5426441" cy="338554"/>
          </a:xfrm>
          <a:prstGeom prst="rect">
            <a:avLst/>
          </a:prstGeom>
        </p:spPr>
        <p:txBody>
          <a:bodyPr wrap="square">
            <a:spAutoFit/>
          </a:bodyPr>
          <a:lstStyle/>
          <a:p>
            <a:r>
              <a:rPr lang="en-US" sz="1600" b="1" i="1" u="sng" dirty="0" smtClean="0">
                <a:solidFill>
                  <a:schemeClr val="bg1"/>
                </a:solidFill>
                <a:effectLst>
                  <a:outerShdw blurRad="38100" dist="38100" dir="2700000" algn="tl">
                    <a:srgbClr val="000000">
                      <a:alpha val="43137"/>
                    </a:srgbClr>
                  </a:outerShdw>
                </a:effectLst>
              </a:rPr>
              <a:t>See more at www.2161shellring.com</a:t>
            </a:r>
            <a:endParaRPr lang="en-US" sz="1600" b="1" i="1" dirty="0">
              <a:solidFill>
                <a:schemeClr val="bg1"/>
              </a:solidFill>
              <a:effectLst>
                <a:outerShdw blurRad="38100" dist="38100" dir="2700000" algn="tl">
                  <a:srgbClr val="000000">
                    <a:alpha val="43137"/>
                  </a:srgbClr>
                </a:outerShdw>
              </a:effectLst>
            </a:endParaRPr>
          </a:p>
        </p:txBody>
      </p:sp>
      <p:sp>
        <p:nvSpPr>
          <p:cNvPr id="23" name="Rectangle 22"/>
          <p:cNvSpPr/>
          <p:nvPr/>
        </p:nvSpPr>
        <p:spPr>
          <a:xfrm>
            <a:off x="0" y="0"/>
            <a:ext cx="7315200" cy="584775"/>
          </a:xfrm>
          <a:prstGeom prst="rect">
            <a:avLst/>
          </a:prstGeom>
        </p:spPr>
        <p:txBody>
          <a:bodyPr wrap="square">
            <a:spAutoFit/>
          </a:bodyPr>
          <a:lstStyle/>
          <a:p>
            <a:pPr algn="ctr"/>
            <a:r>
              <a:rPr lang="en-US" sz="3200" dirty="0">
                <a:solidFill>
                  <a:schemeClr val="bg1"/>
                </a:solidFill>
                <a:effectLst>
                  <a:outerShdw blurRad="50800" dist="38100" dir="5400000" algn="t" rotWithShape="0">
                    <a:prstClr val="black">
                      <a:alpha val="40000"/>
                    </a:prstClr>
                  </a:outerShdw>
                </a:effectLst>
                <a:latin typeface="Trebuchet MS" panose="020B0603020202020204" pitchFamily="34" charset="0"/>
              </a:rPr>
              <a:t>Pretty in Point Pleasant</a:t>
            </a:r>
            <a:endParaRPr lang="en-US" sz="3200" dirty="0">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8" name="Group 7"/>
          <p:cNvGrpSpPr/>
          <p:nvPr/>
        </p:nvGrpSpPr>
        <p:grpSpPr>
          <a:xfrm>
            <a:off x="106197" y="5293936"/>
            <a:ext cx="7102807" cy="914400"/>
            <a:chOff x="59993" y="4156733"/>
            <a:chExt cx="7102807" cy="914400"/>
          </a:xfrm>
          <a:effectLst>
            <a:outerShdw blurRad="50800" dist="38100" dir="5400000" algn="t" rotWithShape="0">
              <a:prstClr val="black">
                <a:alpha val="40000"/>
              </a:prstClr>
            </a:outerShdw>
          </a:effectLst>
        </p:grpSpPr>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993" y="4164228"/>
              <a:ext cx="1371600" cy="899409"/>
            </a:xfrm>
            <a:prstGeom prst="rect">
              <a:avLst/>
            </a:prstGeom>
            <a:ln w="19050">
              <a:no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791200" y="4156733"/>
              <a:ext cx="1371600" cy="914400"/>
            </a:xfrm>
            <a:prstGeom prst="rect">
              <a:avLst/>
            </a:prstGeom>
            <a:ln w="19050">
              <a:no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92795" y="4156733"/>
              <a:ext cx="1371600" cy="914400"/>
            </a:xfrm>
            <a:prstGeom prst="rect">
              <a:avLst/>
            </a:prstGeom>
            <a:ln w="19050">
              <a:no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358399" y="4156733"/>
              <a:ext cx="1371600" cy="914400"/>
            </a:xfrm>
            <a:prstGeom prst="rect">
              <a:avLst/>
            </a:prstGeom>
            <a:ln w="19050">
              <a:noFill/>
            </a:ln>
          </p:spPr>
        </p:pic>
        <p:pic>
          <p:nvPicPr>
            <p:cNvPr id="30" name="Picture 2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925597" y="4156733"/>
              <a:ext cx="1371600" cy="914400"/>
            </a:xfrm>
            <a:prstGeom prst="rect">
              <a:avLst/>
            </a:prstGeom>
            <a:ln w="19050">
              <a:noFill/>
            </a:ln>
          </p:spPr>
        </p:pic>
      </p:grpSp>
      <p:pic>
        <p:nvPicPr>
          <p:cNvPr id="10" name="Picture 9"/>
          <p:cNvPicPr>
            <a:picLocks noChangeAspect="1"/>
          </p:cNvPicPr>
          <p:nvPr/>
        </p:nvPicPr>
        <p:blipFill rotWithShape="1">
          <a:blip r:embed="rId14">
            <a:extLst>
              <a:ext uri="{28A0092B-C50C-407E-A947-70E740481C1C}">
                <a14:useLocalDpi xmlns:a14="http://schemas.microsoft.com/office/drawing/2010/main" val="0"/>
              </a:ext>
            </a:extLst>
          </a:blip>
          <a:srcRect l="2778" t="2660" r="4860" b="6368"/>
          <a:stretch/>
        </p:blipFill>
        <p:spPr>
          <a:xfrm>
            <a:off x="3157156" y="9077944"/>
            <a:ext cx="1000889" cy="985839"/>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TotalTime>
  <Words>153</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780 Milldenhall Road Mount Pleasant, SC 29464 ~ MLS# 14029253 ~ $480,000 4 Bedroom :: 2½ Bath :: 2,415sf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2014-12-08T17:33:49Z</dcterms:modified>
</cp:coreProperties>
</file>