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50" d="100"/>
          <a:sy n="150" d="100"/>
        </p:scale>
        <p:origin x="-36" y="-61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0646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58778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97330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44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09824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015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502471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50368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223683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88537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07225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1/18/2022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30498215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696005" y="574137"/>
            <a:ext cx="4780440" cy="318696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0" y="4724398"/>
            <a:ext cx="8229600" cy="1027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000" dirty="0">
                <a:solidFill>
                  <a:sysClr val="windowText" lastClr="000000"/>
                </a:solidFill>
                <a:latin typeface="Georgia" panose="02040502050405020303" pitchFamily="18" charset="0"/>
              </a:rPr>
              <a:t>Welcome home to Oakville Road! This impressive single-story home is situated across from 700+ acres owned by the Nature Conservancy and is located within a 20 minute drive to Edisto, 30 minutes to West Ashley and 45 minutes to both North Charleston and the peninsula. Your buyers get the best of both worlds with this privately situated property. For those with a love of history, this property originally served as a schoolhouse in the area. This stunning home infuses custom, high-end detail with the charm and original character of a 1940’s cottage. Some notable features of this property include:</a:t>
            </a:r>
          </a:p>
        </p:txBody>
      </p:sp>
      <p:sp>
        <p:nvSpPr>
          <p:cNvPr id="9" name="Rectangle 8"/>
          <p:cNvSpPr/>
          <p:nvPr/>
        </p:nvSpPr>
        <p:spPr>
          <a:xfrm>
            <a:off x="0" y="11282"/>
            <a:ext cx="8229600" cy="523220"/>
          </a:xfrm>
          <a:prstGeom prst="rect">
            <a:avLst/>
          </a:prstGeom>
        </p:spPr>
        <p:txBody>
          <a:bodyPr wrap="square">
            <a:spAutoFit/>
          </a:bodyPr>
          <a:lstStyle/>
          <a:p>
            <a:pPr algn="ctr"/>
            <a:r>
              <a:rPr lang="en-US" sz="2800" b="1" i="1" dirty="0">
                <a:ln w="0">
                  <a:noFill/>
                </a:ln>
                <a:solidFill>
                  <a:srgbClr val="B10000"/>
                </a:solidFill>
                <a:latin typeface="Georgia" panose="02040502050405020303" pitchFamily="18" charset="0"/>
              </a:rPr>
              <a:t>Welcome Home To Oakville Road!</a:t>
            </a:r>
          </a:p>
        </p:txBody>
      </p:sp>
      <p:sp>
        <p:nvSpPr>
          <p:cNvPr id="19" name="Rectangle 18"/>
          <p:cNvSpPr/>
          <p:nvPr/>
        </p:nvSpPr>
        <p:spPr>
          <a:xfrm>
            <a:off x="228600" y="3858027"/>
            <a:ext cx="7772400" cy="769441"/>
          </a:xfrm>
          <a:prstGeom prst="rect">
            <a:avLst/>
          </a:prstGeom>
        </p:spPr>
        <p:txBody>
          <a:bodyPr wrap="square">
            <a:spAutoFit/>
          </a:bodyPr>
          <a:lstStyle/>
          <a:p>
            <a:pPr algn="ctr"/>
            <a:r>
              <a:rPr lang="en-US" sz="2400" b="1" dirty="0">
                <a:ln w="0">
                  <a:noFill/>
                </a:ln>
                <a:solidFill>
                  <a:sysClr val="windowText" lastClr="000000"/>
                </a:solidFill>
                <a:latin typeface="Georgia" panose="02040502050405020303" pitchFamily="18" charset="0"/>
              </a:rPr>
              <a:t>7810 Oakville Road</a:t>
            </a:r>
          </a:p>
          <a:p>
            <a:pPr algn="ctr"/>
            <a:r>
              <a:rPr lang="en-US" sz="2000" dirty="0">
                <a:ln w="0">
                  <a:noFill/>
                </a:ln>
                <a:solidFill>
                  <a:sysClr val="windowText" lastClr="000000"/>
                </a:solidFill>
                <a:latin typeface="Georgia" panose="02040502050405020303" pitchFamily="18" charset="0"/>
              </a:rPr>
              <a:t>Hollywood, SC 29449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MLS# 21032510 </a:t>
            </a:r>
            <a:r>
              <a:rPr lang="en-US" sz="2000" dirty="0">
                <a:ln w="0">
                  <a:noFill/>
                </a:ln>
                <a:solidFill>
                  <a:sysClr val="windowText" lastClr="000000"/>
                </a:solidFill>
                <a:latin typeface="Trebuchet MS" panose="020B0603020202020204" pitchFamily="34" charset="0"/>
              </a:rPr>
              <a:t>· </a:t>
            </a:r>
            <a:r>
              <a:rPr lang="en-US" sz="2000" dirty="0">
                <a:ln w="0">
                  <a:noFill/>
                </a:ln>
                <a:solidFill>
                  <a:sysClr val="windowText" lastClr="000000"/>
                </a:solidFill>
                <a:latin typeface="Georgia" panose="02040502050405020303" pitchFamily="18" charset="0"/>
              </a:rPr>
              <a:t>$549,900</a:t>
            </a:r>
          </a:p>
        </p:txBody>
      </p:sp>
      <p:pic>
        <p:nvPicPr>
          <p:cNvPr id="21"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664648"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6664648" y="7921026"/>
            <a:ext cx="1371600" cy="913805"/>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2350451" y="792072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136202" y="284669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p:blipFill>
        <p:spPr bwMode="auto">
          <a:xfrm>
            <a:off x="6664648"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038"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136202"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7"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6664648" y="57413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p:blipFill>
        <p:spPr bwMode="auto">
          <a:xfrm>
            <a:off x="193352" y="7920729"/>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p:blipFill>
        <p:spPr bwMode="auto">
          <a:xfrm>
            <a:off x="136202" y="1710417"/>
            <a:ext cx="1371600" cy="914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5" name="Picture 5"/>
          <p:cNvPicPr>
            <a:picLocks noChangeAspect="1" noChangeArrowheads="1"/>
          </p:cNvPicPr>
          <p:nvPr/>
        </p:nvPicPr>
        <p:blipFill>
          <a:blip r:embed="rId12">
            <a:extLst>
              <a:ext uri="{28A0092B-C50C-407E-A947-70E740481C1C}">
                <a14:useLocalDpi xmlns:a14="http://schemas.microsoft.com/office/drawing/2010/main" val="0"/>
              </a:ext>
            </a:extLst>
          </a:blip>
          <a:srcRect t="27800" b="27800"/>
          <a:stretch/>
        </p:blipFill>
        <p:spPr bwMode="auto">
          <a:xfrm>
            <a:off x="6984688" y="9172642"/>
            <a:ext cx="1051560" cy="701040"/>
          </a:xfrm>
          <a:prstGeom prst="ellipse">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11"/>
          <p:cNvPicPr>
            <a:picLocks noChangeAspect="1" noChangeArrowheads="1"/>
          </p:cNvPicPr>
          <p:nvPr/>
        </p:nvPicPr>
        <p:blipFill rotWithShape="1">
          <a:blip r:embed="rId13">
            <a:extLst>
              <a:ext uri="{28A0092B-C50C-407E-A947-70E740481C1C}">
                <a14:useLocalDpi xmlns:a14="http://schemas.microsoft.com/office/drawing/2010/main" val="0"/>
              </a:ext>
            </a:extLst>
          </a:blip>
          <a:srcRect t="24316" b="24316"/>
          <a:stretch/>
        </p:blipFill>
        <p:spPr bwMode="auto">
          <a:xfrm>
            <a:off x="193352" y="9172642"/>
            <a:ext cx="1364742" cy="7010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 name="Text Box 12"/>
          <p:cNvSpPr txBox="1">
            <a:spLocks noChangeArrowheads="1"/>
          </p:cNvSpPr>
          <p:nvPr/>
        </p:nvSpPr>
        <p:spPr bwMode="auto">
          <a:xfrm>
            <a:off x="3845560" y="9065962"/>
            <a:ext cx="308356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Celeste Jones</a:t>
            </a:r>
          </a:p>
          <a:p>
            <a:pPr algn="r" defTabSz="914400" eaLnBrk="0" fontAlgn="base" hangingPunct="0">
              <a:spcBef>
                <a:spcPct val="0"/>
              </a:spcBef>
              <a:spcAft>
                <a:spcPct val="0"/>
              </a:spcAft>
            </a:pPr>
            <a:r>
              <a:rPr lang="en-US" altLang="en-US" sz="1000" b="1" i="1" dirty="0">
                <a:solidFill>
                  <a:srgbClr val="000000"/>
                </a:solidFill>
                <a:latin typeface="Georgia" panose="02040502050405020303" pitchFamily="18" charset="0"/>
              </a:rPr>
              <a:t>Realtor</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843-345-9387</a:t>
            </a:r>
          </a:p>
          <a:p>
            <a:pPr algn="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welcomingyouhomecharleston@gmail.com</a:t>
            </a:r>
            <a:endParaRPr lang="en-US" altLang="en-US" sz="1000" b="1" dirty="0">
              <a:latin typeface="Georgia" panose="02040502050405020303" pitchFamily="18" charset="0"/>
            </a:endParaRPr>
          </a:p>
        </p:txBody>
      </p:sp>
      <p:sp>
        <p:nvSpPr>
          <p:cNvPr id="28" name="Text Box 13"/>
          <p:cNvSpPr txBox="1">
            <a:spLocks noChangeArrowheads="1"/>
          </p:cNvSpPr>
          <p:nvPr/>
        </p:nvSpPr>
        <p:spPr bwMode="auto">
          <a:xfrm>
            <a:off x="-1656079" y="7772326"/>
            <a:ext cx="1543303" cy="1591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050" b="1" dirty="0">
                <a:solidFill>
                  <a:srgbClr val="000000"/>
                </a:solidFill>
                <a:latin typeface="Georgia" panose="02040502050405020303" pitchFamily="18" charset="0"/>
              </a:rPr>
              <a:t>Keller Williams Realty</a:t>
            </a:r>
            <a:br>
              <a:rPr lang="en-US" altLang="en-US" sz="1050" b="1" dirty="0">
                <a:solidFill>
                  <a:srgbClr val="000000"/>
                </a:solidFill>
                <a:latin typeface="Georgia" panose="02040502050405020303" pitchFamily="18" charset="0"/>
              </a:rPr>
            </a:br>
            <a:r>
              <a:rPr lang="en-US" altLang="en-US" sz="1000" b="1" dirty="0">
                <a:solidFill>
                  <a:srgbClr val="000000"/>
                </a:solidFill>
                <a:latin typeface="Georgia" panose="02040502050405020303" pitchFamily="18" charset="0"/>
              </a:rPr>
              <a:t>Charleston West Ashley</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1180 Sam </a:t>
            </a:r>
            <a:r>
              <a:rPr lang="en-US" altLang="en-US" sz="1000" b="1" dirty="0" err="1">
                <a:solidFill>
                  <a:srgbClr val="000000"/>
                </a:solidFill>
                <a:latin typeface="Georgia" panose="02040502050405020303" pitchFamily="18" charset="0"/>
              </a:rPr>
              <a:t>Rittenberg</a:t>
            </a:r>
            <a:r>
              <a:rPr lang="en-US" altLang="en-US" sz="1000" b="1" dirty="0">
                <a:solidFill>
                  <a:srgbClr val="000000"/>
                </a:solidFill>
                <a:latin typeface="Georgia" panose="02040502050405020303" pitchFamily="18" charset="0"/>
              </a:rPr>
              <a:t> Ste 105</a:t>
            </a:r>
          </a:p>
          <a:p>
            <a:pPr defTabSz="914400" eaLnBrk="0" fontAlgn="base" hangingPunct="0">
              <a:spcBef>
                <a:spcPct val="0"/>
              </a:spcBef>
              <a:spcAft>
                <a:spcPct val="0"/>
              </a:spcAft>
            </a:pPr>
            <a:r>
              <a:rPr lang="en-US" altLang="en-US" sz="1000" b="1" dirty="0">
                <a:solidFill>
                  <a:srgbClr val="000000"/>
                </a:solidFill>
                <a:latin typeface="Georgia" panose="02040502050405020303" pitchFamily="18" charset="0"/>
              </a:rPr>
              <a:t>Charleston, SC 29407</a:t>
            </a:r>
            <a:endParaRPr lang="en-US" altLang="en-US" sz="1400" b="1" dirty="0">
              <a:latin typeface="Georgia" panose="02040502050405020303" pitchFamily="18" charset="0"/>
            </a:endParaRPr>
          </a:p>
        </p:txBody>
      </p:sp>
      <p:pic>
        <p:nvPicPr>
          <p:cNvPr id="29"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p:blipFill>
        <p:spPr bwMode="auto">
          <a:xfrm>
            <a:off x="4510979" y="7923015"/>
            <a:ext cx="1364742" cy="90982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E5CFB5E-8136-431B-8F86-B60135FA7E89}"/>
              </a:ext>
            </a:extLst>
          </p:cNvPr>
          <p:cNvSpPr txBox="1"/>
          <p:nvPr/>
        </p:nvSpPr>
        <p:spPr>
          <a:xfrm>
            <a:off x="0" y="5849064"/>
            <a:ext cx="8229600" cy="1631585"/>
          </a:xfrm>
          <a:prstGeom prst="rect">
            <a:avLst/>
          </a:prstGeom>
          <a:noFill/>
        </p:spPr>
        <p:txBody>
          <a:bodyPr wrap="square" numCol="2">
            <a:spAutoFit/>
          </a:bodyPr>
          <a:lstStyle/>
          <a:p>
            <a:pPr marL="285750" indent="-285750">
              <a:buFont typeface="Courier New" panose="02070309020205020404" pitchFamily="49" charset="0"/>
              <a:buChar char="o"/>
            </a:pPr>
            <a:r>
              <a:rPr lang="en-US" sz="1000" dirty="0">
                <a:latin typeface="Georgia" panose="02040502050405020303" pitchFamily="18" charset="0"/>
              </a:rPr>
              <a:t>4 bedrooms, 2.5 bathrooms, 1,800 sq ft, .85 of an acre</a:t>
            </a:r>
          </a:p>
          <a:p>
            <a:pPr marL="285750" indent="-285750">
              <a:buFont typeface="Courier New" panose="02070309020205020404" pitchFamily="49" charset="0"/>
              <a:buChar char="o"/>
            </a:pPr>
            <a:r>
              <a:rPr lang="en-US" sz="1000" dirty="0">
                <a:latin typeface="Georgia" panose="02040502050405020303" pitchFamily="18" charset="0"/>
              </a:rPr>
              <a:t>No HOA</a:t>
            </a:r>
          </a:p>
          <a:p>
            <a:pPr marL="285750" indent="-285750">
              <a:buFont typeface="Courier New" panose="02070309020205020404" pitchFamily="49" charset="0"/>
              <a:buChar char="o"/>
            </a:pPr>
            <a:r>
              <a:rPr lang="en-US" sz="1000" dirty="0">
                <a:latin typeface="Georgia" panose="02040502050405020303" pitchFamily="18" charset="0"/>
              </a:rPr>
              <a:t>X Flood Zone, no flood insurance required</a:t>
            </a:r>
          </a:p>
          <a:p>
            <a:pPr marL="285750" indent="-285750">
              <a:buFont typeface="Courier New" panose="02070309020205020404" pitchFamily="49" charset="0"/>
              <a:buChar char="o"/>
            </a:pPr>
            <a:r>
              <a:rPr lang="en-US" sz="1000" dirty="0">
                <a:latin typeface="Georgia" panose="02040502050405020303" pitchFamily="18" charset="0"/>
              </a:rPr>
              <a:t>Original heart pine floors and beadboard are continuous throughout the home</a:t>
            </a:r>
          </a:p>
          <a:p>
            <a:pPr marL="285750" indent="-285750">
              <a:buFont typeface="Courier New" panose="02070309020205020404" pitchFamily="49" charset="0"/>
              <a:buChar char="o"/>
            </a:pPr>
            <a:r>
              <a:rPr lang="en-US" sz="1000" dirty="0">
                <a:latin typeface="Georgia" panose="02040502050405020303" pitchFamily="18" charset="0"/>
              </a:rPr>
              <a:t>9+ foot coffered ceilings in living room</a:t>
            </a:r>
          </a:p>
          <a:p>
            <a:pPr marL="285750" indent="-285750">
              <a:buFont typeface="Courier New" panose="02070309020205020404" pitchFamily="49" charset="0"/>
              <a:buChar char="o"/>
            </a:pPr>
            <a:r>
              <a:rPr lang="en-US" sz="1000" dirty="0">
                <a:latin typeface="Georgia" panose="02040502050405020303" pitchFamily="18" charset="0"/>
              </a:rPr>
              <a:t>7 inch crown molding and baseboards throughout the home.</a:t>
            </a:r>
          </a:p>
          <a:p>
            <a:pPr marL="285750" indent="-285750">
              <a:buFont typeface="Courier New" panose="02070309020205020404" pitchFamily="49" charset="0"/>
              <a:buChar char="o"/>
            </a:pPr>
            <a:r>
              <a:rPr lang="en-US" sz="1000" dirty="0">
                <a:latin typeface="Georgia" panose="02040502050405020303" pitchFamily="18" charset="0"/>
              </a:rPr>
              <a:t>New HVAC, plumbing and electrical</a:t>
            </a:r>
          </a:p>
          <a:p>
            <a:pPr marL="285750" indent="-285750">
              <a:buFont typeface="Courier New" panose="02070309020205020404" pitchFamily="49" charset="0"/>
              <a:buChar char="o"/>
            </a:pPr>
            <a:r>
              <a:rPr lang="en-US" sz="1000" dirty="0">
                <a:latin typeface="Georgia" panose="02040502050405020303" pitchFamily="18" charset="0"/>
              </a:rPr>
              <a:t>Tankless water heater</a:t>
            </a:r>
          </a:p>
          <a:p>
            <a:pPr marL="285750" indent="-285750">
              <a:buFont typeface="Courier New" panose="02070309020205020404" pitchFamily="49" charset="0"/>
              <a:buChar char="o"/>
            </a:pPr>
            <a:r>
              <a:rPr lang="en-US" sz="1000" dirty="0">
                <a:latin typeface="Georgia" panose="02040502050405020303" pitchFamily="18" charset="0"/>
              </a:rPr>
              <a:t>Roof has been inspected and was repaired where necessary</a:t>
            </a:r>
          </a:p>
          <a:p>
            <a:pPr marL="285750" indent="-285750">
              <a:buFont typeface="Courier New" panose="02070309020205020404" pitchFamily="49" charset="0"/>
              <a:buChar char="o"/>
            </a:pPr>
            <a:r>
              <a:rPr lang="en-US" sz="1000" dirty="0">
                <a:latin typeface="Georgia" panose="02040502050405020303" pitchFamily="18" charset="0"/>
              </a:rPr>
              <a:t>Large kitchen island has room for seating with butcher block countertops &amp; top of the line, stainless steel, Samsung appliances (includes upgraded refrigerator), a push button disposal and a commercial faucet</a:t>
            </a:r>
          </a:p>
          <a:p>
            <a:pPr marL="285750" indent="-285750">
              <a:buFont typeface="Courier New" panose="02070309020205020404" pitchFamily="49" charset="0"/>
              <a:buChar char="o"/>
            </a:pPr>
            <a:r>
              <a:rPr lang="en-US" sz="1000" dirty="0">
                <a:latin typeface="Georgia" panose="02040502050405020303" pitchFamily="18" charset="0"/>
              </a:rPr>
              <a:t>Luxurious owner’s suite which features its own </a:t>
            </a:r>
            <a:r>
              <a:rPr lang="en-US" sz="1000" dirty="0" err="1">
                <a:latin typeface="Georgia" panose="02040502050405020303" pitchFamily="18" charset="0"/>
              </a:rPr>
              <a:t>en</a:t>
            </a:r>
            <a:r>
              <a:rPr lang="en-US" sz="1000" dirty="0">
                <a:latin typeface="Georgia" panose="02040502050405020303" pitchFamily="18" charset="0"/>
              </a:rPr>
              <a:t> suite bathroom, complete with a mirrored double vanity with quartz countertops, custom tile, a clawfoot tub, an oversized shower and a massive, custom walk-in closet with separate space for a stackable washer and dryer</a:t>
            </a:r>
          </a:p>
        </p:txBody>
      </p:sp>
      <p:sp>
        <p:nvSpPr>
          <p:cNvPr id="30" name="TextBox 29">
            <a:extLst>
              <a:ext uri="{FF2B5EF4-FFF2-40B4-BE49-F238E27FC236}">
                <a16:creationId xmlns:a16="http://schemas.microsoft.com/office/drawing/2014/main" id="{C59D3339-DC4F-4A2A-9C9B-592572B712C4}"/>
              </a:ext>
            </a:extLst>
          </p:cNvPr>
          <p:cNvSpPr txBox="1"/>
          <p:nvPr/>
        </p:nvSpPr>
        <p:spPr>
          <a:xfrm>
            <a:off x="0" y="7577579"/>
            <a:ext cx="8229600" cy="246221"/>
          </a:xfrm>
          <a:prstGeom prst="rect">
            <a:avLst/>
          </a:prstGeom>
          <a:noFill/>
        </p:spPr>
        <p:txBody>
          <a:bodyPr wrap="square">
            <a:spAutoFit/>
          </a:bodyPr>
          <a:lstStyle/>
          <a:p>
            <a:pPr algn="ctr"/>
            <a:r>
              <a:rPr lang="en-US" sz="1000" b="1" i="1" dirty="0">
                <a:latin typeface="Georgia" panose="02040502050405020303" pitchFamily="18" charset="0"/>
              </a:rPr>
              <a:t>This peaceful property has it all and is an absolute must see. </a:t>
            </a:r>
          </a:p>
        </p:txBody>
      </p:sp>
      <p:pic>
        <p:nvPicPr>
          <p:cNvPr id="31" name="Picture 11">
            <a:extLst>
              <a:ext uri="{FF2B5EF4-FFF2-40B4-BE49-F238E27FC236}">
                <a16:creationId xmlns:a16="http://schemas.microsoft.com/office/drawing/2014/main" id="{E13B5050-3FA7-4420-942E-B795FE04446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p:blipFill>
        <p:spPr bwMode="auto">
          <a:xfrm>
            <a:off x="1708462" y="9323153"/>
            <a:ext cx="1014418" cy="400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173</TotalTime>
  <Words>321</Words>
  <Application>Microsoft Office PowerPoint</Application>
  <PresentationFormat>Custom</PresentationFormat>
  <Paragraphs>23</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Courier New</vt:lpstr>
      <vt:lpstr>Georgia</vt:lpstr>
      <vt:lpstr>Trebuchet MS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32</cp:revision>
  <dcterms:created xsi:type="dcterms:W3CDTF">2016-10-21T14:02:21Z</dcterms:created>
  <dcterms:modified xsi:type="dcterms:W3CDTF">2022-01-19T02:36:18Z</dcterms:modified>
</cp:coreProperties>
</file>