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43" y="-60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511CBA-21E7-4C7E-9EEC-B7CB974F9564}"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1418146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511CBA-21E7-4C7E-9EEC-B7CB974F9564}"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2626209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511CBA-21E7-4C7E-9EEC-B7CB974F9564}"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3523747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511CBA-21E7-4C7E-9EEC-B7CB974F9564}"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333959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511CBA-21E7-4C7E-9EEC-B7CB974F9564}"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360717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511CBA-21E7-4C7E-9EEC-B7CB974F9564}"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185098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511CBA-21E7-4C7E-9EEC-B7CB974F9564}" type="datetimeFigureOut">
              <a:rPr lang="en-US" smtClean="0"/>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219070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511CBA-21E7-4C7E-9EEC-B7CB974F9564}" type="datetimeFigureOut">
              <a:rPr lang="en-US" smtClean="0"/>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350247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511CBA-21E7-4C7E-9EEC-B7CB974F9564}" type="datetimeFigureOut">
              <a:rPr lang="en-US" smtClean="0"/>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306859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511CBA-21E7-4C7E-9EEC-B7CB974F9564}"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1793596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511CBA-21E7-4C7E-9EEC-B7CB974F9564}"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2035199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8511CBA-21E7-4C7E-9EEC-B7CB974F9564}" type="datetimeFigureOut">
              <a:rPr lang="en-US" smtClean="0"/>
              <a:t>11/30/2022</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5BABB11F-93C4-40B8-97DE-013A6EB96A76}" type="slidenum">
              <a:rPr lang="en-US" smtClean="0"/>
              <a:t>‹#›</a:t>
            </a:fld>
            <a:endParaRPr lang="en-US"/>
          </a:p>
        </p:txBody>
      </p:sp>
    </p:spTree>
    <p:extLst>
      <p:ext uri="{BB962C8B-B14F-4D97-AF65-F5344CB8AC3E}">
        <p14:creationId xmlns:p14="http://schemas.microsoft.com/office/powerpoint/2010/main" val="3889899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18" Type="http://schemas.openxmlformats.org/officeDocument/2006/relationships/image" Target="../media/image16.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8.jpg"/><Relationship Id="rId19" Type="http://schemas.openxmlformats.org/officeDocument/2006/relationships/image" Target="../media/image17.jpg"/><Relationship Id="rId4" Type="http://schemas.openxmlformats.org/officeDocument/2006/relationships/image" Target="../media/image2.jpe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60000" r="-60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061437C-8206-4AE9-B0C4-290EDEC4AFCC}"/>
              </a:ext>
            </a:extLst>
          </p:cNvPr>
          <p:cNvSpPr>
            <a:spLocks noGrp="1"/>
          </p:cNvSpPr>
          <p:nvPr>
            <p:ph type="subTitle" idx="1"/>
          </p:nvPr>
        </p:nvSpPr>
        <p:spPr>
          <a:xfrm>
            <a:off x="175637" y="6959824"/>
            <a:ext cx="7861781" cy="2050496"/>
          </a:xfrm>
        </p:spPr>
        <p:txBody>
          <a:bodyPr>
            <a:normAutofit fontScale="77500" lnSpcReduction="20000"/>
          </a:bodyPr>
          <a:lstStyle/>
          <a:p>
            <a:pPr>
              <a:lnSpc>
                <a:spcPct val="120000"/>
              </a:lnSpc>
            </a:pPr>
            <a:r>
              <a:rPr lang="en-US" sz="1694" dirty="0">
                <a:solidFill>
                  <a:schemeClr val="bg1"/>
                </a:solidFill>
                <a:effectLst>
                  <a:outerShdw blurRad="38100" dist="38100" dir="2700000" algn="tl">
                    <a:srgbClr val="000000">
                      <a:alpha val="43137"/>
                    </a:srgbClr>
                  </a:outerShdw>
                </a:effectLst>
              </a:rPr>
              <a:t>Sitting on the doorstep of Cape Romain National Wildlife Refuge, and wedged between the Francis Marion National Forest and Intracoastal Waterway, Windfall is a place that defines the importance of location. On the outskirts of the old </a:t>
            </a:r>
            <a:r>
              <a:rPr lang="en-US" sz="1694" dirty="0" err="1">
                <a:solidFill>
                  <a:schemeClr val="bg1"/>
                </a:solidFill>
                <a:effectLst>
                  <a:outerShdw blurRad="38100" dist="38100" dir="2700000" algn="tl">
                    <a:srgbClr val="000000">
                      <a:alpha val="43137"/>
                    </a:srgbClr>
                  </a:outerShdw>
                </a:effectLst>
              </a:rPr>
              <a:t>McClellanville</a:t>
            </a:r>
            <a:r>
              <a:rPr lang="en-US" sz="1694" dirty="0">
                <a:solidFill>
                  <a:schemeClr val="bg1"/>
                </a:solidFill>
                <a:effectLst>
                  <a:outerShdw blurRad="38100" dist="38100" dir="2700000" algn="tl">
                    <a:srgbClr val="000000">
                      <a:alpha val="43137"/>
                    </a:srgbClr>
                  </a:outerShdw>
                </a:effectLst>
              </a:rPr>
              <a:t> village, 40 minutes north of Mount Pleasant and less than a half hour south of Georgetown, this 161-acre getaway has provided decades of family memories on land and water – from dock time to deer stand, pig-pickings to quiet solitude around a fire, screen porch to boat rides, and plenty more. The property has a comfortable four-bedroom cottage, two small guest cabins, a managed brackish pond (think fish, oysters, crabs, ducks), dock on the Intracoastal, mature pine woods, small fields, and countless live oaks. As coastal places go, Windfall is rare gem. Peaceful, wild, and just minutes north of heavy traffic – very few saltwater 'farms' like this come to market. *Protected by a D.U. Conservation Easement with generous allowances.</a:t>
            </a:r>
          </a:p>
        </p:txBody>
      </p:sp>
      <p:sp>
        <p:nvSpPr>
          <p:cNvPr id="11" name="Rectangle 10">
            <a:extLst>
              <a:ext uri="{FF2B5EF4-FFF2-40B4-BE49-F238E27FC236}">
                <a16:creationId xmlns:a16="http://schemas.microsoft.com/office/drawing/2014/main" id="{01426D87-521C-47A7-B993-5F6F52F02CA6}"/>
              </a:ext>
            </a:extLst>
          </p:cNvPr>
          <p:cNvSpPr/>
          <p:nvPr/>
        </p:nvSpPr>
        <p:spPr>
          <a:xfrm>
            <a:off x="1307054" y="5941844"/>
            <a:ext cx="5615492" cy="939681"/>
          </a:xfrm>
          <a:prstGeom prst="rect">
            <a:avLst/>
          </a:prstGeom>
        </p:spPr>
        <p:txBody>
          <a:bodyPr wrap="square">
            <a:spAutoFit/>
          </a:bodyPr>
          <a:lstStyle/>
          <a:p>
            <a:pPr algn="ctr"/>
            <a:r>
              <a:rPr lang="en-US" sz="2118" b="1" dirty="0">
                <a:solidFill>
                  <a:schemeClr val="bg1"/>
                </a:solidFill>
                <a:effectLst>
                  <a:outerShdw blurRad="38100" dist="38100" dir="2700000" algn="tl">
                    <a:srgbClr val="000000">
                      <a:alpha val="43137"/>
                    </a:srgbClr>
                  </a:outerShdw>
                </a:effectLst>
                <a:latin typeface="Copperplate Gothic Light" panose="020E0507020206020404" pitchFamily="34" charset="0"/>
              </a:rPr>
              <a:t>783 Dupre Road</a:t>
            </a:r>
          </a:p>
          <a:p>
            <a:pPr algn="ctr"/>
            <a:r>
              <a:rPr lang="nn-NO" sz="1694" dirty="0">
                <a:solidFill>
                  <a:schemeClr val="bg1"/>
                </a:solidFill>
                <a:effectLst>
                  <a:outerShdw blurRad="38100" dist="38100" dir="2700000" algn="tl">
                    <a:srgbClr val="000000">
                      <a:alpha val="43137"/>
                    </a:srgbClr>
                  </a:outerShdw>
                </a:effectLst>
                <a:latin typeface="Copperplate Gothic Light" panose="020E0507020206020404" pitchFamily="34" charset="0"/>
              </a:rPr>
              <a:t>McClellanville, SC 29458</a:t>
            </a:r>
          </a:p>
          <a:p>
            <a:pPr algn="ctr"/>
            <a:r>
              <a:rPr lang="nn-NO" sz="1694" dirty="0">
                <a:solidFill>
                  <a:schemeClr val="bg1"/>
                </a:solidFill>
                <a:effectLst>
                  <a:outerShdw blurRad="38100" dist="38100" dir="2700000" algn="tl">
                    <a:srgbClr val="000000">
                      <a:alpha val="43137"/>
                    </a:srgbClr>
                  </a:outerShdw>
                </a:effectLst>
                <a:latin typeface="Copperplate Gothic Light" panose="020E0507020206020404" pitchFamily="34" charset="0"/>
              </a:rPr>
              <a:t>MLS# 22026689 ~ $5,100,000</a:t>
            </a:r>
          </a:p>
        </p:txBody>
      </p:sp>
      <p:pic>
        <p:nvPicPr>
          <p:cNvPr id="15" name="Picture 14">
            <a:extLst>
              <a:ext uri="{FF2B5EF4-FFF2-40B4-BE49-F238E27FC236}">
                <a16:creationId xmlns:a16="http://schemas.microsoft.com/office/drawing/2014/main" id="{6B8B4473-8F2F-4907-9365-9C9BD144E53A}"/>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2805454" y="9088620"/>
            <a:ext cx="1280160" cy="857707"/>
          </a:xfrm>
          <a:prstGeom prst="rect">
            <a:avLst/>
          </a:prstGeom>
          <a:effectLst/>
        </p:spPr>
      </p:pic>
      <p:pic>
        <p:nvPicPr>
          <p:cNvPr id="17" name="Picture 16">
            <a:extLst>
              <a:ext uri="{FF2B5EF4-FFF2-40B4-BE49-F238E27FC236}">
                <a16:creationId xmlns:a16="http://schemas.microsoft.com/office/drawing/2014/main" id="{68418029-B4FE-42DE-88AA-C1068EA76079}"/>
              </a:ext>
            </a:extLst>
          </p:cNvPr>
          <p:cNvPicPr>
            <a:picLocks/>
          </p:cNvPicPr>
          <p:nvPr/>
        </p:nvPicPr>
        <p:blipFill>
          <a:blip r:embed="rId5">
            <a:extLst>
              <a:ext uri="{28A0092B-C50C-407E-A947-70E740481C1C}">
                <a14:useLocalDpi xmlns:a14="http://schemas.microsoft.com/office/drawing/2010/main" val="0"/>
              </a:ext>
            </a:extLst>
          </a:blip>
          <a:srcRect l="8298" r="8298"/>
          <a:stretch/>
        </p:blipFill>
        <p:spPr>
          <a:xfrm>
            <a:off x="6821049" y="9088620"/>
            <a:ext cx="1280160" cy="859536"/>
          </a:xfrm>
          <a:prstGeom prst="rect">
            <a:avLst/>
          </a:prstGeom>
          <a:effectLst/>
        </p:spPr>
      </p:pic>
      <p:pic>
        <p:nvPicPr>
          <p:cNvPr id="19" name="Picture 18">
            <a:extLst>
              <a:ext uri="{FF2B5EF4-FFF2-40B4-BE49-F238E27FC236}">
                <a16:creationId xmlns:a16="http://schemas.microsoft.com/office/drawing/2014/main" id="{D8D34E19-61D3-4AB7-A192-568D9DB17681}"/>
              </a:ext>
            </a:extLst>
          </p:cNvPr>
          <p:cNvPicPr>
            <a:picLocks/>
          </p:cNvPicPr>
          <p:nvPr/>
        </p:nvPicPr>
        <p:blipFill>
          <a:blip r:embed="rId6">
            <a:extLst>
              <a:ext uri="{28A0092B-C50C-407E-A947-70E740481C1C}">
                <a14:useLocalDpi xmlns:a14="http://schemas.microsoft.com/office/drawing/2010/main" val="0"/>
              </a:ext>
            </a:extLst>
          </a:blip>
          <a:srcRect/>
          <a:stretch/>
        </p:blipFill>
        <p:spPr>
          <a:xfrm>
            <a:off x="4143987" y="9088620"/>
            <a:ext cx="1280160" cy="857706"/>
          </a:xfrm>
          <a:prstGeom prst="rect">
            <a:avLst/>
          </a:prstGeom>
          <a:effectLst/>
        </p:spPr>
      </p:pic>
      <p:pic>
        <p:nvPicPr>
          <p:cNvPr id="21" name="Picture 20">
            <a:extLst>
              <a:ext uri="{FF2B5EF4-FFF2-40B4-BE49-F238E27FC236}">
                <a16:creationId xmlns:a16="http://schemas.microsoft.com/office/drawing/2014/main" id="{D6F5CF4F-2920-4A58-8D53-109B3B69E056}"/>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1466923" y="9088620"/>
            <a:ext cx="1280160" cy="857706"/>
          </a:xfrm>
          <a:prstGeom prst="rect">
            <a:avLst/>
          </a:prstGeom>
          <a:effectLst/>
        </p:spPr>
      </p:pic>
      <p:pic>
        <p:nvPicPr>
          <p:cNvPr id="23" name="Picture 22">
            <a:extLst>
              <a:ext uri="{FF2B5EF4-FFF2-40B4-BE49-F238E27FC236}">
                <a16:creationId xmlns:a16="http://schemas.microsoft.com/office/drawing/2014/main" id="{699C1874-C74F-4027-82F7-2B899877DCAB}"/>
              </a:ext>
            </a:extLst>
          </p:cNvPr>
          <p:cNvPicPr>
            <a:picLocks/>
          </p:cNvPicPr>
          <p:nvPr/>
        </p:nvPicPr>
        <p:blipFill>
          <a:blip r:embed="rId8">
            <a:extLst>
              <a:ext uri="{28A0092B-C50C-407E-A947-70E740481C1C}">
                <a14:useLocalDpi xmlns:a14="http://schemas.microsoft.com/office/drawing/2010/main" val="0"/>
              </a:ext>
            </a:extLst>
          </a:blip>
          <a:srcRect/>
          <a:stretch/>
        </p:blipFill>
        <p:spPr>
          <a:xfrm>
            <a:off x="128391" y="9088620"/>
            <a:ext cx="1280160" cy="857707"/>
          </a:xfrm>
          <a:prstGeom prst="rect">
            <a:avLst/>
          </a:prstGeom>
          <a:effectLst/>
        </p:spPr>
      </p:pic>
      <p:pic>
        <p:nvPicPr>
          <p:cNvPr id="25" name="Picture 24">
            <a:extLst>
              <a:ext uri="{FF2B5EF4-FFF2-40B4-BE49-F238E27FC236}">
                <a16:creationId xmlns:a16="http://schemas.microsoft.com/office/drawing/2014/main" id="{68565D26-1E65-4A36-8F43-3B0D25A2292B}"/>
              </a:ext>
            </a:extLst>
          </p:cNvPr>
          <p:cNvPicPr>
            <a:picLocks/>
          </p:cNvPicPr>
          <p:nvPr/>
        </p:nvPicPr>
        <p:blipFill>
          <a:blip r:embed="rId9">
            <a:extLst>
              <a:ext uri="{28A0092B-C50C-407E-A947-70E740481C1C}">
                <a14:useLocalDpi xmlns:a14="http://schemas.microsoft.com/office/drawing/2010/main" val="0"/>
              </a:ext>
            </a:extLst>
          </a:blip>
          <a:srcRect l="8794" r="8794"/>
          <a:stretch/>
        </p:blipFill>
        <p:spPr>
          <a:xfrm>
            <a:off x="5482519" y="9088620"/>
            <a:ext cx="1280160" cy="859536"/>
          </a:xfrm>
          <a:prstGeom prst="rect">
            <a:avLst/>
          </a:prstGeom>
          <a:effectLst/>
        </p:spPr>
      </p:pic>
      <p:grpSp>
        <p:nvGrpSpPr>
          <p:cNvPr id="2" name="Group 1">
            <a:extLst>
              <a:ext uri="{FF2B5EF4-FFF2-40B4-BE49-F238E27FC236}">
                <a16:creationId xmlns:a16="http://schemas.microsoft.com/office/drawing/2014/main" id="{A6BC0593-3AB9-4E2C-B876-F9303CAF67C7}"/>
              </a:ext>
            </a:extLst>
          </p:cNvPr>
          <p:cNvGrpSpPr/>
          <p:nvPr/>
        </p:nvGrpSpPr>
        <p:grpSpPr>
          <a:xfrm>
            <a:off x="0" y="0"/>
            <a:ext cx="8229600" cy="1671638"/>
            <a:chOff x="0" y="-59934"/>
            <a:chExt cx="8229600" cy="1671638"/>
          </a:xfrm>
        </p:grpSpPr>
        <p:pic>
          <p:nvPicPr>
            <p:cNvPr id="5" name="Picture 4" descr="A large body of water&#10;&#10;Description generated with high confidence">
              <a:extLst>
                <a:ext uri="{FF2B5EF4-FFF2-40B4-BE49-F238E27FC236}">
                  <a16:creationId xmlns:a16="http://schemas.microsoft.com/office/drawing/2014/main" id="{E1C03827-4C2C-4B95-AB35-684183E6EDE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9934"/>
              <a:ext cx="8229600" cy="1671638"/>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E68AEF4B-D3B3-4BC7-ACD2-05D55173BA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270" y="116034"/>
              <a:ext cx="1914861" cy="1319702"/>
            </a:xfrm>
            <a:prstGeom prst="rect">
              <a:avLst/>
            </a:prstGeom>
          </p:spPr>
        </p:pic>
        <p:sp>
          <p:nvSpPr>
            <p:cNvPr id="18" name="Rectangle 17">
              <a:extLst>
                <a:ext uri="{FF2B5EF4-FFF2-40B4-BE49-F238E27FC236}">
                  <a16:creationId xmlns:a16="http://schemas.microsoft.com/office/drawing/2014/main" id="{498947EA-C003-4B5C-B425-C93F3BDE0291}"/>
                </a:ext>
              </a:extLst>
            </p:cNvPr>
            <p:cNvSpPr/>
            <p:nvPr/>
          </p:nvSpPr>
          <p:spPr>
            <a:xfrm>
              <a:off x="4690334" y="192072"/>
              <a:ext cx="3467996" cy="1167627"/>
            </a:xfrm>
            <a:prstGeom prst="rect">
              <a:avLst/>
            </a:prstGeom>
          </p:spPr>
          <p:txBody>
            <a:bodyPr wrap="square">
              <a:spAutoFit/>
            </a:bodyPr>
            <a:lstStyle/>
            <a:p>
              <a:pPr algn="r"/>
              <a:r>
                <a:rPr lang="en-US" sz="1905" dirty="0">
                  <a:solidFill>
                    <a:schemeClr val="bg1"/>
                  </a:solidFill>
                  <a:latin typeface="Copperplate Gothic Bold" panose="020E0705020206020404" pitchFamily="34" charset="0"/>
                </a:rPr>
                <a:t>DOUGLAS CUTTING</a:t>
              </a:r>
            </a:p>
            <a:p>
              <a:pPr algn="r"/>
              <a:r>
                <a:rPr lang="en-US" sz="1694" dirty="0">
                  <a:solidFill>
                    <a:schemeClr val="bg1"/>
                  </a:solidFill>
                  <a:latin typeface="Copperplate Gothic Light" panose="020E0507020206020404" pitchFamily="34" charset="0"/>
                </a:rPr>
                <a:t>(843) 534-3911</a:t>
              </a:r>
            </a:p>
            <a:p>
              <a:pPr algn="r"/>
              <a:r>
                <a:rPr lang="en-US" sz="1694" dirty="0">
                  <a:solidFill>
                    <a:schemeClr val="bg1"/>
                  </a:solidFill>
                  <a:latin typeface="Copperplate Gothic Light" panose="020E0507020206020404" pitchFamily="34" charset="0"/>
                </a:rPr>
                <a:t>dcutting2@gmail.com</a:t>
              </a:r>
            </a:p>
            <a:p>
              <a:pPr algn="r"/>
              <a:r>
                <a:rPr lang="en-US" sz="1694" dirty="0">
                  <a:solidFill>
                    <a:schemeClr val="bg1"/>
                  </a:solidFill>
                  <a:latin typeface="Copperplate Gothic Light" panose="020E0507020206020404" pitchFamily="34" charset="0"/>
                </a:rPr>
                <a:t>bluewingproperties.com</a:t>
              </a:r>
            </a:p>
          </p:txBody>
        </p:sp>
      </p:grpSp>
      <p:pic>
        <p:nvPicPr>
          <p:cNvPr id="10" name="Picture 9">
            <a:extLst>
              <a:ext uri="{FF2B5EF4-FFF2-40B4-BE49-F238E27FC236}">
                <a16:creationId xmlns:a16="http://schemas.microsoft.com/office/drawing/2014/main" id="{07B5EB71-7610-4B91-8205-3541C897B161}"/>
              </a:ext>
            </a:extLst>
          </p:cNvPr>
          <p:cNvPicPr>
            <a:picLocks noChangeAspect="1"/>
          </p:cNvPicPr>
          <p:nvPr/>
        </p:nvPicPr>
        <p:blipFill>
          <a:blip r:embed="rId12">
            <a:extLst>
              <a:ext uri="{28A0092B-C50C-407E-A947-70E740481C1C}">
                <a14:useLocalDpi xmlns:a14="http://schemas.microsoft.com/office/drawing/2010/main" val="0"/>
              </a:ext>
            </a:extLst>
          </a:blip>
          <a:srcRect l="15244" r="15244"/>
          <a:stretch/>
        </p:blipFill>
        <p:spPr>
          <a:xfrm>
            <a:off x="4143985" y="1749938"/>
            <a:ext cx="3957224" cy="3195980"/>
          </a:xfrm>
          <a:prstGeom prst="rect">
            <a:avLst/>
          </a:prstGeom>
          <a:effectLst/>
        </p:spPr>
      </p:pic>
      <p:pic>
        <p:nvPicPr>
          <p:cNvPr id="16" name="Picture 15">
            <a:extLst>
              <a:ext uri="{FF2B5EF4-FFF2-40B4-BE49-F238E27FC236}">
                <a16:creationId xmlns:a16="http://schemas.microsoft.com/office/drawing/2014/main" id="{9601BBC2-7E5F-4148-BD6D-704A8AB6BB42}"/>
              </a:ext>
            </a:extLst>
          </p:cNvPr>
          <p:cNvPicPr>
            <a:picLocks noChangeAspect="1"/>
          </p:cNvPicPr>
          <p:nvPr/>
        </p:nvPicPr>
        <p:blipFill>
          <a:blip r:embed="rId13">
            <a:extLst>
              <a:ext uri="{28A0092B-C50C-407E-A947-70E740481C1C}">
                <a14:useLocalDpi xmlns:a14="http://schemas.microsoft.com/office/drawing/2010/main" val="0"/>
              </a:ext>
            </a:extLst>
          </a:blip>
          <a:srcRect l="8727" r="8727"/>
          <a:stretch/>
        </p:blipFill>
        <p:spPr>
          <a:xfrm>
            <a:off x="128391" y="1749937"/>
            <a:ext cx="3957224" cy="3195980"/>
          </a:xfrm>
          <a:prstGeom prst="rect">
            <a:avLst/>
          </a:prstGeom>
          <a:effectLst/>
        </p:spPr>
      </p:pic>
      <p:pic>
        <p:nvPicPr>
          <p:cNvPr id="20" name="Picture 19">
            <a:extLst>
              <a:ext uri="{FF2B5EF4-FFF2-40B4-BE49-F238E27FC236}">
                <a16:creationId xmlns:a16="http://schemas.microsoft.com/office/drawing/2014/main" id="{31C80088-72A2-4A72-BF60-C7DE57A9865D}"/>
              </a:ext>
            </a:extLst>
          </p:cNvPr>
          <p:cNvPicPr>
            <a:picLocks/>
          </p:cNvPicPr>
          <p:nvPr/>
        </p:nvPicPr>
        <p:blipFill>
          <a:blip r:embed="rId14">
            <a:extLst>
              <a:ext uri="{28A0092B-C50C-407E-A947-70E740481C1C}">
                <a14:useLocalDpi xmlns:a14="http://schemas.microsoft.com/office/drawing/2010/main" val="0"/>
              </a:ext>
            </a:extLst>
          </a:blip>
          <a:srcRect/>
          <a:stretch/>
        </p:blipFill>
        <p:spPr>
          <a:xfrm>
            <a:off x="2805455" y="5005650"/>
            <a:ext cx="1280160" cy="857707"/>
          </a:xfrm>
          <a:prstGeom prst="rect">
            <a:avLst/>
          </a:prstGeom>
          <a:effectLst/>
        </p:spPr>
      </p:pic>
      <p:pic>
        <p:nvPicPr>
          <p:cNvPr id="22" name="Picture 21">
            <a:extLst>
              <a:ext uri="{FF2B5EF4-FFF2-40B4-BE49-F238E27FC236}">
                <a16:creationId xmlns:a16="http://schemas.microsoft.com/office/drawing/2014/main" id="{DA6E1C69-5C69-4BFF-8817-F17166EEA9E6}"/>
              </a:ext>
            </a:extLst>
          </p:cNvPr>
          <p:cNvPicPr>
            <a:picLocks/>
          </p:cNvPicPr>
          <p:nvPr/>
        </p:nvPicPr>
        <p:blipFill>
          <a:blip r:embed="rId15">
            <a:extLst>
              <a:ext uri="{28A0092B-C50C-407E-A947-70E740481C1C}">
                <a14:useLocalDpi xmlns:a14="http://schemas.microsoft.com/office/drawing/2010/main" val="0"/>
              </a:ext>
            </a:extLst>
          </a:blip>
          <a:srcRect/>
          <a:stretch/>
        </p:blipFill>
        <p:spPr>
          <a:xfrm>
            <a:off x="6821049" y="5005650"/>
            <a:ext cx="1280160" cy="857707"/>
          </a:xfrm>
          <a:prstGeom prst="rect">
            <a:avLst/>
          </a:prstGeom>
          <a:effectLst/>
        </p:spPr>
      </p:pic>
      <p:pic>
        <p:nvPicPr>
          <p:cNvPr id="24" name="Picture 23">
            <a:extLst>
              <a:ext uri="{FF2B5EF4-FFF2-40B4-BE49-F238E27FC236}">
                <a16:creationId xmlns:a16="http://schemas.microsoft.com/office/drawing/2014/main" id="{67A0BD6F-4C06-4497-8073-4BFA6B761D5A}"/>
              </a:ext>
            </a:extLst>
          </p:cNvPr>
          <p:cNvPicPr>
            <a:picLocks/>
          </p:cNvPicPr>
          <p:nvPr/>
        </p:nvPicPr>
        <p:blipFill>
          <a:blip r:embed="rId16">
            <a:extLst>
              <a:ext uri="{28A0092B-C50C-407E-A947-70E740481C1C}">
                <a14:useLocalDpi xmlns:a14="http://schemas.microsoft.com/office/drawing/2010/main" val="0"/>
              </a:ext>
            </a:extLst>
          </a:blip>
          <a:srcRect/>
          <a:stretch/>
        </p:blipFill>
        <p:spPr>
          <a:xfrm>
            <a:off x="4143987" y="5007784"/>
            <a:ext cx="1280160" cy="853440"/>
          </a:xfrm>
          <a:prstGeom prst="rect">
            <a:avLst/>
          </a:prstGeom>
          <a:effectLst/>
        </p:spPr>
      </p:pic>
      <p:pic>
        <p:nvPicPr>
          <p:cNvPr id="26" name="Picture 25">
            <a:extLst>
              <a:ext uri="{FF2B5EF4-FFF2-40B4-BE49-F238E27FC236}">
                <a16:creationId xmlns:a16="http://schemas.microsoft.com/office/drawing/2014/main" id="{9F54BAC1-C26C-4F33-802A-4600C71A354C}"/>
              </a:ext>
            </a:extLst>
          </p:cNvPr>
          <p:cNvPicPr>
            <a:picLocks/>
          </p:cNvPicPr>
          <p:nvPr/>
        </p:nvPicPr>
        <p:blipFill>
          <a:blip r:embed="rId17">
            <a:extLst>
              <a:ext uri="{28A0092B-C50C-407E-A947-70E740481C1C}">
                <a14:useLocalDpi xmlns:a14="http://schemas.microsoft.com/office/drawing/2010/main" val="0"/>
              </a:ext>
            </a:extLst>
          </a:blip>
          <a:srcRect/>
          <a:stretch/>
        </p:blipFill>
        <p:spPr>
          <a:xfrm>
            <a:off x="1466923" y="5009918"/>
            <a:ext cx="1280160" cy="849172"/>
          </a:xfrm>
          <a:prstGeom prst="rect">
            <a:avLst/>
          </a:prstGeom>
          <a:effectLst/>
        </p:spPr>
      </p:pic>
      <p:pic>
        <p:nvPicPr>
          <p:cNvPr id="27" name="Picture 26">
            <a:extLst>
              <a:ext uri="{FF2B5EF4-FFF2-40B4-BE49-F238E27FC236}">
                <a16:creationId xmlns:a16="http://schemas.microsoft.com/office/drawing/2014/main" id="{0CB30983-F7CA-41C6-A713-323F58347DD7}"/>
              </a:ext>
            </a:extLst>
          </p:cNvPr>
          <p:cNvPicPr>
            <a:picLocks/>
          </p:cNvPicPr>
          <p:nvPr/>
        </p:nvPicPr>
        <p:blipFill>
          <a:blip r:embed="rId18">
            <a:extLst>
              <a:ext uri="{28A0092B-C50C-407E-A947-70E740481C1C}">
                <a14:useLocalDpi xmlns:a14="http://schemas.microsoft.com/office/drawing/2010/main" val="0"/>
              </a:ext>
            </a:extLst>
          </a:blip>
          <a:srcRect/>
          <a:stretch/>
        </p:blipFill>
        <p:spPr>
          <a:xfrm>
            <a:off x="128391" y="5007784"/>
            <a:ext cx="1280160" cy="853440"/>
          </a:xfrm>
          <a:prstGeom prst="rect">
            <a:avLst/>
          </a:prstGeom>
          <a:effectLst/>
        </p:spPr>
      </p:pic>
      <p:pic>
        <p:nvPicPr>
          <p:cNvPr id="28" name="Picture 27">
            <a:extLst>
              <a:ext uri="{FF2B5EF4-FFF2-40B4-BE49-F238E27FC236}">
                <a16:creationId xmlns:a16="http://schemas.microsoft.com/office/drawing/2014/main" id="{6213F174-7C94-43C0-BB1B-26769B8EF2A7}"/>
              </a:ext>
            </a:extLst>
          </p:cNvPr>
          <p:cNvPicPr>
            <a:picLocks/>
          </p:cNvPicPr>
          <p:nvPr/>
        </p:nvPicPr>
        <p:blipFill>
          <a:blip r:embed="rId19">
            <a:extLst>
              <a:ext uri="{28A0092B-C50C-407E-A947-70E740481C1C}">
                <a14:useLocalDpi xmlns:a14="http://schemas.microsoft.com/office/drawing/2010/main" val="0"/>
              </a:ext>
            </a:extLst>
          </a:blip>
          <a:srcRect/>
          <a:stretch/>
        </p:blipFill>
        <p:spPr>
          <a:xfrm>
            <a:off x="5482519" y="5007784"/>
            <a:ext cx="1280160" cy="853440"/>
          </a:xfrm>
          <a:prstGeom prst="rect">
            <a:avLst/>
          </a:prstGeom>
          <a:effectLst/>
        </p:spPr>
      </p:pic>
    </p:spTree>
    <p:extLst>
      <p:ext uri="{BB962C8B-B14F-4D97-AF65-F5344CB8AC3E}">
        <p14:creationId xmlns:p14="http://schemas.microsoft.com/office/powerpoint/2010/main" val="3059964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TotalTime>
  <Words>216</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Copperplate Gothic Bold</vt:lpstr>
      <vt:lpstr>Copperplate Gothic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21</cp:revision>
  <dcterms:created xsi:type="dcterms:W3CDTF">2018-07-10T20:03:41Z</dcterms:created>
  <dcterms:modified xsi:type="dcterms:W3CDTF">2022-11-30T23:21:34Z</dcterms:modified>
</cp:coreProperties>
</file>