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48"/>
      </p:cViewPr>
      <p:guideLst>
        <p:guide orient="horz" pos="3168"/>
        <p:guide pos="2448"/>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9F54-7B6F-4567-9915-E0F74A9E1081}"/>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58C7B488-6F8E-49F1-B3A1-5BEC53AB6CC4}"/>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35B5A10B-80E2-494A-9A4E-5A2550C42BDB}"/>
              </a:ext>
            </a:extLst>
          </p:cNvPr>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a:extLst>
              <a:ext uri="{FF2B5EF4-FFF2-40B4-BE49-F238E27FC236}">
                <a16:creationId xmlns:a16="http://schemas.microsoft.com/office/drawing/2014/main" id="{19901DFA-488C-4FB3-9749-BFB997ACE2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DBE505-06A7-43DC-A376-F14A3125433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169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7943-447A-44AC-8EC6-B72047CB9B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AC7CF9-4764-4C4E-8C1B-601F2AB89A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39973-DF95-4C03-BAF3-8C5B8B785F5D}"/>
              </a:ext>
            </a:extLst>
          </p:cNvPr>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a:extLst>
              <a:ext uri="{FF2B5EF4-FFF2-40B4-BE49-F238E27FC236}">
                <a16:creationId xmlns:a16="http://schemas.microsoft.com/office/drawing/2014/main" id="{F42D6115-5DE5-4244-A9D6-62CC0170F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B6659-4AB1-4FB3-81C2-54EE54D2365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87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BEA87-7FC4-467B-BAC1-D9AA95E0A4EC}"/>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E5D893-6A64-4DCF-A757-00EA3B4805A9}"/>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B14D4-46FD-4EB6-B0AA-C23957E9B450}"/>
              </a:ext>
            </a:extLst>
          </p:cNvPr>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a:extLst>
              <a:ext uri="{FF2B5EF4-FFF2-40B4-BE49-F238E27FC236}">
                <a16:creationId xmlns:a16="http://schemas.microsoft.com/office/drawing/2014/main" id="{3C64F4F0-CB16-461C-9A3B-FE29770450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124DB-5E86-498E-BD61-250E127A227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302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1967B-1FEE-4D6F-B76F-ED32911DCC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7A947E-993F-4EBB-BC79-FE6DC7E69F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96882-1B12-4647-A76E-C146A9669F83}"/>
              </a:ext>
            </a:extLst>
          </p:cNvPr>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a:extLst>
              <a:ext uri="{FF2B5EF4-FFF2-40B4-BE49-F238E27FC236}">
                <a16:creationId xmlns:a16="http://schemas.microsoft.com/office/drawing/2014/main" id="{BCBC1708-7282-4935-94CE-BC494214D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0B14-1702-4501-946E-70C29AF2F3C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928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C4C-7727-4AB7-A9AD-456878F43748}"/>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236532E9-38DC-4B3A-BAA1-828F1B6982F1}"/>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3B7ECA-6773-4209-9D96-9B93C108CE43}"/>
              </a:ext>
            </a:extLst>
          </p:cNvPr>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a:extLst>
              <a:ext uri="{FF2B5EF4-FFF2-40B4-BE49-F238E27FC236}">
                <a16:creationId xmlns:a16="http://schemas.microsoft.com/office/drawing/2014/main" id="{30ECB23D-A065-4A4F-8B64-C1C36BE40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812CD-E62C-4408-B7FD-9DC05557B21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2035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FDE13-206C-46A6-A90A-F0A8A7236E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0B0DDC-A317-4219-BF2A-E1DBD633C572}"/>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D86E09-0FDB-4989-A23B-03AB7A3D5CCE}"/>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03641F-EF06-439B-AA30-1DFEE6E5CB67}"/>
              </a:ext>
            </a:extLst>
          </p:cNvPr>
          <p:cNvSpPr>
            <a:spLocks noGrp="1"/>
          </p:cNvSpPr>
          <p:nvPr>
            <p:ph type="dt" sz="half" idx="10"/>
          </p:nvPr>
        </p:nvSpPr>
        <p:spPr/>
        <p:txBody>
          <a:bodyPr/>
          <a:lstStyle/>
          <a:p>
            <a:fld id="{1D8BD707-D9CF-40AE-B4C6-C98DA3205C09}" type="datetimeFigureOut">
              <a:rPr lang="en-US" smtClean="0"/>
              <a:pPr/>
              <a:t>3/26/2019</a:t>
            </a:fld>
            <a:endParaRPr lang="en-US"/>
          </a:p>
        </p:txBody>
      </p:sp>
      <p:sp>
        <p:nvSpPr>
          <p:cNvPr id="6" name="Footer Placeholder 5">
            <a:extLst>
              <a:ext uri="{FF2B5EF4-FFF2-40B4-BE49-F238E27FC236}">
                <a16:creationId xmlns:a16="http://schemas.microsoft.com/office/drawing/2014/main" id="{CD418E80-D5F9-4F53-873C-636571553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6A5F12-A9CA-4ECE-A337-A149AC09E63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386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C12E7-3CD6-472A-9E35-24F8D4E08919}"/>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91E558-4AC9-44CF-B868-130079EBD689}"/>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A3567D34-87DB-44E2-8651-4E1E0C169D31}"/>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6B877-EDA9-41FF-8228-07AE44CA14CF}"/>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10BFEA76-8477-4128-9071-9C4851E73F3E}"/>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496250-4171-4736-9A15-00D3C3766779}"/>
              </a:ext>
            </a:extLst>
          </p:cNvPr>
          <p:cNvSpPr>
            <a:spLocks noGrp="1"/>
          </p:cNvSpPr>
          <p:nvPr>
            <p:ph type="dt" sz="half" idx="10"/>
          </p:nvPr>
        </p:nvSpPr>
        <p:spPr/>
        <p:txBody>
          <a:bodyPr/>
          <a:lstStyle/>
          <a:p>
            <a:fld id="{1D8BD707-D9CF-40AE-B4C6-C98DA3205C09}" type="datetimeFigureOut">
              <a:rPr lang="en-US" smtClean="0"/>
              <a:pPr/>
              <a:t>3/26/2019</a:t>
            </a:fld>
            <a:endParaRPr lang="en-US"/>
          </a:p>
        </p:txBody>
      </p:sp>
      <p:sp>
        <p:nvSpPr>
          <p:cNvPr id="8" name="Footer Placeholder 7">
            <a:extLst>
              <a:ext uri="{FF2B5EF4-FFF2-40B4-BE49-F238E27FC236}">
                <a16:creationId xmlns:a16="http://schemas.microsoft.com/office/drawing/2014/main" id="{39ED1F35-848E-4DC9-BEE7-FD84CD94A7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A41A48-9240-4959-93CF-7FA9DEA02DD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7817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E0665-1646-4F77-AEF9-DC053B6357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C95C87-0DAA-4E4E-8C36-473A4C56A3AD}"/>
              </a:ext>
            </a:extLst>
          </p:cNvPr>
          <p:cNvSpPr>
            <a:spLocks noGrp="1"/>
          </p:cNvSpPr>
          <p:nvPr>
            <p:ph type="dt" sz="half" idx="10"/>
          </p:nvPr>
        </p:nvSpPr>
        <p:spPr/>
        <p:txBody>
          <a:bodyPr/>
          <a:lstStyle/>
          <a:p>
            <a:fld id="{1D8BD707-D9CF-40AE-B4C6-C98DA3205C09}" type="datetimeFigureOut">
              <a:rPr lang="en-US" smtClean="0"/>
              <a:pPr/>
              <a:t>3/26/2019</a:t>
            </a:fld>
            <a:endParaRPr lang="en-US"/>
          </a:p>
        </p:txBody>
      </p:sp>
      <p:sp>
        <p:nvSpPr>
          <p:cNvPr id="4" name="Footer Placeholder 3">
            <a:extLst>
              <a:ext uri="{FF2B5EF4-FFF2-40B4-BE49-F238E27FC236}">
                <a16:creationId xmlns:a16="http://schemas.microsoft.com/office/drawing/2014/main" id="{9F028BE7-9CE3-4FCB-883B-C2CDC311FE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68EA0B-4F63-4745-8959-9E9CEADBD88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2747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D4BFF8-62F0-4512-9890-C5BD7F0F04E8}"/>
              </a:ext>
            </a:extLst>
          </p:cNvPr>
          <p:cNvSpPr>
            <a:spLocks noGrp="1"/>
          </p:cNvSpPr>
          <p:nvPr>
            <p:ph type="dt" sz="half" idx="10"/>
          </p:nvPr>
        </p:nvSpPr>
        <p:spPr/>
        <p:txBody>
          <a:bodyPr/>
          <a:lstStyle/>
          <a:p>
            <a:fld id="{1D8BD707-D9CF-40AE-B4C6-C98DA3205C09}" type="datetimeFigureOut">
              <a:rPr lang="en-US" smtClean="0"/>
              <a:pPr/>
              <a:t>3/26/2019</a:t>
            </a:fld>
            <a:endParaRPr lang="en-US"/>
          </a:p>
        </p:txBody>
      </p:sp>
      <p:sp>
        <p:nvSpPr>
          <p:cNvPr id="3" name="Footer Placeholder 2">
            <a:extLst>
              <a:ext uri="{FF2B5EF4-FFF2-40B4-BE49-F238E27FC236}">
                <a16:creationId xmlns:a16="http://schemas.microsoft.com/office/drawing/2014/main" id="{5F247FDE-AB4B-476A-B854-8943F780A2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785675-024A-438E-AD07-64B3D7B81AA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5106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DC87D-1C1E-41A6-A671-5FCA9A3BF79A}"/>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14D792BB-CCCA-42A6-A545-B99360E9661A}"/>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E88FD4-A704-46A2-9C88-8BAEADD2FD42}"/>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6F3AC63B-A1B6-4211-A747-5AE9282B7A13}"/>
              </a:ext>
            </a:extLst>
          </p:cNvPr>
          <p:cNvSpPr>
            <a:spLocks noGrp="1"/>
          </p:cNvSpPr>
          <p:nvPr>
            <p:ph type="dt" sz="half" idx="10"/>
          </p:nvPr>
        </p:nvSpPr>
        <p:spPr/>
        <p:txBody>
          <a:bodyPr/>
          <a:lstStyle/>
          <a:p>
            <a:fld id="{1D8BD707-D9CF-40AE-B4C6-C98DA3205C09}" type="datetimeFigureOut">
              <a:rPr lang="en-US" smtClean="0"/>
              <a:pPr/>
              <a:t>3/26/2019</a:t>
            </a:fld>
            <a:endParaRPr lang="en-US"/>
          </a:p>
        </p:txBody>
      </p:sp>
      <p:sp>
        <p:nvSpPr>
          <p:cNvPr id="6" name="Footer Placeholder 5">
            <a:extLst>
              <a:ext uri="{FF2B5EF4-FFF2-40B4-BE49-F238E27FC236}">
                <a16:creationId xmlns:a16="http://schemas.microsoft.com/office/drawing/2014/main" id="{4D139476-D4E4-4EDB-9521-04E82D6A8C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8E10C-7292-41D2-9C0A-0BEC9739FA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3592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7F2A-F67B-4E41-9F73-BCA0B99A6ADB}"/>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D7A055F3-08CB-4253-A387-F0B5C456F869}"/>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9B6F0AC7-5D37-4F65-BC8F-22ACD29A5BF8}"/>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4857E916-1426-4D5F-9B69-7F1C5BEF8E68}"/>
              </a:ext>
            </a:extLst>
          </p:cNvPr>
          <p:cNvSpPr>
            <a:spLocks noGrp="1"/>
          </p:cNvSpPr>
          <p:nvPr>
            <p:ph type="dt" sz="half" idx="10"/>
          </p:nvPr>
        </p:nvSpPr>
        <p:spPr/>
        <p:txBody>
          <a:bodyPr/>
          <a:lstStyle/>
          <a:p>
            <a:fld id="{1D8BD707-D9CF-40AE-B4C6-C98DA3205C09}" type="datetimeFigureOut">
              <a:rPr lang="en-US" smtClean="0"/>
              <a:pPr/>
              <a:t>3/26/2019</a:t>
            </a:fld>
            <a:endParaRPr lang="en-US"/>
          </a:p>
        </p:txBody>
      </p:sp>
      <p:sp>
        <p:nvSpPr>
          <p:cNvPr id="6" name="Footer Placeholder 5">
            <a:extLst>
              <a:ext uri="{FF2B5EF4-FFF2-40B4-BE49-F238E27FC236}">
                <a16:creationId xmlns:a16="http://schemas.microsoft.com/office/drawing/2014/main" id="{86ECCF08-4FF5-4B00-A298-3615E1FC1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8CE7F3-56EC-468F-A3CE-4066342CD60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475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45342A-7AAA-4302-9BA8-FFD3E2BC4D31}"/>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6D4BD7-D758-42E4-827F-F7E7BF335F40}"/>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FE4797-1A5E-415C-A345-80587E66E3F1}"/>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3/26/2019</a:t>
            </a:fld>
            <a:endParaRPr lang="en-US"/>
          </a:p>
        </p:txBody>
      </p:sp>
      <p:sp>
        <p:nvSpPr>
          <p:cNvPr id="5" name="Footer Placeholder 4">
            <a:extLst>
              <a:ext uri="{FF2B5EF4-FFF2-40B4-BE49-F238E27FC236}">
                <a16:creationId xmlns:a16="http://schemas.microsoft.com/office/drawing/2014/main" id="{DC279A4E-D13C-40F6-872E-48D68AE21C78}"/>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29BEDE-F9C2-499D-BC55-C08149AE2180}"/>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031071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l="-47000" r="-47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t="4376" b="5643"/>
          <a:stretch/>
        </p:blipFill>
        <p:spPr>
          <a:xfrm>
            <a:off x="0" y="1002092"/>
            <a:ext cx="7772400" cy="3079780"/>
          </a:xfrm>
          <a:prstGeom prst="rect">
            <a:avLst/>
          </a:prstGeom>
          <a:ln>
            <a:noFill/>
          </a:ln>
          <a:effectLst>
            <a:outerShdw blurRad="63500" sx="102000" sy="102000" algn="ctr" rotWithShape="0">
              <a:prstClr val="black">
                <a:alpha val="40000"/>
              </a:prstClr>
            </a:outerShdw>
          </a:effectLst>
        </p:spPr>
      </p:pic>
      <p:sp>
        <p:nvSpPr>
          <p:cNvPr id="11" name="Rectangle 10"/>
          <p:cNvSpPr/>
          <p:nvPr/>
        </p:nvSpPr>
        <p:spPr>
          <a:xfrm>
            <a:off x="0" y="5274974"/>
            <a:ext cx="7772400" cy="2677656"/>
          </a:xfrm>
          <a:prstGeom prst="rect">
            <a:avLst/>
          </a:prstGeom>
          <a:noFill/>
          <a:ln>
            <a:noFill/>
          </a:ln>
        </p:spPr>
        <p:txBody>
          <a:bodyPr wrap="square" anchor="ctr">
            <a:spAutoFit/>
          </a:bodyPr>
          <a:lstStyle/>
          <a:p>
            <a:pPr algn="ctr"/>
            <a:r>
              <a:rPr lang="en-US" sz="1400" dirty="0">
                <a:solidFill>
                  <a:srgbClr val="003363"/>
                </a:solidFill>
                <a:latin typeface="Century Gothic" panose="020B0502020202020204" pitchFamily="34" charset="0"/>
              </a:rPr>
              <a:t>Build your dream home on this beautiful wooded lot with over an acre of land to spread out! Located in a gated community on the Intracoastal Waterway, Bulls Bay Overlook is highly prized for its privacy and serenity in a classic Lowcountry setting. Outdoor enthusiasts will love the away-from-it-all feel with opportunities for fishing, hunting and bird watching at every turn. With it's own neighborhood dock &amp; boat launch, you can cruise the waters of the Intracoastal Waterway, Bull's Bay &amp; the Atlantic as often as you like. With close proximity to Bull's Bay Golf Club, one of the area's most highly sought-after private golf clubs, Francis Marion National Forrest and Cape Romain Wildlife Refuge, this property offers everything one could desire in outdoor recreation. Septic permit is in hand, so come build your dream home in the quiet coastal town of </a:t>
            </a:r>
            <a:r>
              <a:rPr lang="en-US" sz="1400" dirty="0" err="1">
                <a:solidFill>
                  <a:srgbClr val="003363"/>
                </a:solidFill>
                <a:latin typeface="Century Gothic" panose="020B0502020202020204" pitchFamily="34" charset="0"/>
              </a:rPr>
              <a:t>Awendaw</a:t>
            </a:r>
            <a:r>
              <a:rPr lang="en-US" sz="1400" dirty="0">
                <a:solidFill>
                  <a:srgbClr val="003363"/>
                </a:solidFill>
                <a:latin typeface="Century Gothic" panose="020B0502020202020204" pitchFamily="34" charset="0"/>
              </a:rPr>
              <a:t>, while still being only minutes to the conveniences of Mount Pleasant and the world-class shopping and dining of historic downtown Charleston.</a:t>
            </a:r>
          </a:p>
        </p:txBody>
      </p:sp>
      <p:sp>
        <p:nvSpPr>
          <p:cNvPr id="12" name="Rectangle 11"/>
          <p:cNvSpPr/>
          <p:nvPr/>
        </p:nvSpPr>
        <p:spPr>
          <a:xfrm>
            <a:off x="8610600" y="5497917"/>
            <a:ext cx="3110006" cy="2031325"/>
          </a:xfrm>
          <a:prstGeom prst="rect">
            <a:avLst/>
          </a:prstGeom>
        </p:spPr>
        <p:txBody>
          <a:bodyPr wrap="square">
            <a:spAutoFit/>
          </a:bodyPr>
          <a:lstStyle/>
          <a:p>
            <a:pPr marL="342900" indent="-342900">
              <a:buFont typeface="Arial" pitchFamily="34" charset="0"/>
              <a:buChar char="•"/>
            </a:pPr>
            <a:r>
              <a:rPr lang="en-US" sz="1800" dirty="0">
                <a:solidFill>
                  <a:srgbClr val="003363"/>
                </a:solidFill>
                <a:effectLst>
                  <a:outerShdw blurRad="38100" dist="38100" dir="2700000" algn="tl">
                    <a:srgbClr val="000000">
                      <a:alpha val="43137"/>
                    </a:srgbClr>
                  </a:outerShdw>
                </a:effectLst>
                <a:latin typeface="Century Gothic" pitchFamily="34" charset="0"/>
              </a:rPr>
              <a:t>Asking $1,200,000</a:t>
            </a:r>
          </a:p>
          <a:p>
            <a:pPr marL="342900" indent="-342900">
              <a:buFont typeface="Arial" pitchFamily="34" charset="0"/>
              <a:buChar char="•"/>
            </a:pPr>
            <a:r>
              <a:rPr lang="en-US" sz="1800" dirty="0">
                <a:solidFill>
                  <a:srgbClr val="003363"/>
                </a:solidFill>
                <a:effectLst>
                  <a:outerShdw blurRad="38100" dist="38100" dir="2700000" algn="tl">
                    <a:srgbClr val="000000">
                      <a:alpha val="43137"/>
                    </a:srgbClr>
                  </a:outerShdw>
                </a:effectLst>
                <a:latin typeface="Century Gothic" pitchFamily="34" charset="0"/>
              </a:rPr>
              <a:t>MLS# 17023051</a:t>
            </a:r>
          </a:p>
          <a:p>
            <a:pPr marL="342900" indent="-342900">
              <a:buFont typeface="Arial" pitchFamily="34" charset="0"/>
              <a:buChar char="•"/>
            </a:pPr>
            <a:r>
              <a:rPr lang="en-US" sz="1800" dirty="0">
                <a:solidFill>
                  <a:srgbClr val="003363"/>
                </a:solidFill>
                <a:effectLst>
                  <a:outerShdw blurRad="38100" dist="38100" dir="2700000" algn="tl">
                    <a:srgbClr val="000000">
                      <a:alpha val="43137"/>
                    </a:srgbClr>
                  </a:outerShdw>
                </a:effectLst>
                <a:latin typeface="Century Gothic" pitchFamily="34" charset="0"/>
              </a:rPr>
              <a:t>3,692  </a:t>
            </a:r>
            <a:r>
              <a:rPr lang="en-US" sz="1800" dirty="0" err="1">
                <a:solidFill>
                  <a:srgbClr val="003363"/>
                </a:solidFill>
                <a:effectLst>
                  <a:outerShdw blurRad="38100" dist="38100" dir="2700000" algn="tl">
                    <a:srgbClr val="000000">
                      <a:alpha val="43137"/>
                    </a:srgbClr>
                  </a:outerShdw>
                </a:effectLst>
                <a:latin typeface="Century Gothic" pitchFamily="34" charset="0"/>
              </a:rPr>
              <a:t>SqFt</a:t>
            </a:r>
            <a:endParaRPr lang="en-US" sz="1800" dirty="0">
              <a:solidFill>
                <a:srgbClr val="003363"/>
              </a:solidFill>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solidFill>
                  <a:srgbClr val="003363"/>
                </a:solidFill>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sz="1800" dirty="0">
                <a:solidFill>
                  <a:srgbClr val="003363"/>
                </a:solidFill>
                <a:effectLst>
                  <a:outerShdw blurRad="38100" dist="38100" dir="2700000" algn="tl">
                    <a:srgbClr val="000000">
                      <a:alpha val="43137"/>
                    </a:srgbClr>
                  </a:outerShdw>
                </a:effectLst>
                <a:latin typeface="Century Gothic" pitchFamily="34" charset="0"/>
              </a:rPr>
              <a:t>Short Drive to Historic Downtown Charleston &amp; Beaches</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86678" y="8055977"/>
            <a:ext cx="1365885" cy="914400"/>
          </a:xfrm>
          <a:prstGeom prst="rect">
            <a:avLst/>
          </a:prstGeom>
          <a:ln>
            <a:noFill/>
          </a:ln>
          <a:effectLst>
            <a:outerShdw blurRad="63500" sx="102000" sy="102000" algn="ctr" rotWithShape="0">
              <a:prstClr val="black">
                <a:alpha val="40000"/>
              </a:prstClr>
            </a:outerShdw>
          </a:effectLst>
        </p:spPr>
      </p:pic>
      <p:pic>
        <p:nvPicPr>
          <p:cNvPr id="23" name="Picture 22"/>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642110" y="8055977"/>
            <a:ext cx="1365885" cy="914400"/>
          </a:xfrm>
          <a:prstGeom prst="rect">
            <a:avLst/>
          </a:prstGeom>
          <a:ln>
            <a:noFill/>
          </a:ln>
          <a:effectLst>
            <a:outerShdw blurRad="63500" sx="102000" sy="102000" algn="ctr" rotWithShape="0">
              <a:prstClr val="black">
                <a:alpha val="40000"/>
              </a:prstClr>
            </a:outerShdw>
          </a:effectLst>
        </p:spPr>
      </p:pic>
      <p:pic>
        <p:nvPicPr>
          <p:cNvPr id="24" name="Picture 23"/>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197542" y="8055977"/>
            <a:ext cx="1365885" cy="914400"/>
          </a:xfrm>
          <a:prstGeom prst="rect">
            <a:avLst/>
          </a:prstGeom>
          <a:ln>
            <a:noFill/>
          </a:ln>
          <a:effectLst>
            <a:outerShdw blurRad="63500" sx="102000" sy="102000" algn="ctr" rotWithShape="0">
              <a:prstClr val="black">
                <a:alpha val="40000"/>
              </a:prstClr>
            </a:outerShdw>
          </a:effectLst>
        </p:spPr>
      </p:pic>
      <p:pic>
        <p:nvPicPr>
          <p:cNvPr id="25" name="Picture 24"/>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4752974" y="8055977"/>
            <a:ext cx="1365885" cy="914400"/>
          </a:xfrm>
          <a:prstGeom prst="rect">
            <a:avLst/>
          </a:prstGeom>
          <a:ln>
            <a:noFill/>
          </a:ln>
          <a:effectLst>
            <a:outerShdw blurRad="63500" sx="102000" sy="102000" algn="ctr" rotWithShape="0">
              <a:prstClr val="black">
                <a:alpha val="40000"/>
              </a:prstClr>
            </a:outerShdw>
          </a:effectLst>
        </p:spPr>
      </p:pic>
      <p:pic>
        <p:nvPicPr>
          <p:cNvPr id="26" name="Picture 2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308406" y="8055977"/>
            <a:ext cx="1365885" cy="914400"/>
          </a:xfrm>
          <a:prstGeom prst="rect">
            <a:avLst/>
          </a:prstGeom>
          <a:ln>
            <a:noFill/>
          </a:ln>
          <a:effectLst>
            <a:outerShdw blurRad="63500" sx="102000" sy="102000" algn="ctr" rotWithShape="0">
              <a:prstClr val="black">
                <a:alpha val="40000"/>
              </a:prstClr>
            </a:outerShdw>
          </a:effectLst>
        </p:spPr>
      </p:pic>
      <p:sp>
        <p:nvSpPr>
          <p:cNvPr id="29" name="Title 1"/>
          <p:cNvSpPr txBox="1">
            <a:spLocks/>
          </p:cNvSpPr>
          <p:nvPr/>
        </p:nvSpPr>
        <p:spPr>
          <a:xfrm>
            <a:off x="0" y="-1"/>
            <a:ext cx="7757718" cy="914401"/>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400" i="1" dirty="0">
                <a:solidFill>
                  <a:srgbClr val="003363"/>
                </a:solidFill>
                <a:effectLst>
                  <a:outerShdw blurRad="38100" dist="38100" dir="2700000" algn="tl">
                    <a:srgbClr val="000000">
                      <a:alpha val="43137"/>
                    </a:srgbClr>
                  </a:outerShdw>
                </a:effectLst>
                <a:latin typeface="Century Gothic" pitchFamily="34" charset="0"/>
              </a:rPr>
              <a:t>Gated Community on Intracoastal Waterway</a:t>
            </a:r>
          </a:p>
          <a:p>
            <a:pPr algn="ctr"/>
            <a:r>
              <a:rPr lang="en-US" sz="2400" i="1" dirty="0">
                <a:solidFill>
                  <a:srgbClr val="003363"/>
                </a:solidFill>
                <a:effectLst>
                  <a:outerShdw blurRad="38100" dist="38100" dir="2700000" algn="tl">
                    <a:srgbClr val="000000">
                      <a:alpha val="43137"/>
                    </a:srgbClr>
                  </a:outerShdw>
                </a:effectLst>
                <a:latin typeface="Century Gothic" pitchFamily="34" charset="0"/>
              </a:rPr>
              <a:t>Minutes from Mt. Pleasant</a:t>
            </a:r>
          </a:p>
        </p:txBody>
      </p:sp>
      <p:pic>
        <p:nvPicPr>
          <p:cNvPr id="38" name="Picture 37">
            <a:extLst>
              <a:ext uri="{FF2B5EF4-FFF2-40B4-BE49-F238E27FC236}">
                <a16:creationId xmlns:a16="http://schemas.microsoft.com/office/drawing/2014/main" id="{B75F0675-B56B-4711-B1F4-0745A6769097}"/>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220200" y="1371074"/>
            <a:ext cx="1369695" cy="914400"/>
          </a:xfrm>
          <a:prstGeom prst="rect">
            <a:avLst/>
          </a:prstGeom>
          <a:ln>
            <a:noFill/>
          </a:ln>
          <a:effectLst>
            <a:outerShdw blurRad="63500" sx="102000" sy="102000" algn="ctr" rotWithShape="0">
              <a:prstClr val="black">
                <a:alpha val="40000"/>
              </a:prstClr>
            </a:outerShdw>
          </a:effectLst>
        </p:spPr>
      </p:pic>
      <p:pic>
        <p:nvPicPr>
          <p:cNvPr id="39" name="Picture 38">
            <a:extLst>
              <a:ext uri="{FF2B5EF4-FFF2-40B4-BE49-F238E27FC236}">
                <a16:creationId xmlns:a16="http://schemas.microsoft.com/office/drawing/2014/main" id="{2F3E5FA4-8B20-44BC-9FCE-48F5EEE1D25D}"/>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220200" y="2469543"/>
            <a:ext cx="1369695" cy="914400"/>
          </a:xfrm>
          <a:prstGeom prst="rect">
            <a:avLst/>
          </a:prstGeom>
          <a:ln>
            <a:noFill/>
          </a:ln>
          <a:effectLst>
            <a:outerShdw blurRad="63500" sx="102000" sy="102000" algn="ctr" rotWithShape="0">
              <a:prstClr val="black">
                <a:alpha val="40000"/>
              </a:prstClr>
            </a:outerShdw>
          </a:effectLst>
        </p:spPr>
      </p:pic>
      <p:pic>
        <p:nvPicPr>
          <p:cNvPr id="40" name="Picture 39">
            <a:extLst>
              <a:ext uri="{FF2B5EF4-FFF2-40B4-BE49-F238E27FC236}">
                <a16:creationId xmlns:a16="http://schemas.microsoft.com/office/drawing/2014/main" id="{F19F2306-E48C-4EA1-9142-71A929438E9D}"/>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9220200" y="3568012"/>
            <a:ext cx="1369695" cy="914400"/>
          </a:xfrm>
          <a:prstGeom prst="rect">
            <a:avLst/>
          </a:prstGeom>
          <a:ln>
            <a:noFill/>
          </a:ln>
          <a:effectLst>
            <a:outerShdw blurRad="63500" sx="102000" sy="102000" algn="ctr" rotWithShape="0">
              <a:prstClr val="black">
                <a:alpha val="40000"/>
              </a:prstClr>
            </a:outerShdw>
          </a:effectLst>
        </p:spPr>
      </p:pic>
      <p:pic>
        <p:nvPicPr>
          <p:cNvPr id="42" name="Picture 41">
            <a:extLst>
              <a:ext uri="{FF2B5EF4-FFF2-40B4-BE49-F238E27FC236}">
                <a16:creationId xmlns:a16="http://schemas.microsoft.com/office/drawing/2014/main" id="{8F6530CD-9846-45F3-B72D-F18BD576EDCA}"/>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0716165" y="1371074"/>
            <a:ext cx="1369695" cy="914400"/>
          </a:xfrm>
          <a:prstGeom prst="rect">
            <a:avLst/>
          </a:prstGeom>
          <a:ln>
            <a:noFill/>
          </a:ln>
          <a:effectLst>
            <a:outerShdw blurRad="63500" sx="102000" sy="102000" algn="ctr" rotWithShape="0">
              <a:prstClr val="black">
                <a:alpha val="40000"/>
              </a:prstClr>
            </a:outerShdw>
          </a:effectLst>
        </p:spPr>
      </p:pic>
      <p:pic>
        <p:nvPicPr>
          <p:cNvPr id="21" name="Picture 20">
            <a:extLst>
              <a:ext uri="{FF2B5EF4-FFF2-40B4-BE49-F238E27FC236}">
                <a16:creationId xmlns:a16="http://schemas.microsoft.com/office/drawing/2014/main" id="{6A042206-95F0-4717-996A-D309235A6EE5}"/>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0716165" y="2469543"/>
            <a:ext cx="1369695" cy="914400"/>
          </a:xfrm>
          <a:prstGeom prst="rect">
            <a:avLst/>
          </a:prstGeom>
          <a:ln>
            <a:noFill/>
          </a:ln>
          <a:effectLst>
            <a:outerShdw blurRad="63500" sx="102000" sy="102000" algn="ctr" rotWithShape="0">
              <a:prstClr val="black">
                <a:alpha val="40000"/>
              </a:prstClr>
            </a:outerShdw>
          </a:effectLst>
        </p:spPr>
      </p:pic>
      <p:pic>
        <p:nvPicPr>
          <p:cNvPr id="27" name="Picture 26">
            <a:extLst>
              <a:ext uri="{FF2B5EF4-FFF2-40B4-BE49-F238E27FC236}">
                <a16:creationId xmlns:a16="http://schemas.microsoft.com/office/drawing/2014/main" id="{08A4DE49-33AE-4ABA-BCC4-1F7D0E354D1B}"/>
              </a:ext>
            </a:extLst>
          </p:cNvPr>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0716165" y="3568012"/>
            <a:ext cx="1369695" cy="914400"/>
          </a:xfrm>
          <a:prstGeom prst="rect">
            <a:avLst/>
          </a:prstGeom>
          <a:ln>
            <a:no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1" y="4101250"/>
            <a:ext cx="7757718" cy="1086032"/>
          </a:xfrm>
        </p:spPr>
        <p:txBody>
          <a:bodyPr anchor="t">
            <a:noAutofit/>
          </a:bodyPr>
          <a:lstStyle/>
          <a:p>
            <a:r>
              <a:rPr lang="pt-BR" sz="2400" b="1" dirty="0">
                <a:solidFill>
                  <a:srgbClr val="003363"/>
                </a:solidFill>
                <a:latin typeface="Century Gothic" pitchFamily="34" charset="0"/>
              </a:rPr>
              <a:t>7888 Gull Bay Drive</a:t>
            </a:r>
            <a:br>
              <a:rPr lang="pt-BR" sz="2400" dirty="0">
                <a:solidFill>
                  <a:srgbClr val="003363"/>
                </a:solidFill>
                <a:latin typeface="Century Gothic" pitchFamily="34" charset="0"/>
              </a:rPr>
            </a:br>
            <a:r>
              <a:rPr lang="en-US" sz="2000" dirty="0">
                <a:solidFill>
                  <a:srgbClr val="003363"/>
                </a:solidFill>
                <a:latin typeface="Century Gothic" pitchFamily="34" charset="0"/>
              </a:rPr>
              <a:t>Bulls Bay Overlook | </a:t>
            </a:r>
            <a:r>
              <a:rPr lang="en-US" sz="2000" dirty="0" err="1">
                <a:solidFill>
                  <a:srgbClr val="003363"/>
                </a:solidFill>
                <a:latin typeface="Century Gothic" pitchFamily="34" charset="0"/>
              </a:rPr>
              <a:t>Awendaw</a:t>
            </a:r>
            <a:r>
              <a:rPr lang="en-US" sz="2000" dirty="0">
                <a:solidFill>
                  <a:srgbClr val="003363"/>
                </a:solidFill>
                <a:latin typeface="Century Gothic" pitchFamily="34" charset="0"/>
              </a:rPr>
              <a:t>, SC 29429</a:t>
            </a:r>
            <a:br>
              <a:rPr lang="en-US" sz="2000" dirty="0">
                <a:solidFill>
                  <a:srgbClr val="003363"/>
                </a:solidFill>
                <a:latin typeface="Century Gothic" pitchFamily="34" charset="0"/>
              </a:rPr>
            </a:br>
            <a:r>
              <a:rPr lang="en-US" sz="2000" dirty="0">
                <a:solidFill>
                  <a:srgbClr val="003363"/>
                </a:solidFill>
                <a:latin typeface="Century Gothic" pitchFamily="34" charset="0"/>
              </a:rPr>
              <a:t>MLS# 18024463 | $170,000</a:t>
            </a:r>
          </a:p>
        </p:txBody>
      </p:sp>
      <p:pic>
        <p:nvPicPr>
          <p:cNvPr id="28" name="Picture 27">
            <a:extLst>
              <a:ext uri="{FF2B5EF4-FFF2-40B4-BE49-F238E27FC236}">
                <a16:creationId xmlns:a16="http://schemas.microsoft.com/office/drawing/2014/main" id="{BC624352-86F3-4FD9-9CA3-D993194DE43E}"/>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52400" y="9220200"/>
            <a:ext cx="1178327" cy="786384"/>
          </a:xfrm>
          <a:prstGeom prst="roundRect">
            <a:avLst/>
          </a:prstGeom>
        </p:spPr>
      </p:pic>
      <p:sp>
        <p:nvSpPr>
          <p:cNvPr id="30" name="Subtitle 2">
            <a:extLst>
              <a:ext uri="{FF2B5EF4-FFF2-40B4-BE49-F238E27FC236}">
                <a16:creationId xmlns:a16="http://schemas.microsoft.com/office/drawing/2014/main" id="{903E6935-C8D8-4C91-A5D8-8607B8EB39BE}"/>
              </a:ext>
            </a:extLst>
          </p:cNvPr>
          <p:cNvSpPr txBox="1">
            <a:spLocks/>
          </p:cNvSpPr>
          <p:nvPr/>
        </p:nvSpPr>
        <p:spPr>
          <a:xfrm>
            <a:off x="1330727" y="9220200"/>
            <a:ext cx="4689073"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solidFill>
                  <a:srgbClr val="003363"/>
                </a:solidFill>
                <a:latin typeface="Trebuchet MS" panose="020B0603020202020204" pitchFamily="34" charset="0"/>
              </a:rPr>
              <a:t>Don Dawson</a:t>
            </a:r>
            <a:br>
              <a:rPr lang="en-US" sz="1800" i="0" dirty="0">
                <a:solidFill>
                  <a:srgbClr val="003363"/>
                </a:solidFill>
                <a:latin typeface="Trebuchet MS" panose="020B0603020202020204" pitchFamily="34" charset="0"/>
              </a:rPr>
            </a:br>
            <a:r>
              <a:rPr lang="en-US" sz="1400" i="0" spc="0" dirty="0">
                <a:solidFill>
                  <a:srgbClr val="003363"/>
                </a:solidFill>
                <a:latin typeface="Trebuchet MS" panose="020B0603020202020204" pitchFamily="34" charset="0"/>
                <a:cs typeface="Times New Roman" pitchFamily="18" charset="0"/>
              </a:rPr>
              <a:t>843-514-0452</a:t>
            </a:r>
            <a:br>
              <a:rPr lang="en-US" sz="1400" i="0" spc="0" dirty="0">
                <a:solidFill>
                  <a:srgbClr val="003363"/>
                </a:solidFill>
                <a:latin typeface="Trebuchet MS" panose="020B0603020202020204" pitchFamily="34" charset="0"/>
                <a:cs typeface="Times New Roman" pitchFamily="18" charset="0"/>
              </a:rPr>
            </a:br>
            <a:r>
              <a:rPr lang="en-US" sz="1400" i="0" spc="0" dirty="0">
                <a:solidFill>
                  <a:srgbClr val="003363"/>
                </a:solidFill>
                <a:latin typeface="Trebuchet MS" panose="020B0603020202020204" pitchFamily="34" charset="0"/>
                <a:cs typeface="Times New Roman" pitchFamily="18" charset="0"/>
              </a:rPr>
              <a:t>ddawson@carolinaone.com</a:t>
            </a:r>
            <a:br>
              <a:rPr lang="en-US" sz="1400" i="0" spc="0" dirty="0">
                <a:solidFill>
                  <a:srgbClr val="003363"/>
                </a:solidFill>
                <a:latin typeface="Trebuchet MS" panose="020B0603020202020204" pitchFamily="34" charset="0"/>
                <a:cs typeface="Times New Roman" pitchFamily="18" charset="0"/>
              </a:rPr>
            </a:br>
            <a:br>
              <a:rPr lang="en-US" sz="1400" i="0" spc="0" dirty="0">
                <a:solidFill>
                  <a:srgbClr val="003363"/>
                </a:solidFill>
                <a:latin typeface="Trebuchet MS" panose="020B0603020202020204" pitchFamily="34" charset="0"/>
                <a:cs typeface="Times New Roman" pitchFamily="18" charset="0"/>
              </a:rPr>
            </a:br>
            <a:r>
              <a:rPr lang="en-US" sz="1200" i="0" spc="0" dirty="0">
                <a:solidFill>
                  <a:srgbClr val="003363"/>
                </a:solidFill>
                <a:latin typeface="Trebuchet MS" panose="020B0603020202020204" pitchFamily="34" charset="0"/>
                <a:cs typeface="Times New Roman" pitchFamily="18" charset="0"/>
              </a:rPr>
              <a:t>Carolina One Real Estate • 2713 Highway 17 North • Mount Pleasant, SC 29466</a:t>
            </a:r>
          </a:p>
        </p:txBody>
      </p:sp>
      <p:sp>
        <p:nvSpPr>
          <p:cNvPr id="31" name="TextBox 30">
            <a:extLst>
              <a:ext uri="{FF2B5EF4-FFF2-40B4-BE49-F238E27FC236}">
                <a16:creationId xmlns:a16="http://schemas.microsoft.com/office/drawing/2014/main" id="{64BB4F72-2C71-46D2-B272-A75B0D27F7FA}"/>
              </a:ext>
            </a:extLst>
          </p:cNvPr>
          <p:cNvSpPr txBox="1"/>
          <p:nvPr/>
        </p:nvSpPr>
        <p:spPr>
          <a:xfrm>
            <a:off x="5943600" y="9719846"/>
            <a:ext cx="1828800" cy="338554"/>
          </a:xfrm>
          <a:prstGeom prst="rect">
            <a:avLst/>
          </a:prstGeom>
          <a:noFill/>
        </p:spPr>
        <p:txBody>
          <a:bodyPr wrap="square" rtlCol="0">
            <a:spAutoFit/>
          </a:bodyPr>
          <a:lstStyle/>
          <a:p>
            <a:pPr algn="r"/>
            <a:r>
              <a:rPr lang="en-US" sz="1600" dirty="0">
                <a:solidFill>
                  <a:srgbClr val="003363"/>
                </a:solidFill>
                <a:latin typeface="Mistral" pitchFamily="66" charset="0"/>
              </a:rPr>
              <a:t>www.TeamDawsonSC.com</a:t>
            </a:r>
          </a:p>
        </p:txBody>
      </p:sp>
      <p:pic>
        <p:nvPicPr>
          <p:cNvPr id="32" name="Picture 6" descr="http://www.bobette.net/images/logo.jpg">
            <a:extLst>
              <a:ext uri="{FF2B5EF4-FFF2-40B4-BE49-F238E27FC236}">
                <a16:creationId xmlns:a16="http://schemas.microsoft.com/office/drawing/2014/main" id="{074FA1AB-8291-4EF3-A186-9C02CE356C45}"/>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334</TotalTime>
  <Words>222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Century Gothic</vt:lpstr>
      <vt:lpstr>Mistral</vt:lpstr>
      <vt:lpstr>Trebuchet MS</vt:lpstr>
      <vt:lpstr>Office Theme</vt:lpstr>
      <vt:lpstr>7888 Gull Bay Drive Bulls Bay Overlook | Awendaw, SC 29429 MLS# 18024463 | $170,000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53</cp:revision>
  <dcterms:created xsi:type="dcterms:W3CDTF">2006-08-16T00:00:00Z</dcterms:created>
  <dcterms:modified xsi:type="dcterms:W3CDTF">2019-03-26T23:34:07Z</dcterms:modified>
</cp:coreProperties>
</file>