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Wingdings 2" panose="05020102010507070707" pitchFamily="18" charset="2"/>
      <p:regular r:id="rId16"/>
    </p:embeddedFont>
    <p:embeddedFont>
      <p:font typeface="Wingdings 3" panose="05040102010807070707" pitchFamily="18" charset="2"/>
      <p:regular r:id="rId17"/>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3546"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4/10/2025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4/10/2025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hyperlink" Target="https://charlestonvirtualhomes.com/25003227/3D_Video.mp4" TargetMode="External"/><Relationship Id="rId10" Type="http://schemas.openxmlformats.org/officeDocument/2006/relationships/image" Target="../media/image9.jpeg"/><Relationship Id="rId4" Type="http://schemas.openxmlformats.org/officeDocument/2006/relationships/hyperlink" Target="mailto:suzi.baldrick@carolinaone.com" TargetMode="External"/><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l="614" r="614"/>
          <a:stretch/>
        </p:blipFill>
        <p:spPr>
          <a:xfrm>
            <a:off x="0" y="1"/>
            <a:ext cx="5799751" cy="3299378"/>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3352800"/>
            <a:ext cx="5814816" cy="663925"/>
          </a:xfrm>
        </p:spPr>
        <p:txBody>
          <a:bodyPr anchor="t">
            <a:noAutofit/>
            <a:scene3d>
              <a:camera prst="orthographicFront"/>
              <a:lightRig rig="soft" dir="t">
                <a:rot lat="0" lon="0" rev="17220000"/>
              </a:lightRig>
            </a:scene3d>
            <a:sp3d prstMaterial="softEdge"/>
          </a:bodyPr>
          <a:lstStyle/>
          <a:p>
            <a:r>
              <a:rPr lang="en-US" sz="2400" cap="none" dirty="0">
                <a:ln w="3175" cmpd="sng">
                  <a:noFill/>
                  <a:prstDash val="solid"/>
                </a:ln>
                <a:solidFill>
                  <a:schemeClr val="tx1"/>
                </a:solidFill>
                <a:effectLst/>
                <a:latin typeface="Century Gothic" panose="020B0502020202020204" pitchFamily="34" charset="0"/>
              </a:rPr>
              <a:t>788 Awendaw Lakes Boulevard</a:t>
            </a:r>
            <a:br>
              <a:rPr lang="en-US" sz="2000" cap="none" dirty="0">
                <a:ln w="10541" cmpd="sng">
                  <a:no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Awendaw Lakes | Awendaw, SC 29429 | MLS# 25003227</a:t>
            </a:r>
            <a:endParaRPr lang="en-US" sz="1200" i="1" cap="none" dirty="0">
              <a:ln w="10541" cmpd="sng">
                <a:noFill/>
                <a:prstDash val="solid"/>
              </a:ln>
              <a:solidFill>
                <a:schemeClr val="tx1"/>
              </a:solidFill>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6629400" y="514898"/>
            <a:ext cx="5799751" cy="400110"/>
          </a:xfrm>
          <a:prstGeom prst="rect">
            <a:avLst/>
          </a:prstGeom>
          <a:noFill/>
        </p:spPr>
        <p:txBody>
          <a:bodyPr wrap="square">
            <a:spAutoFit/>
          </a:bodyPr>
          <a:lstStyle/>
          <a:p>
            <a:pPr algn="ctr"/>
            <a:r>
              <a:rPr lang="en-US" sz="20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OPEN HOUSE SATURDAY 1-3</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160" y="7300894"/>
            <a:ext cx="1463040" cy="822077"/>
          </a:xfrm>
          <a:prstGeom prst="rect">
            <a:avLst/>
          </a:prstGeom>
          <a:ln>
            <a:no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2160" y="4106248"/>
            <a:ext cx="1463040" cy="975360"/>
          </a:xfrm>
          <a:prstGeom prst="rect">
            <a:avLst/>
          </a:prstGeom>
          <a:ln>
            <a:noFill/>
          </a:ln>
        </p:spPr>
      </p:pic>
      <p:pic>
        <p:nvPicPr>
          <p:cNvPr id="13" name="Picture 12" descr="A bathroom with a tub and cabinets&#10;&#10;Description automatically generated">
            <a:extLst>
              <a:ext uri="{FF2B5EF4-FFF2-40B4-BE49-F238E27FC236}">
                <a16:creationId xmlns:a16="http://schemas.microsoft.com/office/drawing/2014/main" id="{D218F208-15F3-EAEB-75A7-47EE02CFCC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6399591"/>
            <a:ext cx="1463040" cy="975360"/>
          </a:xfrm>
          <a:prstGeom prst="rect">
            <a:avLst/>
          </a:prstGeom>
          <a:ln>
            <a:solidFill>
              <a:schemeClr val="bg1"/>
            </a:solid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852160" y="5171131"/>
            <a:ext cx="1463040" cy="975360"/>
          </a:xfrm>
          <a:prstGeom prst="rect">
            <a:avLst/>
          </a:prstGeom>
          <a:ln>
            <a:no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160" y="6236014"/>
            <a:ext cx="1463040" cy="975360"/>
          </a:xfrm>
          <a:prstGeom prst="rect">
            <a:avLst/>
          </a:prstGeom>
          <a:ln>
            <a:noFill/>
          </a:ln>
        </p:spPr>
      </p:pic>
      <p:pic>
        <p:nvPicPr>
          <p:cNvPr id="6" name="Picture 5">
            <a:extLst>
              <a:ext uri="{FF2B5EF4-FFF2-40B4-BE49-F238E27FC236}">
                <a16:creationId xmlns:a16="http://schemas.microsoft.com/office/drawing/2014/main" id="{7DF74EEA-D4A0-C0BA-1446-F4BE91F8D6D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52160" y="3041365"/>
            <a:ext cx="1463040" cy="975360"/>
          </a:xfrm>
          <a:prstGeom prst="rect">
            <a:avLst/>
          </a:prstGeom>
          <a:ln>
            <a:noFill/>
          </a:ln>
        </p:spPr>
      </p:pic>
      <p:pic>
        <p:nvPicPr>
          <p:cNvPr id="8" name="Picture 7">
            <a:extLst>
              <a:ext uri="{FF2B5EF4-FFF2-40B4-BE49-F238E27FC236}">
                <a16:creationId xmlns:a16="http://schemas.microsoft.com/office/drawing/2014/main" id="{DDD3C8AC-2234-5A65-FD4C-087B39CBA53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852160" y="0"/>
            <a:ext cx="1463040" cy="822076"/>
          </a:xfrm>
          <a:prstGeom prst="rect">
            <a:avLst/>
          </a:prstGeom>
          <a:ln>
            <a:noFill/>
          </a:ln>
        </p:spPr>
      </p:pic>
      <p:pic>
        <p:nvPicPr>
          <p:cNvPr id="9" name="Picture 8">
            <a:extLst>
              <a:ext uri="{FF2B5EF4-FFF2-40B4-BE49-F238E27FC236}">
                <a16:creationId xmlns:a16="http://schemas.microsoft.com/office/drawing/2014/main" id="{128D2844-FAC0-2EE6-E419-9587395DC18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2160" y="911599"/>
            <a:ext cx="1463040" cy="975360"/>
          </a:xfrm>
          <a:prstGeom prst="rect">
            <a:avLst/>
          </a:prstGeom>
          <a:ln>
            <a:noFill/>
          </a:ln>
        </p:spPr>
      </p:pic>
      <p:pic>
        <p:nvPicPr>
          <p:cNvPr id="10" name="Picture 9">
            <a:extLst>
              <a:ext uri="{FF2B5EF4-FFF2-40B4-BE49-F238E27FC236}">
                <a16:creationId xmlns:a16="http://schemas.microsoft.com/office/drawing/2014/main" id="{DAE99F7C-26A8-25C6-A706-00755FD54EA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52160" y="1976482"/>
            <a:ext cx="1463040" cy="975360"/>
          </a:xfrm>
          <a:prstGeom prst="rect">
            <a:avLst/>
          </a:prstGeom>
          <a:ln>
            <a:noFill/>
          </a:ln>
        </p:spPr>
      </p:pic>
      <p:sp>
        <p:nvSpPr>
          <p:cNvPr id="12" name="TextBox 11">
            <a:extLst>
              <a:ext uri="{FF2B5EF4-FFF2-40B4-BE49-F238E27FC236}">
                <a16:creationId xmlns:a16="http://schemas.microsoft.com/office/drawing/2014/main" id="{B8A1C778-C015-5DD2-529D-8387467F23C1}"/>
              </a:ext>
            </a:extLst>
          </p:cNvPr>
          <p:cNvSpPr txBox="1"/>
          <p:nvPr/>
        </p:nvSpPr>
        <p:spPr>
          <a:xfrm>
            <a:off x="0" y="4106248"/>
            <a:ext cx="5814816" cy="3922164"/>
          </a:xfrm>
          <a:prstGeom prst="rect">
            <a:avLst/>
          </a:prstGeom>
          <a:noFill/>
        </p:spPr>
        <p:txBody>
          <a:bodyPr wrap="square">
            <a:spAutoFit/>
          </a:bodyPr>
          <a:lstStyle/>
          <a:p>
            <a:pPr algn="ctr">
              <a:lnSpc>
                <a:spcPct val="150000"/>
              </a:lnSpc>
              <a:spcBef>
                <a:spcPts val="600"/>
              </a:spcBef>
            </a:pPr>
            <a:r>
              <a:rPr lang="en-US" sz="1100" dirty="0">
                <a:latin typeface="Century Gothic" panose="020B0502020202020204" pitchFamily="34" charset="0"/>
              </a:rPr>
              <a:t>Retreat to coastal tranquility at this impeccable European-inspired custom home in Awendaw! Imagine being only minutes from Mount Pleasant, Charleston and the beaches, but being surrounded by mature, private landscape on sprawling 1.72 acres. Catch the Intracoastal breezes from the relaxing porch or patio that overlooks a serene pond. This home boasts premium finishes, refined craftsmanship, and a thoughtful open plan layout. Any seasoned chef would love to entertain in the sophisticated kitchen which includes a built-in stainless steel air fryer/oven combo, gas cooktop, refrigerator, dishwasher, custom millwork cabinets, granite countertops and a lovely keeping room for extra seating. The large owner’s suite has terrific views of the pond with lovely gardenias just outside your windows!</a:t>
            </a:r>
          </a:p>
          <a:p>
            <a:pPr algn="ctr">
              <a:lnSpc>
                <a:spcPct val="150000"/>
              </a:lnSpc>
              <a:spcBef>
                <a:spcPts val="600"/>
              </a:spcBef>
            </a:pPr>
            <a:r>
              <a:rPr lang="en-US" sz="1100" b="1" dirty="0">
                <a:solidFill>
                  <a:srgbClr val="FF0000"/>
                </a:solidFill>
                <a:latin typeface="Century Gothic" panose="020B0502020202020204" pitchFamily="34" charset="0"/>
              </a:rPr>
              <a:t>NEW PRICE </a:t>
            </a:r>
            <a:r>
              <a:rPr lang="en-US" sz="1100" b="1">
                <a:solidFill>
                  <a:srgbClr val="FF0000"/>
                </a:solidFill>
                <a:latin typeface="Century Gothic" panose="020B0502020202020204" pitchFamily="34" charset="0"/>
              </a:rPr>
              <a:t>$865,000</a:t>
            </a:r>
            <a:endParaRPr lang="en-US" sz="1100" b="1" dirty="0">
              <a:solidFill>
                <a:srgbClr val="FF0000"/>
              </a:solidFill>
              <a:latin typeface="Century Gothic" panose="020B0502020202020204" pitchFamily="34" charset="0"/>
            </a:endParaRPr>
          </a:p>
          <a:p>
            <a:pPr algn="ctr">
              <a:lnSpc>
                <a:spcPct val="150000"/>
              </a:lnSpc>
              <a:spcBef>
                <a:spcPts val="600"/>
              </a:spcBef>
            </a:pPr>
            <a:r>
              <a:rPr lang="en-US" sz="1100" b="1" dirty="0">
                <a:latin typeface="Century Gothic" panose="020B0502020202020204" pitchFamily="34" charset="0"/>
              </a:rPr>
              <a:t>THREE BED * 2.5 BATH * 2848 SF LIVING * FINISHED FROG</a:t>
            </a:r>
          </a:p>
          <a:p>
            <a:pPr algn="ctr">
              <a:lnSpc>
                <a:spcPct val="150000"/>
              </a:lnSpc>
              <a:spcBef>
                <a:spcPts val="600"/>
              </a:spcBef>
            </a:pPr>
            <a:endParaRPr lang="en-US" sz="1100" dirty="0">
              <a:latin typeface="Century Gothic" panose="020B0502020202020204" pitchFamily="34" charset="0"/>
            </a:endParaRPr>
          </a:p>
          <a:p>
            <a:pPr algn="ctr">
              <a:lnSpc>
                <a:spcPct val="150000"/>
              </a:lnSpc>
              <a:spcBef>
                <a:spcPts val="600"/>
              </a:spcBef>
            </a:pPr>
            <a:r>
              <a:rPr lang="en-US" sz="1100" b="1" dirty="0">
                <a:latin typeface="Century Gothic" panose="020B0502020202020204" pitchFamily="34" charset="0"/>
                <a:hlinkClick r:id="rId15"/>
              </a:rPr>
              <a:t>Take a virtual walkthrough!</a:t>
            </a:r>
            <a:endParaRPr lang="en-US" sz="1100" b="1" dirty="0">
              <a:latin typeface="Century Gothic" panose="020B0502020202020204" pitchFamily="34" charset="0"/>
            </a:endParaRP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1619</TotalTime>
  <Words>203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Century Gothic</vt:lpstr>
      <vt:lpstr>Wingdings</vt:lpstr>
      <vt:lpstr>Lucida Sans</vt:lpstr>
      <vt:lpstr>Wingdings 2</vt:lpstr>
      <vt:lpstr>Ink Free</vt:lpstr>
      <vt:lpstr>Wingdings 3</vt:lpstr>
      <vt:lpstr>Book Antiqua</vt:lpstr>
      <vt:lpstr>Apex</vt:lpstr>
      <vt:lpstr>788 Awendaw Lakes Boulevard Awendaw Lakes | Awendaw, SC 29429 | MLS# 25003227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136</cp:revision>
  <dcterms:created xsi:type="dcterms:W3CDTF">2006-08-16T00:00:00Z</dcterms:created>
  <dcterms:modified xsi:type="dcterms:W3CDTF">2025-04-10T12:44:38Z</dcterms:modified>
</cp:coreProperties>
</file>