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Lst>
  <p:sldSz cx="7315200" cy="9144000"/>
  <p:notesSz cx="6858000" cy="9144000"/>
  <p:embeddedFontLst>
    <p:embeddedFont>
      <p:font typeface="Book Antiqua" panose="02040602050305030304" pitchFamily="18" charset="0"/>
      <p:regular r:id="rId3"/>
      <p:bold r:id="rId4"/>
      <p:italic r:id="rId5"/>
      <p:boldItalic r:id="rId6"/>
    </p:embeddedFont>
    <p:embeddedFont>
      <p:font typeface="Century Gothic" panose="020B0502020202020204" pitchFamily="34" charset="0"/>
      <p:regular r:id="rId7"/>
      <p:bold r:id="rId8"/>
      <p:italic r:id="rId9"/>
      <p:boldItalic r:id="rId10"/>
    </p:embeddedFont>
    <p:embeddedFont>
      <p:font typeface="Ink Free" panose="03080402000500000000" pitchFamily="66" charset="0"/>
      <p:regular r:id="rId11"/>
    </p:embeddedFont>
    <p:embeddedFont>
      <p:font typeface="Lucida Sans" panose="020B0602030504020204" pitchFamily="34" charset="0"/>
      <p:regular r:id="rId12"/>
      <p:bold r:id="rId13"/>
      <p:italic r:id="rId14"/>
      <p:boldItalic r:id="rId15"/>
    </p:embeddedFont>
    <p:embeddedFont>
      <p:font typeface="Rastanty Cortez" panose="02000506000000020003" pitchFamily="2" charset="0"/>
      <p:regular r:id="rId16"/>
    </p:embeddedFont>
    <p:embeddedFont>
      <p:font typeface="Wingdings 2" panose="05020102010507070707" pitchFamily="18" charset="2"/>
      <p:regular r:id="rId17"/>
    </p:embeddedFont>
    <p:embeddedFont>
      <p:font typeface="Wingdings 3" panose="05040102010807070707" pitchFamily="18" charset="2"/>
      <p:regular r:id="rId18"/>
    </p:embeddedFont>
  </p:embeddedFontLst>
  <p:defaultTextStyle>
    <a:defPPr>
      <a:defRPr lang="en-US"/>
    </a:defPPr>
    <a:lvl1pPr marL="0" algn="l" defTabSz="694935" rtl="0" eaLnBrk="1" latinLnBrk="0" hangingPunct="1">
      <a:defRPr sz="1400" kern="1200">
        <a:solidFill>
          <a:schemeClr val="tx1"/>
        </a:solidFill>
        <a:latin typeface="+mn-lt"/>
        <a:ea typeface="+mn-ea"/>
        <a:cs typeface="+mn-cs"/>
      </a:defRPr>
    </a:lvl1pPr>
    <a:lvl2pPr marL="347467" algn="l" defTabSz="694935" rtl="0" eaLnBrk="1" latinLnBrk="0" hangingPunct="1">
      <a:defRPr sz="1400" kern="1200">
        <a:solidFill>
          <a:schemeClr val="tx1"/>
        </a:solidFill>
        <a:latin typeface="+mn-lt"/>
        <a:ea typeface="+mn-ea"/>
        <a:cs typeface="+mn-cs"/>
      </a:defRPr>
    </a:lvl2pPr>
    <a:lvl3pPr marL="694935" algn="l" defTabSz="694935" rtl="0" eaLnBrk="1" latinLnBrk="0" hangingPunct="1">
      <a:defRPr sz="1400" kern="1200">
        <a:solidFill>
          <a:schemeClr val="tx1"/>
        </a:solidFill>
        <a:latin typeface="+mn-lt"/>
        <a:ea typeface="+mn-ea"/>
        <a:cs typeface="+mn-cs"/>
      </a:defRPr>
    </a:lvl3pPr>
    <a:lvl4pPr marL="1042402" algn="l" defTabSz="694935" rtl="0" eaLnBrk="1" latinLnBrk="0" hangingPunct="1">
      <a:defRPr sz="1400" kern="1200">
        <a:solidFill>
          <a:schemeClr val="tx1"/>
        </a:solidFill>
        <a:latin typeface="+mn-lt"/>
        <a:ea typeface="+mn-ea"/>
        <a:cs typeface="+mn-cs"/>
      </a:defRPr>
    </a:lvl4pPr>
    <a:lvl5pPr marL="1389870" algn="l" defTabSz="694935" rtl="0" eaLnBrk="1" latinLnBrk="0" hangingPunct="1">
      <a:defRPr sz="1400" kern="1200">
        <a:solidFill>
          <a:schemeClr val="tx1"/>
        </a:solidFill>
        <a:latin typeface="+mn-lt"/>
        <a:ea typeface="+mn-ea"/>
        <a:cs typeface="+mn-cs"/>
      </a:defRPr>
    </a:lvl5pPr>
    <a:lvl6pPr marL="1737337" algn="l" defTabSz="694935" rtl="0" eaLnBrk="1" latinLnBrk="0" hangingPunct="1">
      <a:defRPr sz="1400" kern="1200">
        <a:solidFill>
          <a:schemeClr val="tx1"/>
        </a:solidFill>
        <a:latin typeface="+mn-lt"/>
        <a:ea typeface="+mn-ea"/>
        <a:cs typeface="+mn-cs"/>
      </a:defRPr>
    </a:lvl6pPr>
    <a:lvl7pPr marL="2084804" algn="l" defTabSz="694935" rtl="0" eaLnBrk="1" latinLnBrk="0" hangingPunct="1">
      <a:defRPr sz="1400" kern="1200">
        <a:solidFill>
          <a:schemeClr val="tx1"/>
        </a:solidFill>
        <a:latin typeface="+mn-lt"/>
        <a:ea typeface="+mn-ea"/>
        <a:cs typeface="+mn-cs"/>
      </a:defRPr>
    </a:lvl7pPr>
    <a:lvl8pPr marL="2432272" algn="l" defTabSz="694935" rtl="0" eaLnBrk="1" latinLnBrk="0" hangingPunct="1">
      <a:defRPr sz="1400" kern="1200">
        <a:solidFill>
          <a:schemeClr val="tx1"/>
        </a:solidFill>
        <a:latin typeface="+mn-lt"/>
        <a:ea typeface="+mn-ea"/>
        <a:cs typeface="+mn-cs"/>
      </a:defRPr>
    </a:lvl8pPr>
    <a:lvl9pPr marL="2779739" algn="l" defTabSz="694935"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53F"/>
    <a:srgbClr val="79B8F9"/>
    <a:srgbClr val="79B8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330" autoAdjust="0"/>
    <p:restoredTop sz="94660"/>
  </p:normalViewPr>
  <p:slideViewPr>
    <p:cSldViewPr>
      <p:cViewPr varScale="1">
        <p:scale>
          <a:sx n="83" d="100"/>
          <a:sy n="83" d="100"/>
        </p:scale>
        <p:origin x="2760" y="156"/>
      </p:cViewPr>
      <p:guideLst>
        <p:guide orient="horz" pos="2880"/>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font" Target="fonts/font11.fntdata"/><Relationship Id="rId18" Type="http://schemas.openxmlformats.org/officeDocument/2006/relationships/font" Target="fonts/font16.fntdata"/><Relationship Id="rId3" Type="http://schemas.openxmlformats.org/officeDocument/2006/relationships/font" Target="fonts/font1.fntdata"/><Relationship Id="rId21" Type="http://schemas.openxmlformats.org/officeDocument/2006/relationships/theme" Target="theme/theme1.xml"/><Relationship Id="rId7" Type="http://schemas.openxmlformats.org/officeDocument/2006/relationships/font" Target="fonts/font5.fntdata"/><Relationship Id="rId12" Type="http://schemas.openxmlformats.org/officeDocument/2006/relationships/font" Target="fonts/font10.fntdata"/><Relationship Id="rId17"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font" Target="fonts/font1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font" Target="fonts/font13.fntdata"/><Relationship Id="rId10" Type="http://schemas.openxmlformats.org/officeDocument/2006/relationships/font" Target="fonts/font8.fntdata"/><Relationship Id="rId19" Type="http://schemas.openxmlformats.org/officeDocument/2006/relationships/presProps" Target="presProps.xml"/><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font" Target="fonts/font12.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37625" y="1828800"/>
            <a:ext cx="6583680" cy="24384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363"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2/5/2025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097280" y="4442263"/>
            <a:ext cx="5120640" cy="2336800"/>
          </a:xfrm>
        </p:spPr>
        <p:txBody>
          <a:bodyPr/>
          <a:lstStyle>
            <a:lvl1pPr marL="0" indent="0" algn="ctr">
              <a:buNone/>
              <a:defRPr>
                <a:solidFill>
                  <a:schemeClr val="tx1"/>
                </a:solidFill>
              </a:defRPr>
            </a:lvl1pPr>
            <a:lvl2pPr marL="415680" indent="0" algn="ctr">
              <a:buNone/>
            </a:lvl2pPr>
            <a:lvl3pPr marL="831358" indent="0" algn="ctr">
              <a:buNone/>
            </a:lvl3pPr>
            <a:lvl4pPr marL="1247038" indent="0" algn="ctr">
              <a:buNone/>
            </a:lvl4pPr>
            <a:lvl5pPr marL="1662717" indent="0" algn="ctr">
              <a:buNone/>
            </a:lvl5pPr>
            <a:lvl6pPr marL="2078397" indent="0" algn="ctr">
              <a:buNone/>
            </a:lvl6pPr>
            <a:lvl7pPr marL="2494077" indent="0" algn="ctr">
              <a:buNone/>
            </a:lvl7pPr>
            <a:lvl8pPr marL="2909755" indent="0" algn="ctr">
              <a:buNone/>
            </a:lvl8pPr>
            <a:lvl9pPr marL="3325435"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366187"/>
            <a:ext cx="1645920" cy="780203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365760" y="366187"/>
            <a:ext cx="4815840" cy="780203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0160" y="812800"/>
            <a:ext cx="5669280" cy="24384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363"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280160" y="3343716"/>
            <a:ext cx="5669280" cy="2012948"/>
          </a:xfrm>
        </p:spPr>
        <p:txBody>
          <a:bodyPr anchor="t"/>
          <a:lstStyle>
            <a:lvl1pPr marL="66508" indent="0" algn="l">
              <a:buNone/>
              <a:defRPr sz="1818">
                <a:solidFill>
                  <a:schemeClr val="tx1"/>
                </a:solidFill>
              </a:defRPr>
            </a:lvl1pPr>
            <a:lvl2pPr>
              <a:buNone/>
              <a:defRPr sz="1637">
                <a:solidFill>
                  <a:schemeClr val="tx1">
                    <a:tint val="75000"/>
                  </a:schemeClr>
                </a:solidFill>
              </a:defRPr>
            </a:lvl2pPr>
            <a:lvl3pPr>
              <a:buNone/>
              <a:defRPr sz="1455">
                <a:solidFill>
                  <a:schemeClr val="tx1">
                    <a:tint val="75000"/>
                  </a:schemeClr>
                </a:solidFill>
              </a:defRPr>
            </a:lvl3pPr>
            <a:lvl4pPr>
              <a:buNone/>
              <a:defRPr sz="1273">
                <a:solidFill>
                  <a:schemeClr val="tx1">
                    <a:tint val="75000"/>
                  </a:schemeClr>
                </a:solidFill>
              </a:defRPr>
            </a:lvl4pPr>
            <a:lvl5pPr>
              <a:buNone/>
              <a:defRPr sz="1273">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39840" y="8555570"/>
            <a:ext cx="609600" cy="486833"/>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365760" y="2133603"/>
            <a:ext cx="3230880" cy="6034617"/>
          </a:xfrm>
        </p:spPr>
        <p:txBody>
          <a:bodyPr/>
          <a:lstStyle>
            <a:lvl1pPr>
              <a:defRPr sz="2363"/>
            </a:lvl1pPr>
            <a:lvl2pPr>
              <a:defRPr sz="2182"/>
            </a:lvl2pPr>
            <a:lvl3pPr>
              <a:defRPr sz="1818"/>
            </a:lvl3pPr>
            <a:lvl4pPr>
              <a:defRPr sz="1637"/>
            </a:lvl4pPr>
            <a:lvl5pPr>
              <a:defRPr sz="1637"/>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3718560" y="2133603"/>
            <a:ext cx="3230880" cy="6034617"/>
          </a:xfrm>
        </p:spPr>
        <p:txBody>
          <a:bodyPr/>
          <a:lstStyle>
            <a:lvl1pPr>
              <a:defRPr sz="2363"/>
            </a:lvl1pPr>
            <a:lvl2pPr>
              <a:defRPr sz="2182"/>
            </a:lvl2pPr>
            <a:lvl3pPr>
              <a:defRPr sz="1818"/>
            </a:lvl3pPr>
            <a:lvl4pPr>
              <a:defRPr sz="1637"/>
            </a:lvl4pPr>
            <a:lvl5pPr>
              <a:defRPr sz="1637"/>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364067"/>
            <a:ext cx="6583680" cy="1524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365762" y="2046819"/>
            <a:ext cx="3232149" cy="1001183"/>
          </a:xfrm>
        </p:spPr>
        <p:txBody>
          <a:bodyPr anchor="ctr"/>
          <a:lstStyle>
            <a:lvl1pPr marL="0" indent="0">
              <a:buNone/>
              <a:defRPr sz="2182" b="0" cap="all" baseline="0">
                <a:solidFill>
                  <a:schemeClr val="tx1"/>
                </a:solidFill>
              </a:defRPr>
            </a:lvl1pPr>
            <a:lvl2pPr>
              <a:buNone/>
              <a:defRPr sz="1818" b="1"/>
            </a:lvl2pPr>
            <a:lvl3pPr>
              <a:buNone/>
              <a:defRPr sz="1637" b="1"/>
            </a:lvl3pPr>
            <a:lvl4pPr>
              <a:buNone/>
              <a:defRPr sz="1455" b="1"/>
            </a:lvl4pPr>
            <a:lvl5pPr>
              <a:buNone/>
              <a:defRPr sz="1455"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3716021" y="2046819"/>
            <a:ext cx="3233420" cy="1001183"/>
          </a:xfrm>
        </p:spPr>
        <p:txBody>
          <a:bodyPr anchor="ctr"/>
          <a:lstStyle>
            <a:lvl1pPr marL="0" indent="0">
              <a:buNone/>
              <a:defRPr sz="2182" b="0" cap="all" baseline="0">
                <a:solidFill>
                  <a:schemeClr val="tx1"/>
                </a:solidFill>
              </a:defRPr>
            </a:lvl1pPr>
            <a:lvl2pPr>
              <a:buNone/>
              <a:defRPr sz="1818" b="1"/>
            </a:lvl2pPr>
            <a:lvl3pPr>
              <a:buNone/>
              <a:defRPr sz="1637" b="1"/>
            </a:lvl3pPr>
            <a:lvl4pPr>
              <a:buNone/>
              <a:defRPr sz="1455" b="1"/>
            </a:lvl4pPr>
            <a:lvl5pPr>
              <a:buNone/>
              <a:defRPr sz="1455"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65762" y="3149603"/>
            <a:ext cx="3232149" cy="5018617"/>
          </a:xfrm>
        </p:spPr>
        <p:txBody>
          <a:bodyPr/>
          <a:lstStyle>
            <a:lvl1pPr>
              <a:defRPr sz="2182"/>
            </a:lvl1pPr>
            <a:lvl2pPr>
              <a:defRPr sz="1818"/>
            </a:lvl2pPr>
            <a:lvl3pPr>
              <a:defRPr sz="1637"/>
            </a:lvl3pPr>
            <a:lvl4pPr>
              <a:defRPr sz="1455"/>
            </a:lvl4pPr>
            <a:lvl5pPr>
              <a:defRPr sz="1455"/>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3716021" y="3149603"/>
            <a:ext cx="3233420" cy="5018617"/>
          </a:xfrm>
        </p:spPr>
        <p:txBody>
          <a:bodyPr/>
          <a:lstStyle>
            <a:lvl1pPr>
              <a:defRPr sz="2182"/>
            </a:lvl1pPr>
            <a:lvl2pPr>
              <a:defRPr sz="1818"/>
            </a:lvl2pPr>
            <a:lvl3pPr>
              <a:defRPr sz="1637"/>
            </a:lvl3pPr>
            <a:lvl4pPr>
              <a:defRPr sz="1455"/>
            </a:lvl4pPr>
            <a:lvl5pPr>
              <a:defRPr sz="1455"/>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2" y="364067"/>
            <a:ext cx="2406651" cy="1549400"/>
          </a:xfrm>
        </p:spPr>
        <p:txBody>
          <a:bodyPr vert="horz" anchor="b">
            <a:normAutofit/>
            <a:sp3d prstMaterial="softEdge"/>
          </a:bodyPr>
          <a:lstStyle>
            <a:lvl1pPr algn="l">
              <a:buNone/>
              <a:defRPr sz="20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365762" y="2032003"/>
            <a:ext cx="2406651" cy="6136217"/>
          </a:xfrm>
        </p:spPr>
        <p:txBody>
          <a:bodyPr/>
          <a:lstStyle>
            <a:lvl1pPr marL="0" indent="0">
              <a:buNone/>
              <a:defRPr sz="1273"/>
            </a:lvl1pPr>
            <a:lvl2pPr>
              <a:buNone/>
              <a:defRPr sz="1092"/>
            </a:lvl2pPr>
            <a:lvl3pPr>
              <a:buNone/>
              <a:defRPr sz="910"/>
            </a:lvl3pPr>
            <a:lvl4pPr>
              <a:buNone/>
              <a:defRPr sz="818"/>
            </a:lvl4pPr>
            <a:lvl5pPr>
              <a:buNone/>
              <a:defRPr sz="818"/>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860040" y="364067"/>
            <a:ext cx="4089401" cy="7804152"/>
          </a:xfrm>
        </p:spPr>
        <p:txBody>
          <a:bodyPr/>
          <a:lstStyle>
            <a:lvl1pPr>
              <a:defRPr sz="2363"/>
            </a:lvl1pPr>
            <a:lvl2pPr>
              <a:defRPr sz="2182"/>
            </a:lvl2pPr>
            <a:lvl3pPr>
              <a:defRPr sz="2000"/>
            </a:lvl3pPr>
            <a:lvl4pPr>
              <a:defRPr sz="1818"/>
            </a:lvl4pPr>
            <a:lvl5pPr>
              <a:defRPr sz="1637"/>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40" y="812800"/>
            <a:ext cx="4389120" cy="696383"/>
          </a:xfrm>
        </p:spPr>
        <p:txBody>
          <a:bodyPr lIns="45720" rIns="45720" bIns="0" anchor="b">
            <a:sp3d prstMaterial="softEdge"/>
          </a:bodyPr>
          <a:lstStyle>
            <a:lvl1pPr algn="ctr">
              <a:buNone/>
              <a:defRPr sz="1818" b="1"/>
            </a:lvl1pPr>
          </a:lstStyle>
          <a:p>
            <a:r>
              <a:rPr kumimoji="0" lang="en-US"/>
              <a:t>Click to edit Master title style</a:t>
            </a:r>
          </a:p>
        </p:txBody>
      </p:sp>
      <p:sp>
        <p:nvSpPr>
          <p:cNvPr id="3" name="Picture Placeholder 2"/>
          <p:cNvSpPr>
            <a:spLocks noGrp="1"/>
          </p:cNvSpPr>
          <p:nvPr>
            <p:ph type="pic" idx="1"/>
          </p:nvPr>
        </p:nvSpPr>
        <p:spPr>
          <a:xfrm>
            <a:off x="1463040" y="2442633"/>
            <a:ext cx="4389120" cy="52832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291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463040" y="1555715"/>
            <a:ext cx="4389120" cy="707137"/>
          </a:xfrm>
        </p:spPr>
        <p:txBody>
          <a:bodyPr lIns="45720" tIns="45720" rIns="45720" anchor="t"/>
          <a:lstStyle>
            <a:lvl1pPr marL="0" indent="0" algn="ctr">
              <a:buNone/>
              <a:defRPr sz="1273"/>
            </a:lvl1pPr>
            <a:lvl2pPr>
              <a:defRPr sz="1092"/>
            </a:lvl2pPr>
            <a:lvl3pPr>
              <a:defRPr sz="910"/>
            </a:lvl3pPr>
            <a:lvl4pPr>
              <a:defRPr sz="818"/>
            </a:lvl4pPr>
            <a:lvl5pPr>
              <a:defRPr sz="818"/>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65760" y="366183"/>
            <a:ext cx="6583680" cy="1524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365760" y="2133600"/>
            <a:ext cx="6583680" cy="62788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365760" y="8555570"/>
            <a:ext cx="1706880" cy="486833"/>
          </a:xfrm>
          <a:prstGeom prst="rect">
            <a:avLst/>
          </a:prstGeom>
        </p:spPr>
        <p:txBody>
          <a:bodyPr vert="horz" anchor="b"/>
          <a:lstStyle>
            <a:lvl1pPr algn="l" eaLnBrk="1" latinLnBrk="0" hangingPunct="1">
              <a:defRPr kumimoji="0" sz="1092">
                <a:solidFill>
                  <a:schemeClr val="tx1">
                    <a:shade val="50000"/>
                  </a:schemeClr>
                </a:solidFill>
              </a:defRPr>
            </a:lvl1pPr>
          </a:lstStyle>
          <a:p>
            <a:fld id="{1D8BD707-D9CF-40AE-B4C6-C98DA3205C09}" type="datetimeFigureOut">
              <a:rPr lang="en-US" smtClean="0"/>
              <a:pPr/>
              <a:t>2/5/2025</a:t>
            </a:fld>
            <a:endParaRPr lang="en-US"/>
          </a:p>
        </p:txBody>
      </p:sp>
      <p:sp>
        <p:nvSpPr>
          <p:cNvPr id="3" name="Footer Placeholder 2"/>
          <p:cNvSpPr>
            <a:spLocks noGrp="1"/>
          </p:cNvSpPr>
          <p:nvPr>
            <p:ph type="ftr" sz="quarter" idx="3"/>
          </p:nvPr>
        </p:nvSpPr>
        <p:spPr>
          <a:xfrm>
            <a:off x="2499360" y="8555570"/>
            <a:ext cx="2316480" cy="486833"/>
          </a:xfrm>
          <a:prstGeom prst="rect">
            <a:avLst/>
          </a:prstGeom>
        </p:spPr>
        <p:txBody>
          <a:bodyPr vert="horz" anchor="b"/>
          <a:lstStyle>
            <a:lvl1pPr algn="ctr" eaLnBrk="1" latinLnBrk="0" hangingPunct="1">
              <a:defRPr kumimoji="0" sz="1092">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339840" y="8555570"/>
            <a:ext cx="609600" cy="486833"/>
          </a:xfrm>
          <a:prstGeom prst="rect">
            <a:avLst/>
          </a:prstGeom>
        </p:spPr>
        <p:txBody>
          <a:bodyPr vert="horz" lIns="0" rIns="0" anchor="b"/>
          <a:lstStyle>
            <a:lvl1pPr algn="r" eaLnBrk="1" latinLnBrk="0" hangingPunct="1">
              <a:defRPr kumimoji="0" sz="1092">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728"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498815" indent="-374111" algn="l" rtl="0" eaLnBrk="1" latinLnBrk="0" hangingPunct="1">
        <a:spcBef>
          <a:spcPct val="20000"/>
        </a:spcBef>
        <a:buClr>
          <a:schemeClr val="tx1">
            <a:shade val="95000"/>
          </a:schemeClr>
        </a:buClr>
        <a:buSzPct val="65000"/>
        <a:buFont typeface="Wingdings 2"/>
        <a:buChar char=""/>
        <a:defRPr kumimoji="0" sz="2545" kern="1200">
          <a:solidFill>
            <a:schemeClr val="tx1"/>
          </a:solidFill>
          <a:latin typeface="+mn-lt"/>
          <a:ea typeface="+mn-ea"/>
          <a:cs typeface="+mn-cs"/>
        </a:defRPr>
      </a:lvl1pPr>
      <a:lvl2pPr marL="789791" indent="-257722" algn="l" rtl="0" eaLnBrk="1" latinLnBrk="0" hangingPunct="1">
        <a:spcBef>
          <a:spcPct val="20000"/>
        </a:spcBef>
        <a:buClr>
          <a:schemeClr val="tx1"/>
        </a:buClr>
        <a:buSzPct val="80000"/>
        <a:buFont typeface="Wingdings 2"/>
        <a:buChar char=""/>
        <a:defRPr kumimoji="0" sz="2182" kern="1200">
          <a:solidFill>
            <a:schemeClr val="tx1"/>
          </a:solidFill>
          <a:latin typeface="+mn-lt"/>
          <a:ea typeface="+mn-ea"/>
          <a:cs typeface="+mn-cs"/>
        </a:defRPr>
      </a:lvl2pPr>
      <a:lvl3pPr marL="1030884" indent="-207839" algn="l" rtl="0" eaLnBrk="1" latinLnBrk="0" hangingPunct="1">
        <a:spcBef>
          <a:spcPct val="20000"/>
        </a:spcBef>
        <a:buClr>
          <a:schemeClr val="tx1"/>
        </a:buClr>
        <a:buSzPct val="95000"/>
        <a:buFont typeface="Wingdings"/>
        <a:buChar char=""/>
        <a:defRPr kumimoji="0" sz="2000" kern="1200">
          <a:solidFill>
            <a:schemeClr val="tx1"/>
          </a:solidFill>
          <a:latin typeface="+mn-lt"/>
          <a:ea typeface="+mn-ea"/>
          <a:cs typeface="+mn-cs"/>
        </a:defRPr>
      </a:lvl3pPr>
      <a:lvl4pPr marL="1230411" indent="-166272" algn="l" rtl="0" eaLnBrk="1" latinLnBrk="0" hangingPunct="1">
        <a:spcBef>
          <a:spcPct val="20000"/>
        </a:spcBef>
        <a:buClr>
          <a:schemeClr val="tx1"/>
        </a:buClr>
        <a:buSzPct val="100000"/>
        <a:buFont typeface="Wingdings 3"/>
        <a:buChar char=""/>
        <a:defRPr kumimoji="0" sz="1818" kern="1200">
          <a:solidFill>
            <a:schemeClr val="tx1"/>
          </a:solidFill>
          <a:latin typeface="+mn-lt"/>
          <a:ea typeface="+mn-ea"/>
          <a:cs typeface="+mn-cs"/>
        </a:defRPr>
      </a:lvl4pPr>
      <a:lvl5pPr marL="1404996" indent="-166272" algn="l" rtl="0" eaLnBrk="1" latinLnBrk="0" hangingPunct="1">
        <a:spcBef>
          <a:spcPct val="20000"/>
        </a:spcBef>
        <a:buClr>
          <a:schemeClr val="tx1"/>
        </a:buClr>
        <a:buFont typeface="Wingdings 2"/>
        <a:buChar char=""/>
        <a:defRPr kumimoji="0" sz="1818" kern="1200">
          <a:solidFill>
            <a:schemeClr val="tx1"/>
          </a:solidFill>
          <a:latin typeface="+mn-lt"/>
          <a:ea typeface="+mn-ea"/>
          <a:cs typeface="+mn-cs"/>
        </a:defRPr>
      </a:lvl5pPr>
      <a:lvl6pPr marL="1604522" indent="-166272" algn="l" rtl="0" eaLnBrk="1" latinLnBrk="0" hangingPunct="1">
        <a:spcBef>
          <a:spcPct val="20000"/>
        </a:spcBef>
        <a:buClr>
          <a:schemeClr val="tx1"/>
        </a:buClr>
        <a:buFont typeface="Wingdings 3"/>
        <a:buChar char=""/>
        <a:defRPr kumimoji="0" sz="1637" kern="1200">
          <a:solidFill>
            <a:schemeClr val="tx1"/>
          </a:solidFill>
          <a:latin typeface="+mn-lt"/>
          <a:ea typeface="+mn-ea"/>
          <a:cs typeface="+mn-cs"/>
        </a:defRPr>
      </a:lvl6pPr>
      <a:lvl7pPr marL="1787421" indent="-166272" algn="l" rtl="0" eaLnBrk="1" latinLnBrk="0" hangingPunct="1">
        <a:spcBef>
          <a:spcPct val="20000"/>
        </a:spcBef>
        <a:buClr>
          <a:schemeClr val="tx1"/>
        </a:buClr>
        <a:buFont typeface="Wingdings 2"/>
        <a:buChar char=""/>
        <a:defRPr kumimoji="0" sz="1455" kern="1200">
          <a:solidFill>
            <a:schemeClr val="tx1"/>
          </a:solidFill>
          <a:latin typeface="+mn-lt"/>
          <a:ea typeface="+mn-ea"/>
          <a:cs typeface="+mn-cs"/>
        </a:defRPr>
      </a:lvl7pPr>
      <a:lvl8pPr marL="1970319" indent="-166272" algn="l" rtl="0" eaLnBrk="1" latinLnBrk="0" hangingPunct="1">
        <a:spcBef>
          <a:spcPct val="20000"/>
        </a:spcBef>
        <a:buClr>
          <a:schemeClr val="tx1"/>
        </a:buClr>
        <a:buFont typeface="Wingdings 2"/>
        <a:buChar char=""/>
        <a:defRPr kumimoji="0" sz="1273" kern="1200">
          <a:solidFill>
            <a:schemeClr val="tx1"/>
          </a:solidFill>
          <a:latin typeface="+mn-lt"/>
          <a:ea typeface="+mn-ea"/>
          <a:cs typeface="+mn-cs"/>
        </a:defRPr>
      </a:lvl8pPr>
      <a:lvl9pPr marL="2153218" indent="-166272" algn="l" rtl="0" eaLnBrk="1" latinLnBrk="0" hangingPunct="1">
        <a:spcBef>
          <a:spcPct val="20000"/>
        </a:spcBef>
        <a:buClr>
          <a:schemeClr val="tx1"/>
        </a:buClr>
        <a:buFont typeface="Wingdings 2"/>
        <a:buChar char=""/>
        <a:defRPr kumimoji="0" sz="1273"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15680" algn="l" rtl="0" eaLnBrk="1" latinLnBrk="0" hangingPunct="1">
        <a:defRPr kumimoji="0" kern="1200">
          <a:solidFill>
            <a:schemeClr val="tx1"/>
          </a:solidFill>
          <a:latin typeface="+mn-lt"/>
          <a:ea typeface="+mn-ea"/>
          <a:cs typeface="+mn-cs"/>
        </a:defRPr>
      </a:lvl2pPr>
      <a:lvl3pPr marL="831358" algn="l" rtl="0" eaLnBrk="1" latinLnBrk="0" hangingPunct="1">
        <a:defRPr kumimoji="0" kern="1200">
          <a:solidFill>
            <a:schemeClr val="tx1"/>
          </a:solidFill>
          <a:latin typeface="+mn-lt"/>
          <a:ea typeface="+mn-ea"/>
          <a:cs typeface="+mn-cs"/>
        </a:defRPr>
      </a:lvl3pPr>
      <a:lvl4pPr marL="1247038" algn="l" rtl="0" eaLnBrk="1" latinLnBrk="0" hangingPunct="1">
        <a:defRPr kumimoji="0" kern="1200">
          <a:solidFill>
            <a:schemeClr val="tx1"/>
          </a:solidFill>
          <a:latin typeface="+mn-lt"/>
          <a:ea typeface="+mn-ea"/>
          <a:cs typeface="+mn-cs"/>
        </a:defRPr>
      </a:lvl4pPr>
      <a:lvl5pPr marL="1662717" algn="l" rtl="0" eaLnBrk="1" latinLnBrk="0" hangingPunct="1">
        <a:defRPr kumimoji="0" kern="1200">
          <a:solidFill>
            <a:schemeClr val="tx1"/>
          </a:solidFill>
          <a:latin typeface="+mn-lt"/>
          <a:ea typeface="+mn-ea"/>
          <a:cs typeface="+mn-cs"/>
        </a:defRPr>
      </a:lvl5pPr>
      <a:lvl6pPr marL="2078397" algn="l" rtl="0" eaLnBrk="1" latinLnBrk="0" hangingPunct="1">
        <a:defRPr kumimoji="0" kern="1200">
          <a:solidFill>
            <a:schemeClr val="tx1"/>
          </a:solidFill>
          <a:latin typeface="+mn-lt"/>
          <a:ea typeface="+mn-ea"/>
          <a:cs typeface="+mn-cs"/>
        </a:defRPr>
      </a:lvl6pPr>
      <a:lvl7pPr marL="2494077" algn="l" rtl="0" eaLnBrk="1" latinLnBrk="0" hangingPunct="1">
        <a:defRPr kumimoji="0" kern="1200">
          <a:solidFill>
            <a:schemeClr val="tx1"/>
          </a:solidFill>
          <a:latin typeface="+mn-lt"/>
          <a:ea typeface="+mn-ea"/>
          <a:cs typeface="+mn-cs"/>
        </a:defRPr>
      </a:lvl7pPr>
      <a:lvl8pPr marL="2909755" algn="l" rtl="0" eaLnBrk="1" latinLnBrk="0" hangingPunct="1">
        <a:defRPr kumimoji="0" kern="1200">
          <a:solidFill>
            <a:schemeClr val="tx1"/>
          </a:solidFill>
          <a:latin typeface="+mn-lt"/>
          <a:ea typeface="+mn-ea"/>
          <a:cs typeface="+mn-cs"/>
        </a:defRPr>
      </a:lvl8pPr>
      <a:lvl9pPr marL="3325435"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hyperlink" Target="mailto:suzi.baldrick@carolinaone.com" TargetMode="External"/><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rcRect l="619" r="619"/>
          <a:stretch/>
        </p:blipFill>
        <p:spPr>
          <a:xfrm>
            <a:off x="0" y="0"/>
            <a:ext cx="7315200" cy="4161491"/>
          </a:xfrm>
          <a:prstGeom prst="rect">
            <a:avLst/>
          </a:prstGeom>
          <a:ln w="6350">
            <a:noFill/>
          </a:ln>
          <a:effectLst/>
        </p:spPr>
      </p:pic>
      <p:sp>
        <p:nvSpPr>
          <p:cNvPr id="21" name="Rectangle 20"/>
          <p:cNvSpPr/>
          <p:nvPr/>
        </p:nvSpPr>
        <p:spPr>
          <a:xfrm>
            <a:off x="124693" y="8117616"/>
            <a:ext cx="7065817" cy="1026385"/>
          </a:xfrm>
          <a:prstGeom prst="rect">
            <a:avLst/>
          </a:prstGeom>
          <a:no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3"/>
          </a:p>
        </p:txBody>
      </p:sp>
      <p:sp>
        <p:nvSpPr>
          <p:cNvPr id="2" name="Title 1"/>
          <p:cNvSpPr>
            <a:spLocks noGrp="1"/>
          </p:cNvSpPr>
          <p:nvPr>
            <p:ph type="ctrTitle"/>
          </p:nvPr>
        </p:nvSpPr>
        <p:spPr>
          <a:xfrm>
            <a:off x="0" y="3451629"/>
            <a:ext cx="7315200" cy="709862"/>
          </a:xfrm>
        </p:spPr>
        <p:txBody>
          <a:bodyPr anchor="t">
            <a:noAutofit/>
            <a:scene3d>
              <a:camera prst="orthographicFront"/>
              <a:lightRig rig="soft" dir="t">
                <a:rot lat="0" lon="0" rev="17220000"/>
              </a:lightRig>
            </a:scene3d>
            <a:sp3d prstMaterial="softEdge"/>
          </a:bodyPr>
          <a:lstStyle/>
          <a:p>
            <a:pPr algn="r"/>
            <a:r>
              <a:rPr lang="en-US" sz="2000" cap="none" dirty="0">
                <a:ln w="3175"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t>788 Awendaw Lakes Boulevard</a:t>
            </a:r>
            <a:br>
              <a:rPr lang="en-US" sz="1800" cap="none" dirty="0">
                <a:ln w="10541"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br>
            <a:r>
              <a:rPr lang="en-US" sz="1400" cap="none" dirty="0">
                <a:ln w="10541"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t>Awendaw Lakes | Awendaw, SC 29429 | $929,000</a:t>
            </a:r>
            <a:br>
              <a:rPr lang="en-US" sz="1600" cap="none" dirty="0">
                <a:ln w="10541"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br>
            <a:r>
              <a:rPr lang="en-US" sz="1200" b="0" cap="none" dirty="0">
                <a:ln w="10541"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t>3 bedrooms | 2.5 bathrooms | Custom-built in 2017</a:t>
            </a:r>
            <a:endParaRPr lang="en-US" sz="1100" b="0" i="1" cap="none" dirty="0">
              <a:ln w="10541" cmpd="sng">
                <a:noFill/>
                <a:prstDash val="solid"/>
              </a:ln>
              <a:solidFill>
                <a:schemeClr val="bg1"/>
              </a:solidFill>
              <a:effectLst>
                <a:outerShdw blurRad="38100" dist="38100" dir="2700000" algn="tl">
                  <a:srgbClr val="000000">
                    <a:alpha val="43137"/>
                  </a:srgbClr>
                </a:outerShdw>
              </a:effectLst>
              <a:highlight>
                <a:srgbClr val="FFFF00"/>
              </a:highlight>
              <a:latin typeface="Century Gothic" panose="020B0502020202020204" pitchFamily="34"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88645" y="8176303"/>
            <a:ext cx="685750" cy="952432"/>
          </a:xfrm>
          <a:prstGeom prst="rect">
            <a:avLst/>
          </a:prstGeom>
        </p:spPr>
      </p:pic>
      <p:sp>
        <p:nvSpPr>
          <p:cNvPr id="17" name="Rectangle 16"/>
          <p:cNvSpPr/>
          <p:nvPr/>
        </p:nvSpPr>
        <p:spPr>
          <a:xfrm>
            <a:off x="1847443" y="8298480"/>
            <a:ext cx="3620315" cy="708079"/>
          </a:xfrm>
          <a:prstGeom prst="rect">
            <a:avLst/>
          </a:prstGeom>
        </p:spPr>
        <p:txBody>
          <a:bodyPr wrap="square">
            <a:spAutoFit/>
          </a:bodyPr>
          <a:lstStyle/>
          <a:p>
            <a:pPr algn="ctr"/>
            <a:r>
              <a:rPr lang="en-US" sz="1667" dirty="0">
                <a:solidFill>
                  <a:srgbClr val="10253F"/>
                </a:solidFill>
                <a:latin typeface="Century Gothic" panose="020B0502020202020204" pitchFamily="34" charset="0"/>
              </a:rPr>
              <a:t>Suzi Baldrick</a:t>
            </a:r>
            <a:br>
              <a:rPr lang="en-US" sz="1667" dirty="0">
                <a:solidFill>
                  <a:srgbClr val="10253F"/>
                </a:solidFill>
                <a:latin typeface="Century Gothic" panose="020B0502020202020204" pitchFamily="34" charset="0"/>
              </a:rPr>
            </a:br>
            <a:r>
              <a:rPr lang="en-US" sz="1167" dirty="0">
                <a:solidFill>
                  <a:srgbClr val="10253F"/>
                </a:solidFill>
                <a:latin typeface="Century Gothic" panose="020B0502020202020204" pitchFamily="34" charset="0"/>
              </a:rPr>
              <a:t>Mobile 843-442-3149</a:t>
            </a:r>
          </a:p>
          <a:p>
            <a:pPr algn="ctr"/>
            <a:r>
              <a:rPr lang="en-US" sz="1167" dirty="0">
                <a:solidFill>
                  <a:srgbClr val="10253F"/>
                </a:solidFill>
                <a:latin typeface="Century Gothic" panose="020B0502020202020204" pitchFamily="34" charset="0"/>
                <a:hlinkClick r:id="rId4"/>
              </a:rPr>
              <a:t>suzi.baldrick@carolinaone.com</a:t>
            </a:r>
            <a:r>
              <a:rPr lang="en-US" sz="1167" dirty="0">
                <a:solidFill>
                  <a:srgbClr val="10253F"/>
                </a:solidFill>
                <a:latin typeface="Century Gothic" panose="020B0502020202020204" pitchFamily="34" charset="0"/>
              </a:rPr>
              <a:t> </a:t>
            </a:r>
          </a:p>
        </p:txBody>
      </p:sp>
      <p:grpSp>
        <p:nvGrpSpPr>
          <p:cNvPr id="24" name="Group 23"/>
          <p:cNvGrpSpPr/>
          <p:nvPr/>
        </p:nvGrpSpPr>
        <p:grpSpPr>
          <a:xfrm>
            <a:off x="5890953" y="8233887"/>
            <a:ext cx="1385455" cy="837265"/>
            <a:chOff x="0" y="9037683"/>
            <a:chExt cx="1524000" cy="920991"/>
          </a:xfrm>
        </p:grpSpPr>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9491" y="9037683"/>
              <a:ext cx="665018" cy="457200"/>
            </a:xfrm>
            <a:prstGeom prst="rect">
              <a:avLst/>
            </a:prstGeom>
          </p:spPr>
        </p:pic>
        <p:sp>
          <p:nvSpPr>
            <p:cNvPr id="18" name="Rectangle 17"/>
            <p:cNvSpPr/>
            <p:nvPr/>
          </p:nvSpPr>
          <p:spPr>
            <a:xfrm>
              <a:off x="0" y="9533577"/>
              <a:ext cx="1524000" cy="425097"/>
            </a:xfrm>
            <a:prstGeom prst="rect">
              <a:avLst/>
            </a:prstGeom>
          </p:spPr>
          <p:txBody>
            <a:bodyPr wrap="square">
              <a:spAutoFit/>
            </a:bodyPr>
            <a:lstStyle/>
            <a:p>
              <a:pPr algn="ctr"/>
              <a:r>
                <a:rPr lang="en-US" sz="637" dirty="0">
                  <a:solidFill>
                    <a:srgbClr val="10253F"/>
                  </a:solidFill>
                  <a:latin typeface="Century Gothic" panose="020B0502020202020204" pitchFamily="34" charset="0"/>
                </a:rPr>
                <a:t>Carolina One Real Estate</a:t>
              </a:r>
            </a:p>
            <a:p>
              <a:pPr algn="ctr"/>
              <a:r>
                <a:rPr lang="en-US" sz="637" dirty="0">
                  <a:solidFill>
                    <a:srgbClr val="10253F"/>
                  </a:solidFill>
                  <a:latin typeface="Century Gothic" panose="020B0502020202020204" pitchFamily="34" charset="0"/>
                </a:rPr>
                <a:t>1503 Palm Blvd</a:t>
              </a:r>
            </a:p>
            <a:p>
              <a:pPr algn="ctr"/>
              <a:r>
                <a:rPr lang="en-US" sz="637" dirty="0">
                  <a:solidFill>
                    <a:srgbClr val="10253F"/>
                  </a:solidFill>
                  <a:latin typeface="Century Gothic" panose="020B0502020202020204" pitchFamily="34" charset="0"/>
                </a:rPr>
                <a:t>Isle of Palms, SC 29451-2280</a:t>
              </a:r>
            </a:p>
          </p:txBody>
        </p:sp>
      </p:grpSp>
      <p:sp>
        <p:nvSpPr>
          <p:cNvPr id="30" name="Rectangle 29"/>
          <p:cNvSpPr/>
          <p:nvPr/>
        </p:nvSpPr>
        <p:spPr>
          <a:xfrm>
            <a:off x="31211" y="-762000"/>
            <a:ext cx="7315200" cy="707886"/>
          </a:xfrm>
          <a:prstGeom prst="rect">
            <a:avLst/>
          </a:prstGeom>
          <a:noFill/>
        </p:spPr>
        <p:txBody>
          <a:bodyPr wrap="square">
            <a:spAutoFit/>
          </a:bodyPr>
          <a:lstStyle/>
          <a:p>
            <a:pPr algn="ctr"/>
            <a:r>
              <a:rPr lang="en-US" sz="4000" b="1" dirty="0">
                <a:ln w="3175">
                  <a:noFill/>
                </a:ln>
                <a:latin typeface="Ink Free" panose="03080402000500000000" pitchFamily="66" charset="0"/>
              </a:rPr>
              <a:t>Coming to Market February 7</a:t>
            </a:r>
            <a:r>
              <a:rPr lang="en-US" sz="4000" b="1" baseline="30000" dirty="0">
                <a:ln w="3175">
                  <a:noFill/>
                </a:ln>
                <a:latin typeface="Ink Free" panose="03080402000500000000" pitchFamily="66" charset="0"/>
              </a:rPr>
              <a:t>th</a:t>
            </a:r>
            <a:r>
              <a:rPr lang="en-US" sz="4000" b="1" dirty="0">
                <a:ln w="3175">
                  <a:noFill/>
                </a:ln>
                <a:latin typeface="Ink Free" panose="03080402000500000000" pitchFamily="66" charset="0"/>
              </a:rPr>
              <a:t> </a:t>
            </a:r>
          </a:p>
        </p:txBody>
      </p:sp>
      <p:sp>
        <p:nvSpPr>
          <p:cNvPr id="4" name="Rectangle 3">
            <a:extLst>
              <a:ext uri="{FF2B5EF4-FFF2-40B4-BE49-F238E27FC236}">
                <a16:creationId xmlns:a16="http://schemas.microsoft.com/office/drawing/2014/main" id="{BD5F38D1-3C09-476C-9544-C12C023A5A70}"/>
              </a:ext>
            </a:extLst>
          </p:cNvPr>
          <p:cNvSpPr/>
          <p:nvPr/>
        </p:nvSpPr>
        <p:spPr>
          <a:xfrm>
            <a:off x="8763000" y="1447800"/>
            <a:ext cx="2808782" cy="428131"/>
          </a:xfrm>
          <a:prstGeom prst="rect">
            <a:avLst/>
          </a:prstGeom>
        </p:spPr>
        <p:txBody>
          <a:bodyPr wrap="none">
            <a:spAutoFit/>
          </a:bodyPr>
          <a:lstStyle/>
          <a:p>
            <a:r>
              <a:rPr lang="en-US" sz="2182" b="1" dirty="0">
                <a:ln w="10541" cmpd="sng">
                  <a:noFill/>
                  <a:prstDash val="solid"/>
                </a:ln>
                <a:solidFill>
                  <a:srgbClr val="FF0000"/>
                </a:solidFill>
                <a:effectLst>
                  <a:outerShdw blurRad="50800" dist="38100" dir="2700000" algn="tl" rotWithShape="0">
                    <a:prstClr val="black">
                      <a:alpha val="40000"/>
                    </a:prstClr>
                  </a:outerShdw>
                </a:effectLst>
                <a:highlight>
                  <a:srgbClr val="FFFF00"/>
                </a:highlight>
                <a:latin typeface="Century Gothic" panose="020B0502020202020204" pitchFamily="34" charset="0"/>
              </a:rPr>
              <a:t>PRICE ADJUSTMENT!</a:t>
            </a:r>
          </a:p>
        </p:txBody>
      </p:sp>
      <p:pic>
        <p:nvPicPr>
          <p:cNvPr id="5" name="Picture 4">
            <a:extLst>
              <a:ext uri="{FF2B5EF4-FFF2-40B4-BE49-F238E27FC236}">
                <a16:creationId xmlns:a16="http://schemas.microsoft.com/office/drawing/2014/main" id="{EC3234A0-AFDC-DBCC-3D85-CC2AFFCA8F7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852160" y="7300894"/>
            <a:ext cx="1463040" cy="821988"/>
          </a:xfrm>
          <a:prstGeom prst="rect">
            <a:avLst/>
          </a:prstGeom>
          <a:ln>
            <a:solidFill>
              <a:schemeClr val="bg1"/>
            </a:solidFill>
          </a:ln>
        </p:spPr>
      </p:pic>
      <p:pic>
        <p:nvPicPr>
          <p:cNvPr id="11" name="Picture 10">
            <a:extLst>
              <a:ext uri="{FF2B5EF4-FFF2-40B4-BE49-F238E27FC236}">
                <a16:creationId xmlns:a16="http://schemas.microsoft.com/office/drawing/2014/main" id="{552AE7CD-C0B7-72D9-50F9-89146CCCF8A6}"/>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5852636" y="4214981"/>
            <a:ext cx="1462087" cy="974725"/>
          </a:xfrm>
          <a:prstGeom prst="rect">
            <a:avLst/>
          </a:prstGeom>
          <a:ln>
            <a:solidFill>
              <a:schemeClr val="bg1"/>
            </a:solidFill>
          </a:ln>
        </p:spPr>
      </p:pic>
      <p:pic>
        <p:nvPicPr>
          <p:cNvPr id="13" name="Picture 12" descr="A bathroom with a tub and cabinets&#10;&#10;Description automatically generated">
            <a:extLst>
              <a:ext uri="{FF2B5EF4-FFF2-40B4-BE49-F238E27FC236}">
                <a16:creationId xmlns:a16="http://schemas.microsoft.com/office/drawing/2014/main" id="{D218F208-15F3-EAEB-75A7-47EE02CFCCE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48600" y="6399591"/>
            <a:ext cx="1463040" cy="975360"/>
          </a:xfrm>
          <a:prstGeom prst="rect">
            <a:avLst/>
          </a:prstGeom>
          <a:ln>
            <a:solidFill>
              <a:schemeClr val="bg1"/>
            </a:solidFill>
          </a:ln>
        </p:spPr>
      </p:pic>
      <p:pic>
        <p:nvPicPr>
          <p:cNvPr id="19" name="Picture 18">
            <a:extLst>
              <a:ext uri="{FF2B5EF4-FFF2-40B4-BE49-F238E27FC236}">
                <a16:creationId xmlns:a16="http://schemas.microsoft.com/office/drawing/2014/main" id="{66C0B075-D521-12B1-60DF-B325DD93C877}"/>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5852160" y="5243196"/>
            <a:ext cx="1463040" cy="975360"/>
          </a:xfrm>
          <a:prstGeom prst="rect">
            <a:avLst/>
          </a:prstGeom>
          <a:ln>
            <a:solidFill>
              <a:schemeClr val="bg1"/>
            </a:solidFill>
          </a:ln>
        </p:spPr>
      </p:pic>
      <p:pic>
        <p:nvPicPr>
          <p:cNvPr id="22" name="Picture 21">
            <a:extLst>
              <a:ext uri="{FF2B5EF4-FFF2-40B4-BE49-F238E27FC236}">
                <a16:creationId xmlns:a16="http://schemas.microsoft.com/office/drawing/2014/main" id="{A43F2533-E284-8702-AFE9-43F252B3F3E6}"/>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5852160" y="6272046"/>
            <a:ext cx="1463040" cy="975360"/>
          </a:xfrm>
          <a:prstGeom prst="rect">
            <a:avLst/>
          </a:prstGeom>
          <a:ln>
            <a:solidFill>
              <a:schemeClr val="bg1"/>
            </a:solidFill>
          </a:ln>
        </p:spPr>
      </p:pic>
      <p:sp>
        <p:nvSpPr>
          <p:cNvPr id="26" name="TextBox 25">
            <a:extLst>
              <a:ext uri="{FF2B5EF4-FFF2-40B4-BE49-F238E27FC236}">
                <a16:creationId xmlns:a16="http://schemas.microsoft.com/office/drawing/2014/main" id="{6A7C5A89-D42A-B4D4-2609-BFCF872F280D}"/>
              </a:ext>
            </a:extLst>
          </p:cNvPr>
          <p:cNvSpPr txBox="1"/>
          <p:nvPr/>
        </p:nvSpPr>
        <p:spPr>
          <a:xfrm>
            <a:off x="18672" y="4460737"/>
            <a:ext cx="5814816" cy="3416320"/>
          </a:xfrm>
          <a:prstGeom prst="rect">
            <a:avLst/>
          </a:prstGeom>
          <a:noFill/>
        </p:spPr>
        <p:txBody>
          <a:bodyPr wrap="square">
            <a:spAutoFit/>
          </a:bodyPr>
          <a:lstStyle/>
          <a:p>
            <a:r>
              <a:rPr lang="en-US" sz="1200" dirty="0">
                <a:latin typeface="Century Gothic" panose="020B0502020202020204" pitchFamily="34" charset="0"/>
              </a:rPr>
              <a:t>Retreat from the busy city life to this stunning custom home and property in Awendaw!  Imagine being only minutes from Mount Pleasant and Charleston, beaches and barrier islands, but being surrounded by lovely, mature and private landscape on a serene pond.</a:t>
            </a:r>
          </a:p>
          <a:p>
            <a:endParaRPr lang="en-US" sz="1200" dirty="0">
              <a:latin typeface="Century Gothic" panose="020B0502020202020204" pitchFamily="34" charset="0"/>
            </a:endParaRPr>
          </a:p>
          <a:p>
            <a:r>
              <a:rPr lang="en-US" sz="1200" dirty="0">
                <a:latin typeface="Century Gothic" panose="020B0502020202020204" pitchFamily="34" charset="0"/>
              </a:rPr>
              <a:t>Situated on 1.72 acres of picturesque, natural landscaped beauty, the home is perfectly designed to maximize its private and quiet setting. Refreshing sea breezes can be enjoyed from the nearby Intracoastal Waterway on the backyard patio and front porch. Spend quality time watching wildlife from your screened-in back porch, tend to your backyard garden off the patio, or drop a line in the pond for a fun catch! </a:t>
            </a:r>
          </a:p>
          <a:p>
            <a:endParaRPr lang="en-US" sz="1200" dirty="0">
              <a:latin typeface="Century Gothic" panose="020B0502020202020204" pitchFamily="34" charset="0"/>
            </a:endParaRPr>
          </a:p>
          <a:p>
            <a:r>
              <a:rPr lang="en-US" sz="1200" dirty="0">
                <a:latin typeface="Century Gothic" panose="020B0502020202020204" pitchFamily="34" charset="0"/>
              </a:rPr>
              <a:t>Awendaw and its quiet coastal tranquility offers plenty of outdoor experiences like Awendaw Green Barn Jams at the Outpost, youth soccer fields, Buck Hall Rec area/boat ramp, Garris Landing boat ramp/Bulls island Ferry, easy access to the Francis Marion National Forest with its associated bike and hiking trails, and Twin Ponds Rifle Range. Come take a tour and see why this home and Awendaw are the best “secret” worth keeping!</a:t>
            </a:r>
          </a:p>
        </p:txBody>
      </p:sp>
      <p:sp>
        <p:nvSpPr>
          <p:cNvPr id="3" name="Rectangle 2">
            <a:extLst>
              <a:ext uri="{FF2B5EF4-FFF2-40B4-BE49-F238E27FC236}">
                <a16:creationId xmlns:a16="http://schemas.microsoft.com/office/drawing/2014/main" id="{77D9638D-22C7-33ED-48B9-1606C804D237}"/>
              </a:ext>
            </a:extLst>
          </p:cNvPr>
          <p:cNvSpPr/>
          <p:nvPr/>
        </p:nvSpPr>
        <p:spPr>
          <a:xfrm>
            <a:off x="-1" y="-228600"/>
            <a:ext cx="7315200" cy="923330"/>
          </a:xfrm>
          <a:prstGeom prst="rect">
            <a:avLst/>
          </a:prstGeom>
          <a:noFill/>
        </p:spPr>
        <p:txBody>
          <a:bodyPr wrap="square">
            <a:spAutoFit/>
          </a:bodyPr>
          <a:lstStyle/>
          <a:p>
            <a:pPr algn="ctr"/>
            <a:r>
              <a:rPr lang="en-US" sz="5400" b="1" dirty="0">
                <a:ln w="3175">
                  <a:noFill/>
                </a:ln>
                <a:latin typeface="Rastanty Cortez" panose="02000506000000020003" pitchFamily="2" charset="0"/>
              </a:rPr>
              <a:t>Open House, Sunday Feb 9th from 2-4</a:t>
            </a:r>
          </a:p>
        </p:txBody>
      </p:sp>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1448</TotalTime>
  <Words>270</Words>
  <Application>Microsoft Office PowerPoint</Application>
  <PresentationFormat>Custom</PresentationFormat>
  <Paragraphs>14</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Ink Free</vt:lpstr>
      <vt:lpstr>Book Antiqua</vt:lpstr>
      <vt:lpstr>Wingdings 3</vt:lpstr>
      <vt:lpstr>Century Gothic</vt:lpstr>
      <vt:lpstr>Wingdings</vt:lpstr>
      <vt:lpstr>Lucida Sans</vt:lpstr>
      <vt:lpstr>Wingdings 2</vt:lpstr>
      <vt:lpstr>Rastanty Cortez</vt:lpstr>
      <vt:lpstr>Apex</vt:lpstr>
      <vt:lpstr>788 Awendaw Lakes Boulevard Awendaw Lakes | Awendaw, SC 29429 | $929,000 3 bedrooms | 2.5 bathrooms | Custom-built in 2017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118</cp:revision>
  <dcterms:created xsi:type="dcterms:W3CDTF">2006-08-16T00:00:00Z</dcterms:created>
  <dcterms:modified xsi:type="dcterms:W3CDTF">2025-02-05T22:58:58Z</dcterms:modified>
</cp:coreProperties>
</file>