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Lst>
  <p:sldSz cx="7315200" cy="9144000"/>
  <p:notesSz cx="6858000" cy="9144000"/>
  <p:embeddedFontLst>
    <p:embeddedFont>
      <p:font typeface="Book Antiqua" panose="02040602050305030304" pitchFamily="18" charset="0"/>
      <p:regular r:id="rId3"/>
      <p:bold r:id="rId4"/>
      <p:italic r:id="rId5"/>
      <p:boldItalic r:id="rId6"/>
    </p:embeddedFont>
    <p:embeddedFont>
      <p:font typeface="Century Gothic" panose="020B0502020202020204" pitchFamily="34" charset="0"/>
      <p:regular r:id="rId7"/>
      <p:bold r:id="rId8"/>
      <p:italic r:id="rId9"/>
      <p:boldItalic r:id="rId10"/>
    </p:embeddedFont>
    <p:embeddedFont>
      <p:font typeface="Ink Free" panose="03080402000500000000" pitchFamily="66" charset="0"/>
      <p:regular r:id="rId11"/>
    </p:embeddedFont>
    <p:embeddedFont>
      <p:font typeface="Lucida Sans" panose="020B0602030504020204" pitchFamily="34" charset="0"/>
      <p:regular r:id="rId12"/>
      <p:bold r:id="rId13"/>
      <p:italic r:id="rId14"/>
      <p:boldItalic r:id="rId15"/>
    </p:embeddedFont>
    <p:embeddedFont>
      <p:font typeface="Wingdings 2" panose="05020102010507070707" pitchFamily="18" charset="2"/>
      <p:regular r:id="rId16"/>
    </p:embeddedFont>
    <p:embeddedFont>
      <p:font typeface="Wingdings 3" panose="05040102010807070707" pitchFamily="18" charset="2"/>
      <p:regular r:id="rId17"/>
    </p:embeddedFont>
  </p:embeddedFontLst>
  <p:defaultTextStyle>
    <a:defPPr>
      <a:defRPr lang="en-US"/>
    </a:defPPr>
    <a:lvl1pPr marL="0" algn="l" defTabSz="694935" rtl="0" eaLnBrk="1" latinLnBrk="0" hangingPunct="1">
      <a:defRPr sz="1400" kern="1200">
        <a:solidFill>
          <a:schemeClr val="tx1"/>
        </a:solidFill>
        <a:latin typeface="+mn-lt"/>
        <a:ea typeface="+mn-ea"/>
        <a:cs typeface="+mn-cs"/>
      </a:defRPr>
    </a:lvl1pPr>
    <a:lvl2pPr marL="347467" algn="l" defTabSz="694935" rtl="0" eaLnBrk="1" latinLnBrk="0" hangingPunct="1">
      <a:defRPr sz="1400" kern="1200">
        <a:solidFill>
          <a:schemeClr val="tx1"/>
        </a:solidFill>
        <a:latin typeface="+mn-lt"/>
        <a:ea typeface="+mn-ea"/>
        <a:cs typeface="+mn-cs"/>
      </a:defRPr>
    </a:lvl2pPr>
    <a:lvl3pPr marL="694935" algn="l" defTabSz="694935" rtl="0" eaLnBrk="1" latinLnBrk="0" hangingPunct="1">
      <a:defRPr sz="1400" kern="1200">
        <a:solidFill>
          <a:schemeClr val="tx1"/>
        </a:solidFill>
        <a:latin typeface="+mn-lt"/>
        <a:ea typeface="+mn-ea"/>
        <a:cs typeface="+mn-cs"/>
      </a:defRPr>
    </a:lvl3pPr>
    <a:lvl4pPr marL="1042402" algn="l" defTabSz="694935" rtl="0" eaLnBrk="1" latinLnBrk="0" hangingPunct="1">
      <a:defRPr sz="1400" kern="1200">
        <a:solidFill>
          <a:schemeClr val="tx1"/>
        </a:solidFill>
        <a:latin typeface="+mn-lt"/>
        <a:ea typeface="+mn-ea"/>
        <a:cs typeface="+mn-cs"/>
      </a:defRPr>
    </a:lvl4pPr>
    <a:lvl5pPr marL="1389870" algn="l" defTabSz="694935" rtl="0" eaLnBrk="1" latinLnBrk="0" hangingPunct="1">
      <a:defRPr sz="1400" kern="1200">
        <a:solidFill>
          <a:schemeClr val="tx1"/>
        </a:solidFill>
        <a:latin typeface="+mn-lt"/>
        <a:ea typeface="+mn-ea"/>
        <a:cs typeface="+mn-cs"/>
      </a:defRPr>
    </a:lvl5pPr>
    <a:lvl6pPr marL="1737337" algn="l" defTabSz="694935" rtl="0" eaLnBrk="1" latinLnBrk="0" hangingPunct="1">
      <a:defRPr sz="1400" kern="1200">
        <a:solidFill>
          <a:schemeClr val="tx1"/>
        </a:solidFill>
        <a:latin typeface="+mn-lt"/>
        <a:ea typeface="+mn-ea"/>
        <a:cs typeface="+mn-cs"/>
      </a:defRPr>
    </a:lvl6pPr>
    <a:lvl7pPr marL="2084804" algn="l" defTabSz="694935" rtl="0" eaLnBrk="1" latinLnBrk="0" hangingPunct="1">
      <a:defRPr sz="1400" kern="1200">
        <a:solidFill>
          <a:schemeClr val="tx1"/>
        </a:solidFill>
        <a:latin typeface="+mn-lt"/>
        <a:ea typeface="+mn-ea"/>
        <a:cs typeface="+mn-cs"/>
      </a:defRPr>
    </a:lvl7pPr>
    <a:lvl8pPr marL="2432272" algn="l" defTabSz="694935" rtl="0" eaLnBrk="1" latinLnBrk="0" hangingPunct="1">
      <a:defRPr sz="1400" kern="1200">
        <a:solidFill>
          <a:schemeClr val="tx1"/>
        </a:solidFill>
        <a:latin typeface="+mn-lt"/>
        <a:ea typeface="+mn-ea"/>
        <a:cs typeface="+mn-cs"/>
      </a:defRPr>
    </a:lvl8pPr>
    <a:lvl9pPr marL="2779739" algn="l" defTabSz="69493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0" autoAdjust="0"/>
    <p:restoredTop sz="94660"/>
  </p:normalViewPr>
  <p:slideViewPr>
    <p:cSldViewPr>
      <p:cViewPr varScale="1">
        <p:scale>
          <a:sx n="83" d="100"/>
          <a:sy n="83" d="100"/>
        </p:scale>
        <p:origin x="3546"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5"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3"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3/21/2025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3"/>
            <a:ext cx="5120640" cy="2336800"/>
          </a:xfrm>
        </p:spPr>
        <p:txBody>
          <a:bodyPr/>
          <a:lstStyle>
            <a:lvl1pPr marL="0" indent="0" algn="ctr">
              <a:buNone/>
              <a:defRPr>
                <a:solidFill>
                  <a:schemeClr val="tx1"/>
                </a:solidFill>
              </a:defRPr>
            </a:lvl1pPr>
            <a:lvl2pPr marL="415680" indent="0" algn="ctr">
              <a:buNone/>
            </a:lvl2pPr>
            <a:lvl3pPr marL="831358" indent="0" algn="ctr">
              <a:buNone/>
            </a:lvl3pPr>
            <a:lvl4pPr marL="1247038" indent="0" algn="ctr">
              <a:buNone/>
            </a:lvl4pPr>
            <a:lvl5pPr marL="1662717" indent="0" algn="ctr">
              <a:buNone/>
            </a:lvl5pPr>
            <a:lvl6pPr marL="2078397" indent="0" algn="ctr">
              <a:buNone/>
            </a:lvl6pPr>
            <a:lvl7pPr marL="2494077" indent="0" algn="ctr">
              <a:buNone/>
            </a:lvl7pPr>
            <a:lvl8pPr marL="2909755" indent="0" algn="ctr">
              <a:buNone/>
            </a:lvl8pPr>
            <a:lvl9pPr marL="3325435"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7"/>
            <a:ext cx="164592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7"/>
            <a:ext cx="481584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3"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6"/>
            <a:ext cx="5669280" cy="2012948"/>
          </a:xfrm>
        </p:spPr>
        <p:txBody>
          <a:bodyPr anchor="t"/>
          <a:lstStyle>
            <a:lvl1pPr marL="66508" indent="0" algn="l">
              <a:buNone/>
              <a:defRPr sz="1818">
                <a:solidFill>
                  <a:schemeClr val="tx1"/>
                </a:solidFill>
              </a:defRPr>
            </a:lvl1pPr>
            <a:lvl2pPr>
              <a:buNone/>
              <a:defRPr sz="1637">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70"/>
            <a:ext cx="609600" cy="486833"/>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2" y="2046819"/>
            <a:ext cx="3232149"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1" y="2046819"/>
            <a:ext cx="3233420"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2" y="3149603"/>
            <a:ext cx="3232149"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1" y="3149603"/>
            <a:ext cx="3233420"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2" y="364067"/>
            <a:ext cx="2406651"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2" y="2032003"/>
            <a:ext cx="2406651" cy="6136217"/>
          </a:xfrm>
        </p:spPr>
        <p:txBody>
          <a:bodyPr/>
          <a:lstStyle>
            <a:lvl1pPr marL="0" indent="0">
              <a:buNone/>
              <a:defRPr sz="1273"/>
            </a:lvl1pPr>
            <a:lvl2pPr>
              <a:buNone/>
              <a:defRPr sz="1092"/>
            </a:lvl2pPr>
            <a:lvl3pPr>
              <a:buNone/>
              <a:defRPr sz="910"/>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1" cy="7804152"/>
          </a:xfrm>
        </p:spPr>
        <p:txBody>
          <a:bodyPr/>
          <a:lstStyle>
            <a:lvl1pPr>
              <a:defRPr sz="2363"/>
            </a:lvl1pPr>
            <a:lvl2pPr>
              <a:defRPr sz="2182"/>
            </a:lvl2pPr>
            <a:lvl3pPr>
              <a:defRPr sz="2000"/>
            </a:lvl3pPr>
            <a:lvl4pPr>
              <a:defRPr sz="1818"/>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3"/>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3"/>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1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5"/>
            <a:ext cx="4389120" cy="707137"/>
          </a:xfrm>
        </p:spPr>
        <p:txBody>
          <a:bodyPr lIns="45720" tIns="45720" rIns="45720" anchor="t"/>
          <a:lstStyle>
            <a:lvl1pPr marL="0" indent="0" algn="ctr">
              <a:buNone/>
              <a:defRPr sz="1273"/>
            </a:lvl1pPr>
            <a:lvl2pPr>
              <a:defRPr sz="1092"/>
            </a:lvl2pPr>
            <a:lvl3pPr>
              <a:defRPr sz="910"/>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3"/>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70"/>
            <a:ext cx="1706880" cy="486833"/>
          </a:xfrm>
          <a:prstGeom prst="rect">
            <a:avLst/>
          </a:prstGeom>
        </p:spPr>
        <p:txBody>
          <a:bodyPr vert="horz" anchor="b"/>
          <a:lstStyle>
            <a:lvl1pPr algn="l" eaLnBrk="1" latinLnBrk="0" hangingPunct="1">
              <a:defRPr kumimoji="0" sz="1092">
                <a:solidFill>
                  <a:schemeClr val="tx1">
                    <a:shade val="50000"/>
                  </a:schemeClr>
                </a:solidFill>
              </a:defRPr>
            </a:lvl1pPr>
          </a:lstStyle>
          <a:p>
            <a:fld id="{1D8BD707-D9CF-40AE-B4C6-C98DA3205C09}" type="datetimeFigureOut">
              <a:rPr lang="en-US" smtClean="0"/>
              <a:pPr/>
              <a:t>3/21/2025</a:t>
            </a:fld>
            <a:endParaRPr lang="en-US"/>
          </a:p>
        </p:txBody>
      </p:sp>
      <p:sp>
        <p:nvSpPr>
          <p:cNvPr id="3" name="Footer Placeholder 2"/>
          <p:cNvSpPr>
            <a:spLocks noGrp="1"/>
          </p:cNvSpPr>
          <p:nvPr>
            <p:ph type="ftr" sz="quarter" idx="3"/>
          </p:nvPr>
        </p:nvSpPr>
        <p:spPr>
          <a:xfrm>
            <a:off x="2499360" y="8555570"/>
            <a:ext cx="2316480" cy="486833"/>
          </a:xfrm>
          <a:prstGeom prst="rect">
            <a:avLst/>
          </a:prstGeom>
        </p:spPr>
        <p:txBody>
          <a:bodyPr vert="horz" anchor="b"/>
          <a:lstStyle>
            <a:lvl1pPr algn="ctr" eaLnBrk="1" latinLnBrk="0" hangingPunct="1">
              <a:defRPr kumimoji="0" sz="1092">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70"/>
            <a:ext cx="609600" cy="486833"/>
          </a:xfrm>
          <a:prstGeom prst="rect">
            <a:avLst/>
          </a:prstGeom>
        </p:spPr>
        <p:txBody>
          <a:bodyPr vert="horz" lIns="0" rIns="0" anchor="b"/>
          <a:lstStyle>
            <a:lvl1pPr algn="r" eaLnBrk="1" latinLnBrk="0" hangingPunct="1">
              <a:defRPr kumimoji="0" sz="1092">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8"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815" indent="-374111"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91" indent="-257722"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884" indent="-207839"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411" indent="-166272"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996" indent="-166272"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522" indent="-166272" algn="l" rtl="0" eaLnBrk="1" latinLnBrk="0" hangingPunct="1">
        <a:spcBef>
          <a:spcPct val="20000"/>
        </a:spcBef>
        <a:buClr>
          <a:schemeClr val="tx1"/>
        </a:buClr>
        <a:buFont typeface="Wingdings 3"/>
        <a:buChar char=""/>
        <a:defRPr kumimoji="0" sz="1637" kern="1200">
          <a:solidFill>
            <a:schemeClr val="tx1"/>
          </a:solidFill>
          <a:latin typeface="+mn-lt"/>
          <a:ea typeface="+mn-ea"/>
          <a:cs typeface="+mn-cs"/>
        </a:defRPr>
      </a:lvl6pPr>
      <a:lvl7pPr marL="1787421" indent="-166272"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319" indent="-166272"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218" indent="-166272"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80" algn="l" rtl="0" eaLnBrk="1" latinLnBrk="0" hangingPunct="1">
        <a:defRPr kumimoji="0" kern="1200">
          <a:solidFill>
            <a:schemeClr val="tx1"/>
          </a:solidFill>
          <a:latin typeface="+mn-lt"/>
          <a:ea typeface="+mn-ea"/>
          <a:cs typeface="+mn-cs"/>
        </a:defRPr>
      </a:lvl2pPr>
      <a:lvl3pPr marL="831358" algn="l" rtl="0" eaLnBrk="1" latinLnBrk="0" hangingPunct="1">
        <a:defRPr kumimoji="0" kern="1200">
          <a:solidFill>
            <a:schemeClr val="tx1"/>
          </a:solidFill>
          <a:latin typeface="+mn-lt"/>
          <a:ea typeface="+mn-ea"/>
          <a:cs typeface="+mn-cs"/>
        </a:defRPr>
      </a:lvl3pPr>
      <a:lvl4pPr marL="1247038" algn="l" rtl="0" eaLnBrk="1" latinLnBrk="0" hangingPunct="1">
        <a:defRPr kumimoji="0" kern="1200">
          <a:solidFill>
            <a:schemeClr val="tx1"/>
          </a:solidFill>
          <a:latin typeface="+mn-lt"/>
          <a:ea typeface="+mn-ea"/>
          <a:cs typeface="+mn-cs"/>
        </a:defRPr>
      </a:lvl4pPr>
      <a:lvl5pPr marL="1662717" algn="l" rtl="0" eaLnBrk="1" latinLnBrk="0" hangingPunct="1">
        <a:defRPr kumimoji="0" kern="1200">
          <a:solidFill>
            <a:schemeClr val="tx1"/>
          </a:solidFill>
          <a:latin typeface="+mn-lt"/>
          <a:ea typeface="+mn-ea"/>
          <a:cs typeface="+mn-cs"/>
        </a:defRPr>
      </a:lvl5pPr>
      <a:lvl6pPr marL="2078397" algn="l" rtl="0" eaLnBrk="1" latinLnBrk="0" hangingPunct="1">
        <a:defRPr kumimoji="0" kern="1200">
          <a:solidFill>
            <a:schemeClr val="tx1"/>
          </a:solidFill>
          <a:latin typeface="+mn-lt"/>
          <a:ea typeface="+mn-ea"/>
          <a:cs typeface="+mn-cs"/>
        </a:defRPr>
      </a:lvl6pPr>
      <a:lvl7pPr marL="2494077" algn="l" rtl="0" eaLnBrk="1" latinLnBrk="0" hangingPunct="1">
        <a:defRPr kumimoji="0" kern="1200">
          <a:solidFill>
            <a:schemeClr val="tx1"/>
          </a:solidFill>
          <a:latin typeface="+mn-lt"/>
          <a:ea typeface="+mn-ea"/>
          <a:cs typeface="+mn-cs"/>
        </a:defRPr>
      </a:lvl7pPr>
      <a:lvl8pPr marL="2909755" algn="l" rtl="0" eaLnBrk="1" latinLnBrk="0" hangingPunct="1">
        <a:defRPr kumimoji="0" kern="1200">
          <a:solidFill>
            <a:schemeClr val="tx1"/>
          </a:solidFill>
          <a:latin typeface="+mn-lt"/>
          <a:ea typeface="+mn-ea"/>
          <a:cs typeface="+mn-cs"/>
        </a:defRPr>
      </a:lvl8pPr>
      <a:lvl9pPr marL="332543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hyperlink" Target="mailto:suzi.baldrick@carolinaone.com" TargetMode="External"/><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l="614" r="614"/>
          <a:stretch/>
        </p:blipFill>
        <p:spPr>
          <a:xfrm>
            <a:off x="0" y="1"/>
            <a:ext cx="5799751" cy="3299378"/>
          </a:xfrm>
          <a:prstGeom prst="rect">
            <a:avLst/>
          </a:prstGeom>
          <a:ln w="6350">
            <a:noFill/>
          </a:ln>
          <a:effectLst/>
        </p:spPr>
      </p:pic>
      <p:sp>
        <p:nvSpPr>
          <p:cNvPr id="21" name="Rectangle 20"/>
          <p:cNvSpPr/>
          <p:nvPr/>
        </p:nvSpPr>
        <p:spPr>
          <a:xfrm>
            <a:off x="124693" y="8117616"/>
            <a:ext cx="7065817" cy="1026385"/>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sp>
        <p:nvSpPr>
          <p:cNvPr id="2" name="Title 1"/>
          <p:cNvSpPr>
            <a:spLocks noGrp="1"/>
          </p:cNvSpPr>
          <p:nvPr>
            <p:ph type="ctrTitle"/>
          </p:nvPr>
        </p:nvSpPr>
        <p:spPr>
          <a:xfrm>
            <a:off x="0" y="3352800"/>
            <a:ext cx="5814816" cy="663925"/>
          </a:xfrm>
        </p:spPr>
        <p:txBody>
          <a:bodyPr anchor="t">
            <a:noAutofit/>
            <a:scene3d>
              <a:camera prst="orthographicFront"/>
              <a:lightRig rig="soft" dir="t">
                <a:rot lat="0" lon="0" rev="17220000"/>
              </a:lightRig>
            </a:scene3d>
            <a:sp3d prstMaterial="softEdge"/>
          </a:bodyPr>
          <a:lstStyle/>
          <a:p>
            <a:r>
              <a:rPr lang="en-US" sz="2400" cap="none" dirty="0">
                <a:ln w="3175" cmpd="sng">
                  <a:noFill/>
                  <a:prstDash val="solid"/>
                </a:ln>
                <a:solidFill>
                  <a:schemeClr val="tx1"/>
                </a:solidFill>
                <a:effectLst/>
                <a:latin typeface="Century Gothic" panose="020B0502020202020204" pitchFamily="34" charset="0"/>
              </a:rPr>
              <a:t>788 Awendaw Lakes Boulevard</a:t>
            </a:r>
            <a:br>
              <a:rPr lang="en-US" sz="2000" cap="none" dirty="0">
                <a:ln w="10541" cmpd="sng">
                  <a:noFill/>
                  <a:prstDash val="solid"/>
                </a:ln>
                <a:solidFill>
                  <a:schemeClr val="tx1"/>
                </a:solidFill>
                <a:effectLst>
                  <a:outerShdw blurRad="38100" dist="38100" dir="2700000" algn="tl">
                    <a:srgbClr val="000000">
                      <a:alpha val="43137"/>
                    </a:srgbClr>
                  </a:outerShdw>
                </a:effectLst>
                <a:latin typeface="Century Gothic" panose="020B0502020202020204" pitchFamily="34" charset="0"/>
              </a:rPr>
            </a:br>
            <a:r>
              <a:rPr lang="en-US" sz="1600" cap="none" dirty="0">
                <a:ln w="10541" cmpd="sng">
                  <a:noFill/>
                  <a:prstDash val="solid"/>
                </a:ln>
                <a:solidFill>
                  <a:schemeClr val="tx1"/>
                </a:solidFill>
                <a:effectLst/>
                <a:latin typeface="Century Gothic" panose="020B0502020202020204" pitchFamily="34" charset="0"/>
              </a:rPr>
              <a:t>Awendaw Lakes | Awendaw, SC 29429 | MLS# 25003227</a:t>
            </a:r>
            <a:endParaRPr lang="en-US" sz="1200" i="1" cap="none" dirty="0">
              <a:ln w="10541" cmpd="sng">
                <a:noFill/>
                <a:prstDash val="solid"/>
              </a:ln>
              <a:solidFill>
                <a:schemeClr val="tx1"/>
              </a:solidFill>
              <a:effectLst/>
              <a:highlight>
                <a:srgbClr val="FFFF00"/>
              </a:highligh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45" y="8176303"/>
            <a:ext cx="685750" cy="952432"/>
          </a:xfrm>
          <a:prstGeom prst="rect">
            <a:avLst/>
          </a:prstGeom>
        </p:spPr>
      </p:pic>
      <p:sp>
        <p:nvSpPr>
          <p:cNvPr id="17" name="Rectangle 16"/>
          <p:cNvSpPr/>
          <p:nvPr/>
        </p:nvSpPr>
        <p:spPr>
          <a:xfrm>
            <a:off x="1847443" y="8298480"/>
            <a:ext cx="3620315" cy="708079"/>
          </a:xfrm>
          <a:prstGeom prst="rect">
            <a:avLst/>
          </a:prstGeom>
        </p:spPr>
        <p:txBody>
          <a:bodyPr wrap="square">
            <a:spAutoFit/>
          </a:bodyPr>
          <a:lstStyle/>
          <a:p>
            <a:pPr algn="ctr"/>
            <a:r>
              <a:rPr lang="en-US" sz="1667" dirty="0">
                <a:solidFill>
                  <a:srgbClr val="10253F"/>
                </a:solidFill>
                <a:latin typeface="Century Gothic" panose="020B0502020202020204" pitchFamily="34" charset="0"/>
              </a:rPr>
              <a:t>Suzi Baldrick</a:t>
            </a:r>
            <a:br>
              <a:rPr lang="en-US" sz="1667" dirty="0">
                <a:solidFill>
                  <a:srgbClr val="10253F"/>
                </a:solidFill>
                <a:latin typeface="Century Gothic" panose="020B0502020202020204" pitchFamily="34" charset="0"/>
              </a:rPr>
            </a:br>
            <a:r>
              <a:rPr lang="en-US" sz="1167" dirty="0">
                <a:solidFill>
                  <a:srgbClr val="10253F"/>
                </a:solidFill>
                <a:latin typeface="Century Gothic" panose="020B0502020202020204" pitchFamily="34" charset="0"/>
              </a:rPr>
              <a:t>Mobile 843-442-3149</a:t>
            </a:r>
          </a:p>
          <a:p>
            <a:pPr algn="ctr"/>
            <a:r>
              <a:rPr lang="en-US" sz="1167" dirty="0">
                <a:solidFill>
                  <a:srgbClr val="10253F"/>
                </a:solidFill>
                <a:latin typeface="Century Gothic" panose="020B0502020202020204" pitchFamily="34" charset="0"/>
                <a:hlinkClick r:id="rId4"/>
              </a:rPr>
              <a:t>suzi.baldrick@carolinaone.com</a:t>
            </a:r>
            <a:r>
              <a:rPr lang="en-US" sz="1167" dirty="0">
                <a:solidFill>
                  <a:srgbClr val="10253F"/>
                </a:solidFill>
                <a:latin typeface="Century Gothic" panose="020B0502020202020204" pitchFamily="34" charset="0"/>
              </a:rPr>
              <a:t> </a:t>
            </a:r>
          </a:p>
        </p:txBody>
      </p:sp>
      <p:grpSp>
        <p:nvGrpSpPr>
          <p:cNvPr id="24" name="Group 23"/>
          <p:cNvGrpSpPr/>
          <p:nvPr/>
        </p:nvGrpSpPr>
        <p:grpSpPr>
          <a:xfrm>
            <a:off x="5890953" y="8233887"/>
            <a:ext cx="1385455" cy="837265"/>
            <a:chOff x="0" y="9037683"/>
            <a:chExt cx="1524000" cy="92099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7"/>
              <a:ext cx="1524000" cy="425097"/>
            </a:xfrm>
            <a:prstGeom prst="rect">
              <a:avLst/>
            </a:prstGeom>
          </p:spPr>
          <p:txBody>
            <a:bodyPr wrap="square">
              <a:spAutoFit/>
            </a:bodyPr>
            <a:lstStyle/>
            <a:p>
              <a:pPr algn="ctr"/>
              <a:r>
                <a:rPr lang="en-US" sz="637" dirty="0">
                  <a:solidFill>
                    <a:srgbClr val="10253F"/>
                  </a:solidFill>
                  <a:latin typeface="Century Gothic" panose="020B0502020202020204" pitchFamily="34" charset="0"/>
                </a:rPr>
                <a:t>Carolina One Real Estate</a:t>
              </a:r>
            </a:p>
            <a:p>
              <a:pPr algn="ctr"/>
              <a:r>
                <a:rPr lang="en-US" sz="637" dirty="0">
                  <a:solidFill>
                    <a:srgbClr val="10253F"/>
                  </a:solidFill>
                  <a:latin typeface="Century Gothic" panose="020B0502020202020204" pitchFamily="34" charset="0"/>
                </a:rPr>
                <a:t>1503 Palm Blvd</a:t>
              </a:r>
            </a:p>
            <a:p>
              <a:pPr algn="ctr"/>
              <a:r>
                <a:rPr lang="en-US" sz="637" dirty="0">
                  <a:solidFill>
                    <a:srgbClr val="10253F"/>
                  </a:solidFill>
                  <a:latin typeface="Century Gothic" panose="020B0502020202020204" pitchFamily="34" charset="0"/>
                </a:rPr>
                <a:t>Isle of Palms, SC 29451-2280</a:t>
              </a:r>
            </a:p>
          </p:txBody>
        </p:sp>
      </p:grpSp>
      <p:sp>
        <p:nvSpPr>
          <p:cNvPr id="30" name="Rectangle 29"/>
          <p:cNvSpPr/>
          <p:nvPr/>
        </p:nvSpPr>
        <p:spPr>
          <a:xfrm>
            <a:off x="0" y="0"/>
            <a:ext cx="5799751" cy="461665"/>
          </a:xfrm>
          <a:prstGeom prst="rect">
            <a:avLst/>
          </a:prstGeom>
          <a:noFill/>
        </p:spPr>
        <p:txBody>
          <a:bodyPr wrap="square">
            <a:spAutoFit/>
          </a:bodyPr>
          <a:lstStyle/>
          <a:p>
            <a:pPr algn="ctr"/>
            <a:r>
              <a:rPr lang="en-US" sz="2400" b="1" dirty="0">
                <a:ln w="3175">
                  <a:noFill/>
                </a:ln>
                <a:solidFill>
                  <a:srgbClr val="FFFF00"/>
                </a:solidFill>
                <a:effectLst>
                  <a:outerShdw blurRad="38100" dist="38100" dir="2700000" algn="tl">
                    <a:srgbClr val="000000">
                      <a:alpha val="43137"/>
                    </a:srgbClr>
                  </a:outerShdw>
                </a:effectLst>
                <a:latin typeface="Ink Free" panose="03080402000500000000" pitchFamily="66" charset="0"/>
              </a:rPr>
              <a:t>Open House Saturday 2-4pm</a:t>
            </a:r>
          </a:p>
        </p:txBody>
      </p:sp>
      <p:sp>
        <p:nvSpPr>
          <p:cNvPr id="4" name="Rectangle 3">
            <a:extLst>
              <a:ext uri="{FF2B5EF4-FFF2-40B4-BE49-F238E27FC236}">
                <a16:creationId xmlns:a16="http://schemas.microsoft.com/office/drawing/2014/main" id="{BD5F38D1-3C09-476C-9544-C12C023A5A70}"/>
              </a:ext>
            </a:extLst>
          </p:cNvPr>
          <p:cNvSpPr/>
          <p:nvPr/>
        </p:nvSpPr>
        <p:spPr>
          <a:xfrm>
            <a:off x="8763000" y="1447800"/>
            <a:ext cx="2808782" cy="428131"/>
          </a:xfrm>
          <a:prstGeom prst="rect">
            <a:avLst/>
          </a:prstGeom>
        </p:spPr>
        <p:txBody>
          <a:bodyPr wrap="none">
            <a:spAutoFit/>
          </a:bodyPr>
          <a:lstStyle/>
          <a:p>
            <a:r>
              <a:rPr lang="en-US" sz="2182" b="1" dirty="0">
                <a:ln w="10541" cmpd="sng">
                  <a:noFill/>
                  <a:prstDash val="solid"/>
                </a:ln>
                <a:solidFill>
                  <a:srgbClr val="FF0000"/>
                </a:solidFill>
                <a:effectLst>
                  <a:outerShdw blurRad="50800" dist="38100" dir="2700000" algn="tl" rotWithShape="0">
                    <a:prstClr val="black">
                      <a:alpha val="40000"/>
                    </a:prstClr>
                  </a:outerShdw>
                </a:effectLst>
                <a:highlight>
                  <a:srgbClr val="FFFF00"/>
                </a:highlight>
                <a:latin typeface="Century Gothic" panose="020B0502020202020204" pitchFamily="34" charset="0"/>
              </a:rPr>
              <a:t>PRICE ADJUSTMENT!</a:t>
            </a:r>
          </a:p>
        </p:txBody>
      </p:sp>
      <p:pic>
        <p:nvPicPr>
          <p:cNvPr id="5" name="Picture 4">
            <a:extLst>
              <a:ext uri="{FF2B5EF4-FFF2-40B4-BE49-F238E27FC236}">
                <a16:creationId xmlns:a16="http://schemas.microsoft.com/office/drawing/2014/main" id="{EC3234A0-AFDC-DBCC-3D85-CC2AFFCA8F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52160" y="7300894"/>
            <a:ext cx="1463040" cy="822077"/>
          </a:xfrm>
          <a:prstGeom prst="rect">
            <a:avLst/>
          </a:prstGeom>
          <a:ln>
            <a:noFill/>
          </a:ln>
        </p:spPr>
      </p:pic>
      <p:pic>
        <p:nvPicPr>
          <p:cNvPr id="11" name="Picture 10">
            <a:extLst>
              <a:ext uri="{FF2B5EF4-FFF2-40B4-BE49-F238E27FC236}">
                <a16:creationId xmlns:a16="http://schemas.microsoft.com/office/drawing/2014/main" id="{552AE7CD-C0B7-72D9-50F9-89146CCCF8A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852160" y="4106248"/>
            <a:ext cx="1463040" cy="975360"/>
          </a:xfrm>
          <a:prstGeom prst="rect">
            <a:avLst/>
          </a:prstGeom>
          <a:ln>
            <a:noFill/>
          </a:ln>
        </p:spPr>
      </p:pic>
      <p:pic>
        <p:nvPicPr>
          <p:cNvPr id="19" name="Picture 18">
            <a:extLst>
              <a:ext uri="{FF2B5EF4-FFF2-40B4-BE49-F238E27FC236}">
                <a16:creationId xmlns:a16="http://schemas.microsoft.com/office/drawing/2014/main" id="{66C0B075-D521-12B1-60DF-B325DD93C87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852160" y="5171131"/>
            <a:ext cx="1463040" cy="975360"/>
          </a:xfrm>
          <a:prstGeom prst="rect">
            <a:avLst/>
          </a:prstGeom>
          <a:ln>
            <a:noFill/>
          </a:ln>
        </p:spPr>
      </p:pic>
      <p:pic>
        <p:nvPicPr>
          <p:cNvPr id="22" name="Picture 21">
            <a:extLst>
              <a:ext uri="{FF2B5EF4-FFF2-40B4-BE49-F238E27FC236}">
                <a16:creationId xmlns:a16="http://schemas.microsoft.com/office/drawing/2014/main" id="{A43F2533-E284-8702-AFE9-43F252B3F3E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852160" y="6236014"/>
            <a:ext cx="1463040" cy="975360"/>
          </a:xfrm>
          <a:prstGeom prst="rect">
            <a:avLst/>
          </a:prstGeom>
          <a:ln>
            <a:noFill/>
          </a:ln>
        </p:spPr>
      </p:pic>
      <p:pic>
        <p:nvPicPr>
          <p:cNvPr id="6" name="Picture 5">
            <a:extLst>
              <a:ext uri="{FF2B5EF4-FFF2-40B4-BE49-F238E27FC236}">
                <a16:creationId xmlns:a16="http://schemas.microsoft.com/office/drawing/2014/main" id="{7DF74EEA-D4A0-C0BA-1446-F4BE91F8D6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52160" y="3041365"/>
            <a:ext cx="1463040" cy="975360"/>
          </a:xfrm>
          <a:prstGeom prst="rect">
            <a:avLst/>
          </a:prstGeom>
          <a:ln>
            <a:noFill/>
          </a:ln>
        </p:spPr>
      </p:pic>
      <p:pic>
        <p:nvPicPr>
          <p:cNvPr id="8" name="Picture 7">
            <a:extLst>
              <a:ext uri="{FF2B5EF4-FFF2-40B4-BE49-F238E27FC236}">
                <a16:creationId xmlns:a16="http://schemas.microsoft.com/office/drawing/2014/main" id="{DDD3C8AC-2234-5A65-FD4C-087B39CBA53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852160" y="0"/>
            <a:ext cx="1463040" cy="822076"/>
          </a:xfrm>
          <a:prstGeom prst="rect">
            <a:avLst/>
          </a:prstGeom>
          <a:ln>
            <a:noFill/>
          </a:ln>
        </p:spPr>
      </p:pic>
      <p:pic>
        <p:nvPicPr>
          <p:cNvPr id="9" name="Picture 8">
            <a:extLst>
              <a:ext uri="{FF2B5EF4-FFF2-40B4-BE49-F238E27FC236}">
                <a16:creationId xmlns:a16="http://schemas.microsoft.com/office/drawing/2014/main" id="{128D2844-FAC0-2EE6-E419-9587395DC18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852160" y="911599"/>
            <a:ext cx="1463040" cy="975360"/>
          </a:xfrm>
          <a:prstGeom prst="rect">
            <a:avLst/>
          </a:prstGeom>
          <a:ln>
            <a:noFill/>
          </a:ln>
        </p:spPr>
      </p:pic>
      <p:pic>
        <p:nvPicPr>
          <p:cNvPr id="10" name="Picture 9">
            <a:extLst>
              <a:ext uri="{FF2B5EF4-FFF2-40B4-BE49-F238E27FC236}">
                <a16:creationId xmlns:a16="http://schemas.microsoft.com/office/drawing/2014/main" id="{DAE99F7C-26A8-25C6-A706-00755FD54EA9}"/>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852160" y="1976482"/>
            <a:ext cx="1463040" cy="975360"/>
          </a:xfrm>
          <a:prstGeom prst="rect">
            <a:avLst/>
          </a:prstGeom>
          <a:ln>
            <a:noFill/>
          </a:ln>
        </p:spPr>
      </p:pic>
      <p:sp>
        <p:nvSpPr>
          <p:cNvPr id="12" name="TextBox 11">
            <a:extLst>
              <a:ext uri="{FF2B5EF4-FFF2-40B4-BE49-F238E27FC236}">
                <a16:creationId xmlns:a16="http://schemas.microsoft.com/office/drawing/2014/main" id="{B8A1C778-C015-5DD2-529D-8387467F23C1}"/>
              </a:ext>
            </a:extLst>
          </p:cNvPr>
          <p:cNvSpPr txBox="1"/>
          <p:nvPr/>
        </p:nvSpPr>
        <p:spPr>
          <a:xfrm>
            <a:off x="0" y="4300862"/>
            <a:ext cx="5814816" cy="3591304"/>
          </a:xfrm>
          <a:prstGeom prst="rect">
            <a:avLst/>
          </a:prstGeom>
          <a:noFill/>
        </p:spPr>
        <p:txBody>
          <a:bodyPr wrap="square">
            <a:spAutoFit/>
          </a:bodyPr>
          <a:lstStyle/>
          <a:p>
            <a:pPr algn="ctr">
              <a:lnSpc>
                <a:spcPct val="150000"/>
              </a:lnSpc>
              <a:spcBef>
                <a:spcPts val="600"/>
              </a:spcBef>
            </a:pPr>
            <a:r>
              <a:rPr lang="en-US" sz="1100" dirty="0">
                <a:latin typeface="Century Gothic" panose="020B0502020202020204" pitchFamily="34" charset="0"/>
              </a:rPr>
              <a:t>Retreat to coastal tranquility at this impeccable European-inspired custom home in Awendaw! Imagine being only minutes from Mount Pleasant, Charleston and the beaches, but being surrounded by mature, private landscape on sprawling 1.72 acres. Catch the Intracoastal breezes from the relaxing porch or patio that overlooks a serene pond. This home boasts premium finishes, refined craftsmanship, and a thoughtful open plan layout. Any seasoned chef would love to entertain in the sophisticated kitchen which includes a built-in stainless steel air fryer/oven combo, gas cooktop, refrigerator, dishwasher, custom millwork cabinets, granite countertops and a lovely keeping room for extra seating. The large owner’s suite has terrific views of the pond with lovely gardenias just outside your windows!</a:t>
            </a:r>
          </a:p>
          <a:p>
            <a:pPr algn="ctr">
              <a:lnSpc>
                <a:spcPct val="150000"/>
              </a:lnSpc>
              <a:spcBef>
                <a:spcPts val="600"/>
              </a:spcBef>
            </a:pPr>
            <a:endParaRPr lang="en-US" sz="1100" b="1" dirty="0">
              <a:solidFill>
                <a:srgbClr val="FF0000"/>
              </a:solidFill>
              <a:latin typeface="Century Gothic" panose="020B0502020202020204" pitchFamily="34" charset="0"/>
            </a:endParaRPr>
          </a:p>
          <a:p>
            <a:pPr algn="ctr">
              <a:lnSpc>
                <a:spcPct val="150000"/>
              </a:lnSpc>
              <a:spcBef>
                <a:spcPts val="600"/>
              </a:spcBef>
            </a:pPr>
            <a:r>
              <a:rPr lang="en-US" sz="1100" b="1" dirty="0">
                <a:solidFill>
                  <a:srgbClr val="FF0000"/>
                </a:solidFill>
                <a:latin typeface="Century Gothic" panose="020B0502020202020204" pitchFamily="34" charset="0"/>
              </a:rPr>
              <a:t>NEW PRICE $879,900</a:t>
            </a:r>
          </a:p>
          <a:p>
            <a:pPr algn="ctr">
              <a:lnSpc>
                <a:spcPct val="150000"/>
              </a:lnSpc>
              <a:spcBef>
                <a:spcPts val="600"/>
              </a:spcBef>
            </a:pPr>
            <a:r>
              <a:rPr lang="en-US" sz="1100" b="1" dirty="0">
                <a:latin typeface="Century Gothic" panose="020B0502020202020204" pitchFamily="34" charset="0"/>
              </a:rPr>
              <a:t>3 BED * 2.5 BATH * 2848 SF LIVING * FINISHED FROG</a:t>
            </a:r>
          </a:p>
        </p:txBody>
      </p:sp>
      <p:pic>
        <p:nvPicPr>
          <p:cNvPr id="13" name="Picture 12">
            <a:extLst>
              <a:ext uri="{FF2B5EF4-FFF2-40B4-BE49-F238E27FC236}">
                <a16:creationId xmlns:a16="http://schemas.microsoft.com/office/drawing/2014/main" id="{D218F208-15F3-EAEB-75A7-47EE02CFCCE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214264" y="2086547"/>
            <a:ext cx="790672" cy="790672"/>
          </a:xfrm>
          <a:prstGeom prst="rect">
            <a:avLst/>
          </a:prstGeom>
          <a:ln>
            <a:solidFill>
              <a:schemeClr val="bg1"/>
            </a:solidFill>
          </a:ln>
        </p:spPr>
      </p:pic>
      <p:sp>
        <p:nvSpPr>
          <p:cNvPr id="15" name="TextBox 14">
            <a:extLst>
              <a:ext uri="{FF2B5EF4-FFF2-40B4-BE49-F238E27FC236}">
                <a16:creationId xmlns:a16="http://schemas.microsoft.com/office/drawing/2014/main" id="{9DD66B73-5F63-8A10-6C8B-1D5FAEE64966}"/>
              </a:ext>
            </a:extLst>
          </p:cNvPr>
          <p:cNvSpPr txBox="1"/>
          <p:nvPr/>
        </p:nvSpPr>
        <p:spPr>
          <a:xfrm>
            <a:off x="0" y="2849880"/>
            <a:ext cx="1219200" cy="461665"/>
          </a:xfrm>
          <a:prstGeom prst="rect">
            <a:avLst/>
          </a:prstGeom>
          <a:noFill/>
        </p:spPr>
        <p:txBody>
          <a:bodyPr wrap="square">
            <a:spAutoFit/>
          </a:bodyPr>
          <a:lstStyle/>
          <a:p>
            <a:pPr algn="ctr"/>
            <a:r>
              <a:rPr lang="en-US" sz="1200" dirty="0">
                <a:solidFill>
                  <a:schemeClr val="bg1"/>
                </a:solidFill>
                <a:latin typeface="Century Gothic" panose="020B0502020202020204" pitchFamily="34" charset="0"/>
              </a:rPr>
              <a:t>Take a virtual walkthrough!</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1624</TotalTime>
  <Words>203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Century Gothic</vt:lpstr>
      <vt:lpstr>Wingdings</vt:lpstr>
      <vt:lpstr>Lucida Sans</vt:lpstr>
      <vt:lpstr>Wingdings 2</vt:lpstr>
      <vt:lpstr>Ink Free</vt:lpstr>
      <vt:lpstr>Wingdings 3</vt:lpstr>
      <vt:lpstr>Book Antiqua</vt:lpstr>
      <vt:lpstr>Apex</vt:lpstr>
      <vt:lpstr>788 Awendaw Lakes Boulevard Awendaw Lakes | Awendaw, SC 29429 | MLS# 25003227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135</cp:revision>
  <dcterms:created xsi:type="dcterms:W3CDTF">2006-08-16T00:00:00Z</dcterms:created>
  <dcterms:modified xsi:type="dcterms:W3CDTF">2025-03-21T15:02:33Z</dcterms:modified>
</cp:coreProperties>
</file>