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1E16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72" d="100"/>
          <a:sy n="72" d="100"/>
        </p:scale>
        <p:origin x="1752" y="5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8/15/2019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8/15/2019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8/15/2019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8/15/2019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8/15/2019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8/15/2019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8/15/2019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8/15/2019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8/15/2019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8/15/2019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8/15/2019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8/15/2019</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eg"/><Relationship Id="rId7" Type="http://schemas.openxmlformats.org/officeDocument/2006/relationships/image" Target="../media/image6.jpeg"/><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p:cNvPicPr>
            <a:picLocks noChangeAspect="1"/>
          </p:cNvPicPr>
          <p:nvPr/>
        </p:nvPicPr>
        <p:blipFill>
          <a:blip r:embed="rId2" cstate="print">
            <a:extLst>
              <a:ext uri="{28A0092B-C50C-407E-A947-70E740481C1C}">
                <a14:useLocalDpi xmlns:a14="http://schemas.microsoft.com/office/drawing/2010/main" val="0"/>
              </a:ext>
            </a:extLst>
          </a:blip>
          <a:srcRect/>
          <a:stretch/>
        </p:blipFill>
        <p:spPr>
          <a:xfrm>
            <a:off x="1620961" y="536372"/>
            <a:ext cx="5902077" cy="3934718"/>
          </a:xfrm>
          <a:prstGeom prst="rect">
            <a:avLst/>
          </a:prstGeom>
          <a:ln>
            <a:noFill/>
          </a:ln>
          <a:effectLst/>
        </p:spPr>
      </p:pic>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rcRect/>
          <a:stretch/>
        </p:blipFill>
        <p:spPr>
          <a:xfrm>
            <a:off x="162014" y="1542371"/>
            <a:ext cx="1366891" cy="911520"/>
          </a:xfrm>
          <a:prstGeom prst="rect">
            <a:avLst/>
          </a:prstGeom>
          <a:ln>
            <a:noFill/>
          </a:ln>
          <a:effectLst/>
        </p:spPr>
      </p:pic>
      <p:pic>
        <p:nvPicPr>
          <p:cNvPr id="20" name="Picture 19"/>
          <p:cNvPicPr>
            <a:picLocks noChangeAspect="1"/>
          </p:cNvPicPr>
          <p:nvPr/>
        </p:nvPicPr>
        <p:blipFill>
          <a:blip r:embed="rId4" cstate="print">
            <a:extLst>
              <a:ext uri="{28A0092B-C50C-407E-A947-70E740481C1C}">
                <a14:useLocalDpi xmlns:a14="http://schemas.microsoft.com/office/drawing/2010/main" val="0"/>
              </a:ext>
            </a:extLst>
          </a:blip>
          <a:srcRect/>
          <a:stretch/>
        </p:blipFill>
        <p:spPr>
          <a:xfrm>
            <a:off x="162155" y="3559701"/>
            <a:ext cx="1366609" cy="911331"/>
          </a:xfrm>
          <a:prstGeom prst="rect">
            <a:avLst/>
          </a:prstGeom>
          <a:ln>
            <a:noFill/>
          </a:ln>
          <a:effectLst/>
        </p:spPr>
      </p:pic>
      <p:pic>
        <p:nvPicPr>
          <p:cNvPr id="22" name="Picture 21"/>
          <p:cNvPicPr>
            <a:picLocks noChangeAspect="1"/>
          </p:cNvPicPr>
          <p:nvPr/>
        </p:nvPicPr>
        <p:blipFill>
          <a:blip r:embed="rId5" cstate="print">
            <a:extLst>
              <a:ext uri="{28A0092B-C50C-407E-A947-70E740481C1C}">
                <a14:useLocalDpi xmlns:a14="http://schemas.microsoft.com/office/drawing/2010/main" val="0"/>
              </a:ext>
            </a:extLst>
          </a:blip>
          <a:srcRect/>
          <a:stretch/>
        </p:blipFill>
        <p:spPr>
          <a:xfrm>
            <a:off x="162054" y="533646"/>
            <a:ext cx="1366811" cy="911377"/>
          </a:xfrm>
          <a:prstGeom prst="rect">
            <a:avLst/>
          </a:prstGeom>
          <a:ln>
            <a:noFill/>
          </a:ln>
          <a:effectLst/>
        </p:spPr>
      </p:pic>
      <p:sp>
        <p:nvSpPr>
          <p:cNvPr id="2" name="Title 1"/>
          <p:cNvSpPr>
            <a:spLocks noGrp="1"/>
          </p:cNvSpPr>
          <p:nvPr>
            <p:ph type="ctrTitle"/>
          </p:nvPr>
        </p:nvSpPr>
        <p:spPr>
          <a:xfrm>
            <a:off x="0" y="0"/>
            <a:ext cx="9144000" cy="533400"/>
          </a:xfrm>
          <a:noFill/>
        </p:spPr>
        <p:txBody>
          <a:bodyPr anchor="ctr">
            <a:noAutofit/>
          </a:bodyPr>
          <a:lstStyle/>
          <a:p>
            <a:r>
              <a:rPr lang="en-US" sz="2400" b="1" i="1" dirty="0">
                <a:solidFill>
                  <a:srgbClr val="FF0000"/>
                </a:solidFill>
                <a:latin typeface="Century Gothic" panose="020B0502020202020204" pitchFamily="34" charset="0"/>
              </a:rPr>
              <a:t>1 Story Grand Oaks Excellent Price!</a:t>
            </a:r>
          </a:p>
        </p:txBody>
      </p:sp>
      <p:sp>
        <p:nvSpPr>
          <p:cNvPr id="3" name="Subtitle 2"/>
          <p:cNvSpPr>
            <a:spLocks noGrp="1"/>
          </p:cNvSpPr>
          <p:nvPr>
            <p:ph type="subTitle" idx="1"/>
          </p:nvPr>
        </p:nvSpPr>
        <p:spPr>
          <a:xfrm>
            <a:off x="159660" y="4559495"/>
            <a:ext cx="8824678" cy="1500125"/>
          </a:xfrm>
        </p:spPr>
        <p:txBody>
          <a:bodyPr anchor="ctr">
            <a:noAutofit/>
          </a:bodyPr>
          <a:lstStyle/>
          <a:p>
            <a:r>
              <a:rPr lang="en-US" sz="1400" dirty="0">
                <a:solidFill>
                  <a:schemeClr val="bg2">
                    <a:lumMod val="25000"/>
                  </a:schemeClr>
                </a:solidFill>
                <a:latin typeface="+mj-lt"/>
              </a:rPr>
              <a:t>1 Story corner lot home within walking distance of the pool in a highly desirable subsection of Grand Oaks. Very close to the hospital. New oversized HVAC system installed in 2018! Brand New stainless stove. Wood burning fireplace with marble surround and wood mantle. Built in bookcases, high ceilings, and nice flowing floor plan. Enjoy your corner lot yard from the privacy of your large screened in porch and massive patio/grilling area. When everyone is ready for a dip in the pool it's just a short walk to one of the largest pools in all of Grand Oaks. Close to Shadowmoss golf course, Walmart, and the new Harris Teeter that is currently under construction in Grand Oaks. The new shopping center will boast numerous highly anticipated restaurants and specialty shops as well!</a:t>
            </a:r>
            <a:endParaRPr lang="en-US" sz="1400" b="1" i="1" dirty="0">
              <a:solidFill>
                <a:schemeClr val="bg2">
                  <a:lumMod val="25000"/>
                </a:schemeClr>
              </a:solidFill>
              <a:latin typeface="+mj-lt"/>
            </a:endParaRPr>
          </a:p>
        </p:txBody>
      </p:sp>
      <p:sp>
        <p:nvSpPr>
          <p:cNvPr id="14" name="Rectangle 13"/>
          <p:cNvSpPr/>
          <p:nvPr/>
        </p:nvSpPr>
        <p:spPr>
          <a:xfrm>
            <a:off x="0" y="6059621"/>
            <a:ext cx="9144000" cy="800219"/>
          </a:xfrm>
          <a:prstGeom prst="rect">
            <a:avLst/>
          </a:prstGeom>
        </p:spPr>
        <p:txBody>
          <a:bodyPr wrap="square">
            <a:spAutoFit/>
          </a:bodyPr>
          <a:lstStyle/>
          <a:p>
            <a:pPr algn="ctr"/>
            <a:r>
              <a:rPr lang="en-US" b="1" dirty="0">
                <a:solidFill>
                  <a:schemeClr val="accent2">
                    <a:lumMod val="50000"/>
                  </a:schemeClr>
                </a:solidFill>
              </a:rPr>
              <a:t>Johnny Crosby </a:t>
            </a:r>
          </a:p>
          <a:p>
            <a:pPr algn="ctr"/>
            <a:r>
              <a:rPr lang="en-US" sz="1600" dirty="0">
                <a:solidFill>
                  <a:schemeClr val="accent2">
                    <a:lumMod val="50000"/>
                  </a:schemeClr>
                </a:solidFill>
              </a:rPr>
              <a:t>jcrosby@propertyadvisorsinc.com | 843-270-9407 | www.charlestonhomeproviders.com</a:t>
            </a:r>
          </a:p>
          <a:p>
            <a:pPr algn="ctr"/>
            <a:r>
              <a:rPr lang="en-US" sz="1200" dirty="0">
                <a:solidFill>
                  <a:schemeClr val="accent2">
                    <a:lumMod val="60000"/>
                    <a:lumOff val="40000"/>
                  </a:schemeClr>
                </a:solidFill>
              </a:rPr>
              <a:t>Brand Name Real Estate | </a:t>
            </a:r>
            <a:r>
              <a:rPr lang="fr-FR" sz="1200" dirty="0">
                <a:solidFill>
                  <a:schemeClr val="accent2">
                    <a:lumMod val="60000"/>
                    <a:lumOff val="40000"/>
                  </a:schemeClr>
                </a:solidFill>
              </a:rPr>
              <a:t>4 </a:t>
            </a:r>
            <a:r>
              <a:rPr lang="fr-FR" sz="1200" dirty="0" err="1">
                <a:solidFill>
                  <a:schemeClr val="accent2">
                    <a:lumMod val="60000"/>
                    <a:lumOff val="40000"/>
                  </a:schemeClr>
                </a:solidFill>
              </a:rPr>
              <a:t>Carriage</a:t>
            </a:r>
            <a:r>
              <a:rPr lang="fr-FR" sz="1200" dirty="0">
                <a:solidFill>
                  <a:schemeClr val="accent2">
                    <a:lumMod val="60000"/>
                    <a:lumOff val="40000"/>
                  </a:schemeClr>
                </a:solidFill>
              </a:rPr>
              <a:t> Lane, Suite 106 | </a:t>
            </a:r>
            <a:r>
              <a:rPr lang="en-US" sz="1200" dirty="0">
                <a:solidFill>
                  <a:schemeClr val="accent2">
                    <a:lumMod val="60000"/>
                    <a:lumOff val="40000"/>
                  </a:schemeClr>
                </a:solidFill>
              </a:rPr>
              <a:t>Charleston, SC 29407</a:t>
            </a:r>
          </a:p>
        </p:txBody>
      </p:sp>
      <p:sp>
        <p:nvSpPr>
          <p:cNvPr id="15" name="Rectangle 14"/>
          <p:cNvSpPr/>
          <p:nvPr/>
        </p:nvSpPr>
        <p:spPr>
          <a:xfrm>
            <a:off x="1611472" y="3858510"/>
            <a:ext cx="5921055" cy="615553"/>
          </a:xfrm>
          <a:prstGeom prst="rect">
            <a:avLst/>
          </a:prstGeom>
        </p:spPr>
        <p:txBody>
          <a:bodyPr wrap="square">
            <a:spAutoFit/>
          </a:bodyPr>
          <a:lstStyle/>
          <a:p>
            <a:pPr algn="ctr"/>
            <a:r>
              <a:rPr lang="en-US" sz="2000" b="1" dirty="0">
                <a:solidFill>
                  <a:schemeClr val="bg1"/>
                </a:solidFill>
                <a:effectLst>
                  <a:outerShdw blurRad="38100" dist="38100" dir="2700000" algn="tl">
                    <a:srgbClr val="000000">
                      <a:alpha val="43137"/>
                    </a:srgbClr>
                  </a:outerShdw>
                </a:effectLst>
                <a:latin typeface="Century Gothic" panose="020B0502020202020204" pitchFamily="34" charset="0"/>
              </a:rPr>
              <a:t>792 Bent Hickory Road</a:t>
            </a:r>
          </a:p>
          <a:p>
            <a:pPr algn="ctr"/>
            <a:r>
              <a:rPr lang="en-US" sz="1400" b="1" dirty="0">
                <a:solidFill>
                  <a:schemeClr val="bg1"/>
                </a:solidFill>
                <a:effectLst>
                  <a:outerShdw blurRad="38100" dist="38100" dir="2700000" algn="tl">
                    <a:srgbClr val="000000">
                      <a:alpha val="43137"/>
                    </a:srgbClr>
                  </a:outerShdw>
                </a:effectLst>
                <a:latin typeface="Century Gothic" panose="020B0502020202020204" pitchFamily="34" charset="0"/>
              </a:rPr>
              <a:t>Grand Oaks Plantation | Charleston | MLS# 19022724 | $280,000</a:t>
            </a:r>
            <a:endParaRPr lang="en-US" sz="1400" b="1" i="1" dirty="0">
              <a:solidFill>
                <a:srgbClr val="FFFF00"/>
              </a:solidFill>
              <a:effectLst>
                <a:outerShdw blurRad="38100" dist="38100" dir="2700000" algn="tl">
                  <a:srgbClr val="000000">
                    <a:alpha val="43137"/>
                  </a:srgbClr>
                </a:outerShdw>
              </a:effectLst>
              <a:latin typeface="Century Gothic" panose="020B0502020202020204" pitchFamily="34" charset="0"/>
            </a:endParaRPr>
          </a:p>
        </p:txBody>
      </p:sp>
      <p:pic>
        <p:nvPicPr>
          <p:cNvPr id="13" name="Picture 12">
            <a:extLst>
              <a:ext uri="{FF2B5EF4-FFF2-40B4-BE49-F238E27FC236}">
                <a16:creationId xmlns:a16="http://schemas.microsoft.com/office/drawing/2014/main" id="{DD8B8D38-78FD-4708-A7EB-FC99AC54A9B4}"/>
              </a:ext>
            </a:extLst>
          </p:cNvPr>
          <p:cNvPicPr>
            <a:picLocks noChangeAspect="1"/>
          </p:cNvPicPr>
          <p:nvPr/>
        </p:nvPicPr>
        <p:blipFill>
          <a:blip r:embed="rId6" cstate="print">
            <a:extLst>
              <a:ext uri="{28A0092B-C50C-407E-A947-70E740481C1C}">
                <a14:useLocalDpi xmlns:a14="http://schemas.microsoft.com/office/drawing/2010/main" val="0"/>
              </a:ext>
            </a:extLst>
          </a:blip>
          <a:srcRect/>
          <a:stretch/>
        </p:blipFill>
        <p:spPr>
          <a:xfrm>
            <a:off x="162302" y="2551240"/>
            <a:ext cx="1366314" cy="911229"/>
          </a:xfrm>
          <a:prstGeom prst="rect">
            <a:avLst/>
          </a:prstGeom>
          <a:ln>
            <a:noFill/>
          </a:ln>
          <a:effectLst/>
        </p:spPr>
      </p:pic>
      <p:pic>
        <p:nvPicPr>
          <p:cNvPr id="16" name="Picture 15">
            <a:extLst>
              <a:ext uri="{FF2B5EF4-FFF2-40B4-BE49-F238E27FC236}">
                <a16:creationId xmlns:a16="http://schemas.microsoft.com/office/drawing/2014/main" id="{052DE033-29FC-4A9E-8033-3E8DCBAB5BBE}"/>
              </a:ext>
            </a:extLst>
          </p:cNvPr>
          <p:cNvPicPr>
            <a:picLocks noChangeAspect="1"/>
          </p:cNvPicPr>
          <p:nvPr/>
        </p:nvPicPr>
        <p:blipFill>
          <a:blip r:embed="rId7" cstate="print">
            <a:extLst>
              <a:ext uri="{28A0092B-C50C-407E-A947-70E740481C1C}">
                <a14:useLocalDpi xmlns:a14="http://schemas.microsoft.com/office/drawing/2010/main" val="0"/>
              </a:ext>
            </a:extLst>
          </a:blip>
          <a:srcRect/>
          <a:stretch/>
        </p:blipFill>
        <p:spPr>
          <a:xfrm>
            <a:off x="7615140" y="2550994"/>
            <a:ext cx="1366798" cy="911378"/>
          </a:xfrm>
          <a:prstGeom prst="rect">
            <a:avLst/>
          </a:prstGeom>
          <a:ln>
            <a:noFill/>
          </a:ln>
          <a:effectLst/>
        </p:spPr>
      </p:pic>
      <p:pic>
        <p:nvPicPr>
          <p:cNvPr id="17" name="Picture 16">
            <a:extLst>
              <a:ext uri="{FF2B5EF4-FFF2-40B4-BE49-F238E27FC236}">
                <a16:creationId xmlns:a16="http://schemas.microsoft.com/office/drawing/2014/main" id="{01A6F363-F2FD-447D-BF7D-BF0409F99B96}"/>
              </a:ext>
            </a:extLst>
          </p:cNvPr>
          <p:cNvPicPr>
            <a:picLocks noChangeAspect="1"/>
          </p:cNvPicPr>
          <p:nvPr/>
        </p:nvPicPr>
        <p:blipFill>
          <a:blip r:embed="rId8" cstate="print">
            <a:extLst>
              <a:ext uri="{28A0092B-C50C-407E-A947-70E740481C1C}">
                <a14:useLocalDpi xmlns:a14="http://schemas.microsoft.com/office/drawing/2010/main" val="0"/>
              </a:ext>
            </a:extLst>
          </a:blip>
          <a:srcRect/>
          <a:stretch/>
        </p:blipFill>
        <p:spPr>
          <a:xfrm>
            <a:off x="7614974" y="3559669"/>
            <a:ext cx="1367131" cy="911421"/>
          </a:xfrm>
          <a:prstGeom prst="rect">
            <a:avLst/>
          </a:prstGeom>
          <a:ln>
            <a:noFill/>
          </a:ln>
          <a:effectLst/>
        </p:spPr>
      </p:pic>
      <p:pic>
        <p:nvPicPr>
          <p:cNvPr id="18" name="Picture 17">
            <a:extLst>
              <a:ext uri="{FF2B5EF4-FFF2-40B4-BE49-F238E27FC236}">
                <a16:creationId xmlns:a16="http://schemas.microsoft.com/office/drawing/2014/main" id="{ED72D6BA-D2CD-4065-A364-18FA20C73AA4}"/>
              </a:ext>
            </a:extLst>
          </p:cNvPr>
          <p:cNvPicPr>
            <a:picLocks noChangeAspect="1"/>
          </p:cNvPicPr>
          <p:nvPr/>
        </p:nvPicPr>
        <p:blipFill>
          <a:blip r:embed="rId9" cstate="print">
            <a:extLst>
              <a:ext uri="{28A0092B-C50C-407E-A947-70E740481C1C}">
                <a14:useLocalDpi xmlns:a14="http://schemas.microsoft.com/office/drawing/2010/main" val="0"/>
              </a:ext>
            </a:extLst>
          </a:blip>
          <a:srcRect/>
          <a:stretch/>
        </p:blipFill>
        <p:spPr>
          <a:xfrm>
            <a:off x="7615042" y="1542321"/>
            <a:ext cx="1366995" cy="911330"/>
          </a:xfrm>
          <a:prstGeom prst="rect">
            <a:avLst/>
          </a:prstGeom>
          <a:ln>
            <a:noFill/>
          </a:ln>
          <a:effectLst/>
        </p:spPr>
      </p:pic>
      <p:pic>
        <p:nvPicPr>
          <p:cNvPr id="19" name="Picture 18">
            <a:extLst>
              <a:ext uri="{FF2B5EF4-FFF2-40B4-BE49-F238E27FC236}">
                <a16:creationId xmlns:a16="http://schemas.microsoft.com/office/drawing/2014/main" id="{DAC90678-358B-40D9-A657-E9C47F865871}"/>
              </a:ext>
            </a:extLst>
          </p:cNvPr>
          <p:cNvPicPr>
            <a:picLocks noChangeAspect="1"/>
          </p:cNvPicPr>
          <p:nvPr/>
        </p:nvPicPr>
        <p:blipFill>
          <a:blip r:embed="rId10" cstate="print">
            <a:extLst>
              <a:ext uri="{28A0092B-C50C-407E-A947-70E740481C1C}">
                <a14:useLocalDpi xmlns:a14="http://schemas.microsoft.com/office/drawing/2010/main" val="0"/>
              </a:ext>
            </a:extLst>
          </a:blip>
          <a:srcRect/>
          <a:stretch/>
        </p:blipFill>
        <p:spPr>
          <a:xfrm>
            <a:off x="7615355" y="533669"/>
            <a:ext cx="1366367" cy="911330"/>
          </a:xfrm>
          <a:prstGeom prst="rect">
            <a:avLst/>
          </a:prstGeom>
          <a:ln>
            <a:noFill/>
          </a:ln>
          <a:effectLst/>
        </p:spPr>
      </p:pic>
    </p:spTree>
    <p:extLst>
      <p:ext uri="{BB962C8B-B14F-4D97-AF65-F5344CB8AC3E}">
        <p14:creationId xmlns:p14="http://schemas.microsoft.com/office/powerpoint/2010/main" val="386677719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146</TotalTime>
  <Words>202</Words>
  <Application>Microsoft Office PowerPoint</Application>
  <PresentationFormat>On-screen Show (4:3)</PresentationFormat>
  <Paragraphs>7</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Century Gothic</vt:lpstr>
      <vt:lpstr>Office Theme</vt:lpstr>
      <vt:lpstr>1 Story Grand Oaks Excellent Price!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Exclusive Custom Built Home</dc:title>
  <dc:creator>CVH360</dc:creator>
  <cp:lastModifiedBy>A. Thomas Price</cp:lastModifiedBy>
  <cp:revision>51</cp:revision>
  <dcterms:created xsi:type="dcterms:W3CDTF">2006-08-16T00:00:00Z</dcterms:created>
  <dcterms:modified xsi:type="dcterms:W3CDTF">2019-08-15T15:08:37Z</dcterms:modified>
</cp:coreProperties>
</file>