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B9B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6" d="100"/>
          <a:sy n="66" d="100"/>
        </p:scale>
        <p:origin x="912" y="24"/>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3" y="1554480"/>
            <a:ext cx="9052560" cy="2072640"/>
          </a:xfrm>
        </p:spPr>
        <p:txBody>
          <a:bodyPr vert="horz" lIns="50941" tIns="0" rIns="50941" bIns="0" anchor="b">
            <a:normAutofit/>
            <a:scene3d>
              <a:camera prst="orthographicFront"/>
              <a:lightRig rig="soft" dir="t">
                <a:rot lat="0" lon="0" rev="17220000"/>
              </a:lightRig>
            </a:scene3d>
            <a:sp3d prstMaterial="softEdge">
              <a:bevelT w="38100" h="38100"/>
            </a:sp3d>
          </a:bodyPr>
          <a:lstStyle>
            <a:lvl1pPr>
              <a:defRPr sz="53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9/11/2015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508760" y="3775924"/>
            <a:ext cx="7040880" cy="1986280"/>
          </a:xfrm>
        </p:spPr>
        <p:txBody>
          <a:bodyPr/>
          <a:lstStyle>
            <a:lvl1pPr marL="0" indent="0" algn="ctr">
              <a:buNone/>
              <a:defRPr>
                <a:solidFill>
                  <a:schemeClr val="tx1"/>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60220" y="690880"/>
            <a:ext cx="7795260" cy="20726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53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60220" y="2842157"/>
            <a:ext cx="7795260" cy="1711007"/>
          </a:xfrm>
        </p:spPr>
        <p:txBody>
          <a:bodyPr anchor="t"/>
          <a:lstStyle>
            <a:lvl1pPr marL="81506" indent="0" algn="l">
              <a:buNone/>
              <a:defRPr sz="22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17280" y="7272232"/>
            <a:ext cx="838200" cy="413808"/>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029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130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57"/>
            <a:ext cx="9052560" cy="1295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2920" y="1739794"/>
            <a:ext cx="4444207"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09528" y="1739794"/>
            <a:ext cx="4445953"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2920" y="2677160"/>
            <a:ext cx="4444207"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09528" y="2677160"/>
            <a:ext cx="4445953"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vert="horz" anchor="b">
            <a:normAutofit/>
            <a:sp3d prstMaterial="softEdge"/>
          </a:bodyPr>
          <a:lstStyle>
            <a:lvl1pPr algn="l">
              <a:buNone/>
              <a:defRPr sz="25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2921" y="1727200"/>
            <a:ext cx="3309144" cy="5215785"/>
          </a:xfrm>
        </p:spPr>
        <p:txBody>
          <a:bodyPr/>
          <a:lstStyle>
            <a:lvl1pPr marL="0" indent="0">
              <a:buNone/>
              <a:defRPr sz="1600"/>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932555" y="309457"/>
            <a:ext cx="5622925" cy="6633528"/>
          </a:xfrm>
        </p:spPr>
        <p:txBody>
          <a:bodyPr/>
          <a:lstStyle>
            <a:lvl1pPr>
              <a:defRPr sz="2900"/>
            </a:lvl1pPr>
            <a:lvl2pPr>
              <a:defRPr sz="2700"/>
            </a:lvl2pPr>
            <a:lvl3pPr>
              <a:defRPr sz="2500"/>
            </a:lvl3pPr>
            <a:lvl4pPr>
              <a:defRPr sz="22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0" y="690880"/>
            <a:ext cx="6035040" cy="591926"/>
          </a:xfrm>
        </p:spPr>
        <p:txBody>
          <a:bodyPr lIns="50941" rIns="50941" bIns="0" anchor="b">
            <a:sp3d prstMaterial="softEdge"/>
          </a:bodyPr>
          <a:lstStyle>
            <a:lvl1pPr algn="ctr">
              <a:buNone/>
              <a:defRPr sz="22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011680" y="2076238"/>
            <a:ext cx="6035040" cy="44907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6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011680" y="1322358"/>
            <a:ext cx="6035040" cy="601066"/>
          </a:xfrm>
        </p:spPr>
        <p:txBody>
          <a:bodyPr lIns="50941" tIns="50941" rIns="50941" anchor="t"/>
          <a:lstStyle>
            <a:lvl1pPr marL="0" indent="0" algn="ctr">
              <a:buNone/>
              <a:defRPr sz="16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02920" y="311256"/>
            <a:ext cx="9052560" cy="1295400"/>
          </a:xfrm>
          <a:prstGeom prst="rect">
            <a:avLst/>
          </a:prstGeom>
        </p:spPr>
        <p:txBody>
          <a:bodyPr vert="horz" lIns="101882" tIns="50941" rIns="101882" bIns="50941"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502920" y="1813560"/>
            <a:ext cx="9052560" cy="5337048"/>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502920" y="7272232"/>
            <a:ext cx="2346960" cy="413808"/>
          </a:xfrm>
          <a:prstGeom prst="rect">
            <a:avLst/>
          </a:prstGeom>
        </p:spPr>
        <p:txBody>
          <a:bodyPr vert="horz" lIns="101882" tIns="50941" rIns="101882" bIns="50941" anchor="b"/>
          <a:lstStyle>
            <a:lvl1pPr algn="l" eaLnBrk="1" latinLnBrk="0" hangingPunct="1">
              <a:defRPr kumimoji="0" sz="1300">
                <a:solidFill>
                  <a:schemeClr val="tx1">
                    <a:shade val="50000"/>
                  </a:schemeClr>
                </a:solidFill>
              </a:defRPr>
            </a:lvl1pPr>
          </a:lstStyle>
          <a:p>
            <a:fld id="{1D8BD707-D9CF-40AE-B4C6-C98DA3205C09}" type="datetimeFigureOut">
              <a:rPr lang="en-US" smtClean="0"/>
              <a:pPr/>
              <a:t>9/11/2015</a:t>
            </a:fld>
            <a:endParaRPr lang="en-US"/>
          </a:p>
        </p:txBody>
      </p:sp>
      <p:sp>
        <p:nvSpPr>
          <p:cNvPr id="3" name="Footer Placeholder 2"/>
          <p:cNvSpPr>
            <a:spLocks noGrp="1"/>
          </p:cNvSpPr>
          <p:nvPr>
            <p:ph type="ftr" sz="quarter" idx="3"/>
          </p:nvPr>
        </p:nvSpPr>
        <p:spPr>
          <a:xfrm>
            <a:off x="3436620" y="7272232"/>
            <a:ext cx="3185160" cy="413808"/>
          </a:xfrm>
          <a:prstGeom prst="rect">
            <a:avLst/>
          </a:prstGeom>
        </p:spPr>
        <p:txBody>
          <a:bodyPr vert="horz" lIns="101882" tIns="50941" rIns="101882" bIns="50941" anchor="b"/>
          <a:lstStyle>
            <a:lvl1pPr algn="ctr" eaLnBrk="1" latinLnBrk="0" hangingPunct="1">
              <a:defRPr kumimoji="0" sz="13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8717280" y="7272232"/>
            <a:ext cx="838200" cy="413808"/>
          </a:xfrm>
          <a:prstGeom prst="rect">
            <a:avLst/>
          </a:prstGeom>
        </p:spPr>
        <p:txBody>
          <a:bodyPr vert="horz" lIns="0" tIns="50941" rIns="0" bIns="50941" anchor="b"/>
          <a:lstStyle>
            <a:lvl1pPr algn="r" eaLnBrk="1" latinLnBrk="0" hangingPunct="1">
              <a:defRPr kumimoji="0" sz="13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6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611295" indent="-458471" algn="l" rtl="0" eaLnBrk="1" latinLnBrk="0" hangingPunct="1">
        <a:spcBef>
          <a:spcPct val="20000"/>
        </a:spcBef>
        <a:buClr>
          <a:schemeClr val="tx1">
            <a:shade val="95000"/>
          </a:schemeClr>
        </a:buClr>
        <a:buSzPct val="65000"/>
        <a:buFont typeface="Wingdings 2"/>
        <a:buChar char=""/>
        <a:defRPr kumimoji="0" sz="3100" kern="1200">
          <a:solidFill>
            <a:schemeClr val="tx1"/>
          </a:solidFill>
          <a:latin typeface="+mn-lt"/>
          <a:ea typeface="+mn-ea"/>
          <a:cs typeface="+mn-cs"/>
        </a:defRPr>
      </a:lvl1pPr>
      <a:lvl2pPr marL="967883" indent="-315836" algn="l" rtl="0" eaLnBrk="1" latinLnBrk="0" hangingPunct="1">
        <a:spcBef>
          <a:spcPct val="20000"/>
        </a:spcBef>
        <a:buClr>
          <a:schemeClr val="tx1"/>
        </a:buClr>
        <a:buSzPct val="80000"/>
        <a:buFont typeface="Wingdings 2"/>
        <a:buChar char=""/>
        <a:defRPr kumimoji="0" sz="2700" kern="1200">
          <a:solidFill>
            <a:schemeClr val="tx1"/>
          </a:solidFill>
          <a:latin typeface="+mn-lt"/>
          <a:ea typeface="+mn-ea"/>
          <a:cs typeface="+mn-cs"/>
        </a:defRPr>
      </a:lvl2pPr>
      <a:lvl3pPr marL="1263342" indent="-254706" algn="l" rtl="0" eaLnBrk="1" latinLnBrk="0" hangingPunct="1">
        <a:spcBef>
          <a:spcPct val="20000"/>
        </a:spcBef>
        <a:buClr>
          <a:schemeClr val="tx1"/>
        </a:buClr>
        <a:buSzPct val="95000"/>
        <a:buFont typeface="Wingdings"/>
        <a:buChar char=""/>
        <a:defRPr kumimoji="0" sz="2500" kern="1200">
          <a:solidFill>
            <a:schemeClr val="tx1"/>
          </a:solidFill>
          <a:latin typeface="+mn-lt"/>
          <a:ea typeface="+mn-ea"/>
          <a:cs typeface="+mn-cs"/>
        </a:defRPr>
      </a:lvl3pPr>
      <a:lvl4pPr marL="1507860" indent="-203765" algn="l" rtl="0" eaLnBrk="1" latinLnBrk="0" hangingPunct="1">
        <a:spcBef>
          <a:spcPct val="20000"/>
        </a:spcBef>
        <a:buClr>
          <a:schemeClr val="tx1"/>
        </a:buClr>
        <a:buSzPct val="100000"/>
        <a:buFont typeface="Wingdings 3"/>
        <a:buChar char=""/>
        <a:defRPr kumimoji="0" sz="2200" kern="1200">
          <a:solidFill>
            <a:schemeClr val="tx1"/>
          </a:solidFill>
          <a:latin typeface="+mn-lt"/>
          <a:ea typeface="+mn-ea"/>
          <a:cs typeface="+mn-cs"/>
        </a:defRPr>
      </a:lvl4pPr>
      <a:lvl5pPr marL="1721813" indent="-203765" algn="l" rtl="0" eaLnBrk="1" latinLnBrk="0" hangingPunct="1">
        <a:spcBef>
          <a:spcPct val="20000"/>
        </a:spcBef>
        <a:buClr>
          <a:schemeClr val="tx1"/>
        </a:buClr>
        <a:buFont typeface="Wingdings 2"/>
        <a:buChar char=""/>
        <a:defRPr kumimoji="0" sz="2200" kern="1200">
          <a:solidFill>
            <a:schemeClr val="tx1"/>
          </a:solidFill>
          <a:latin typeface="+mn-lt"/>
          <a:ea typeface="+mn-ea"/>
          <a:cs typeface="+mn-cs"/>
        </a:defRPr>
      </a:lvl5pPr>
      <a:lvl6pPr marL="1966331" indent="-203765" algn="l" rtl="0" eaLnBrk="1" latinLnBrk="0" hangingPunct="1">
        <a:spcBef>
          <a:spcPct val="20000"/>
        </a:spcBef>
        <a:buClr>
          <a:schemeClr val="tx1"/>
        </a:buClr>
        <a:buFont typeface="Wingdings 3"/>
        <a:buChar char=""/>
        <a:defRPr kumimoji="0" sz="2000" kern="1200">
          <a:solidFill>
            <a:schemeClr val="tx1"/>
          </a:solidFill>
          <a:latin typeface="+mn-lt"/>
          <a:ea typeface="+mn-ea"/>
          <a:cs typeface="+mn-cs"/>
        </a:defRPr>
      </a:lvl6pPr>
      <a:lvl7pPr marL="2190473" indent="-203765"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7pPr>
      <a:lvl8pPr marL="2414614" indent="-203765"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8pPr>
      <a:lvl9pPr marL="2638755" indent="-203765" algn="l" rtl="0" eaLnBrk="1" latinLnBrk="0" hangingPunct="1">
        <a:spcBef>
          <a:spcPct val="20000"/>
        </a:spcBef>
        <a:buClr>
          <a:schemeClr val="tx1"/>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89" y="0"/>
            <a:ext cx="10095186" cy="685800"/>
          </a:xfrm>
        </p:spPr>
        <p:txBody>
          <a:bodyPr anchor="ctr">
            <a:normAutofit/>
          </a:bodyPr>
          <a:lstStyle/>
          <a:p>
            <a:r>
              <a:rPr lang="en-US" sz="3200" cap="none" dirty="0">
                <a:ln w="6350">
                  <a:solidFill>
                    <a:srgbClr val="002060"/>
                  </a:solidFill>
                </a:ln>
                <a:solidFill>
                  <a:srgbClr val="0070C0"/>
                </a:solidFill>
                <a:effectLst/>
              </a:rPr>
              <a:t>New Listing in Gated Community!</a:t>
            </a:r>
            <a:endParaRPr lang="en-US" sz="3200" i="1" cap="none" dirty="0">
              <a:ln w="6350">
                <a:solidFill>
                  <a:srgbClr val="002060"/>
                </a:solidFill>
              </a:ln>
              <a:solidFill>
                <a:srgbClr val="0070C0"/>
              </a:solidFill>
            </a:endParaRPr>
          </a:p>
        </p:txBody>
      </p:sp>
      <p:sp>
        <p:nvSpPr>
          <p:cNvPr id="3" name="Subtitle 2"/>
          <p:cNvSpPr>
            <a:spLocks noGrp="1"/>
          </p:cNvSpPr>
          <p:nvPr>
            <p:ph type="subTitle" idx="1"/>
          </p:nvPr>
        </p:nvSpPr>
        <p:spPr>
          <a:xfrm>
            <a:off x="-14451" y="3505200"/>
            <a:ext cx="10068910" cy="4267200"/>
          </a:xfrm>
          <a:gradFill>
            <a:gsLst>
              <a:gs pos="0">
                <a:srgbClr val="F8F8F8">
                  <a:alpha val="0"/>
                </a:srgbClr>
              </a:gs>
              <a:gs pos="50000">
                <a:srgbClr val="F8F8F8">
                  <a:alpha val="68000"/>
                </a:srgbClr>
              </a:gs>
              <a:gs pos="100000">
                <a:srgbClr val="F8F8F8">
                  <a:alpha val="44000"/>
                </a:srgbClr>
              </a:gs>
            </a:gsLst>
            <a:lin ang="5400000" scaled="0"/>
          </a:gradFill>
        </p:spPr>
        <p:txBody>
          <a:bodyPr anchor="ctr">
            <a:noAutofit/>
          </a:bodyPr>
          <a:lstStyle/>
          <a:p>
            <a:r>
              <a:rPr lang="en-US" sz="1600" dirty="0">
                <a:solidFill>
                  <a:schemeClr val="tx2">
                    <a:lumMod val="50000"/>
                  </a:schemeClr>
                </a:solidFill>
              </a:rPr>
              <a:t>Welcome home to the very inviting and gated community of The Park at Rivers Edge! The neighborhood is in a convenient location off Dorchester Rd. The front gate is manned by security guards making you feel safe to come home! The home is situated on a large corner lot with long drive way. Gorgeous original hardwood floors and new roof (2014) are just some of this home's features. The large master bedroom is located downstairs, with the other 2 rooms upstairs. In the fenced in backyard, you will walk out your French Doors onto your oversized wood deck - great for entertaining! The tennis courts, playground, and gorgeous pool are just a short walk away. The home is move-in ready just for you!</a:t>
            </a:r>
            <a:endParaRPr lang="en-US" sz="1600" dirty="0">
              <a:solidFill>
                <a:schemeClr val="tx2">
                  <a:lumMod val="50000"/>
                </a:schemeClr>
              </a:solidFill>
            </a:endParaRPr>
          </a:p>
        </p:txBody>
      </p:sp>
      <p:sp>
        <p:nvSpPr>
          <p:cNvPr id="6" name="Rectangle 5"/>
          <p:cNvSpPr/>
          <p:nvPr/>
        </p:nvSpPr>
        <p:spPr>
          <a:xfrm>
            <a:off x="3641835" y="6667957"/>
            <a:ext cx="2756338" cy="984885"/>
          </a:xfrm>
          <a:prstGeom prst="rect">
            <a:avLst/>
          </a:prstGeom>
        </p:spPr>
        <p:txBody>
          <a:bodyPr wrap="square">
            <a:spAutoFit/>
          </a:bodyPr>
          <a:lstStyle/>
          <a:p>
            <a:pPr algn="ctr"/>
            <a:r>
              <a:rPr lang="es-ES" sz="1600" b="1" dirty="0">
                <a:solidFill>
                  <a:schemeClr val="tx2">
                    <a:lumMod val="50000"/>
                  </a:schemeClr>
                </a:solidFill>
              </a:rPr>
              <a:t>Sean Harrington</a:t>
            </a:r>
          </a:p>
          <a:p>
            <a:pPr algn="ctr"/>
            <a:endParaRPr lang="es-ES" sz="1400" dirty="0" smtClean="0">
              <a:solidFill>
                <a:schemeClr val="tx2">
                  <a:lumMod val="50000"/>
                </a:schemeClr>
              </a:solidFill>
            </a:endParaRPr>
          </a:p>
          <a:p>
            <a:pPr algn="ctr"/>
            <a:r>
              <a:rPr lang="es-ES" sz="1400" dirty="0" smtClean="0">
                <a:solidFill>
                  <a:schemeClr val="tx2">
                    <a:lumMod val="50000"/>
                  </a:schemeClr>
                </a:solidFill>
              </a:rPr>
              <a:t>(843) 226-9652</a:t>
            </a:r>
            <a:endParaRPr lang="es-ES" sz="1400" dirty="0">
              <a:solidFill>
                <a:schemeClr val="tx2">
                  <a:lumMod val="50000"/>
                </a:schemeClr>
              </a:solidFill>
            </a:endParaRPr>
          </a:p>
          <a:p>
            <a:pPr algn="ctr"/>
            <a:r>
              <a:rPr lang="es-ES" sz="1400" dirty="0" smtClean="0">
                <a:solidFill>
                  <a:schemeClr val="tx2">
                    <a:lumMod val="50000"/>
                  </a:schemeClr>
                </a:solidFill>
              </a:rPr>
              <a:t>sean@milerproperties.com</a:t>
            </a:r>
            <a:endParaRPr lang="es-ES" sz="1400" dirty="0">
              <a:solidFill>
                <a:schemeClr val="tx2">
                  <a:lumMod val="50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11" y="6618533"/>
            <a:ext cx="1444977" cy="1083733"/>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6113" y="6618533"/>
            <a:ext cx="1444977" cy="1083733"/>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2055" y="6618533"/>
            <a:ext cx="1444977" cy="1083733"/>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6256" y="6618533"/>
            <a:ext cx="1444977" cy="1083733"/>
          </a:xfrm>
          <a:prstGeom prst="rect">
            <a:avLst/>
          </a:prstGeom>
          <a:ln>
            <a:noFill/>
          </a:ln>
          <a:effectLst>
            <a:outerShdw blurRad="190500" algn="tl" rotWithShape="0">
              <a:srgbClr val="000000">
                <a:alpha val="70000"/>
              </a:srgbClr>
            </a:outerShdw>
          </a:effectLst>
        </p:spPr>
      </p:pic>
      <p:sp>
        <p:nvSpPr>
          <p:cNvPr id="4" name="Rectangle 3"/>
          <p:cNvSpPr/>
          <p:nvPr/>
        </p:nvSpPr>
        <p:spPr>
          <a:xfrm>
            <a:off x="3040426" y="1133327"/>
            <a:ext cx="3959157" cy="2000548"/>
          </a:xfrm>
          <a:prstGeom prst="rect">
            <a:avLst/>
          </a:prstGeom>
        </p:spPr>
        <p:txBody>
          <a:bodyPr wrap="square" anchor="ctr">
            <a:spAutoFit/>
          </a:bodyPr>
          <a:lstStyle/>
          <a:p>
            <a:pPr algn="ctr"/>
            <a:r>
              <a:rPr lang="en-US" sz="2800" dirty="0">
                <a:solidFill>
                  <a:schemeClr val="tx2">
                    <a:lumMod val="50000"/>
                  </a:schemeClr>
                </a:solidFill>
                <a:effectLst>
                  <a:outerShdw blurRad="38100" dist="38100" dir="2700000" algn="tl">
                    <a:srgbClr val="000000">
                      <a:alpha val="43137"/>
                    </a:srgbClr>
                  </a:outerShdw>
                </a:effectLst>
              </a:rPr>
              <a:t>7932 </a:t>
            </a:r>
            <a:r>
              <a:rPr lang="en-US" sz="2800" dirty="0" err="1">
                <a:solidFill>
                  <a:schemeClr val="tx2">
                    <a:lumMod val="50000"/>
                  </a:schemeClr>
                </a:solidFill>
                <a:effectLst>
                  <a:outerShdw blurRad="38100" dist="38100" dir="2700000" algn="tl">
                    <a:srgbClr val="000000">
                      <a:alpha val="43137"/>
                    </a:srgbClr>
                  </a:outerShdw>
                </a:effectLst>
              </a:rPr>
              <a:t>Riverbirch</a:t>
            </a:r>
            <a:r>
              <a:rPr lang="en-US" sz="2800" dirty="0">
                <a:solidFill>
                  <a:schemeClr val="tx2">
                    <a:lumMod val="50000"/>
                  </a:schemeClr>
                </a:solidFill>
                <a:effectLst>
                  <a:outerShdw blurRad="38100" dist="38100" dir="2700000" algn="tl">
                    <a:srgbClr val="000000">
                      <a:alpha val="43137"/>
                    </a:srgbClr>
                  </a:outerShdw>
                </a:effectLst>
              </a:rPr>
              <a:t> </a:t>
            </a:r>
            <a:r>
              <a:rPr lang="en-US" sz="2800" dirty="0" smtClean="0">
                <a:solidFill>
                  <a:schemeClr val="tx2">
                    <a:lumMod val="50000"/>
                  </a:schemeClr>
                </a:solidFill>
                <a:effectLst>
                  <a:outerShdw blurRad="38100" dist="38100" dir="2700000" algn="tl">
                    <a:srgbClr val="000000">
                      <a:alpha val="43137"/>
                    </a:srgbClr>
                  </a:outerShdw>
                </a:effectLst>
              </a:rPr>
              <a:t>Lane</a:t>
            </a:r>
          </a:p>
          <a:p>
            <a:pPr algn="ctr"/>
            <a:endParaRPr lang="en-US" sz="1600" dirty="0" smtClean="0">
              <a:solidFill>
                <a:schemeClr val="tx2">
                  <a:lumMod val="50000"/>
                </a:schemeClr>
              </a:solidFill>
              <a:effectLst>
                <a:outerShdw blurRad="38100" dist="38100" dir="2700000" algn="tl">
                  <a:srgbClr val="000000">
                    <a:alpha val="43137"/>
                  </a:srgbClr>
                </a:outerShdw>
              </a:effectLst>
            </a:endParaRPr>
          </a:p>
          <a:p>
            <a:pPr algn="ctr"/>
            <a:r>
              <a:rPr lang="en-US" dirty="0">
                <a:solidFill>
                  <a:schemeClr val="tx2">
                    <a:lumMod val="50000"/>
                  </a:schemeClr>
                </a:solidFill>
                <a:effectLst>
                  <a:outerShdw blurRad="38100" dist="38100" dir="2700000" algn="tl">
                    <a:srgbClr val="000000">
                      <a:alpha val="43137"/>
                    </a:srgbClr>
                  </a:outerShdw>
                </a:effectLst>
              </a:rPr>
              <a:t>The Park at Rivers Edge</a:t>
            </a:r>
          </a:p>
          <a:p>
            <a:pPr algn="ctr"/>
            <a:r>
              <a:rPr lang="en-US" dirty="0">
                <a:solidFill>
                  <a:schemeClr val="tx2">
                    <a:lumMod val="50000"/>
                  </a:schemeClr>
                </a:solidFill>
                <a:effectLst>
                  <a:outerShdw blurRad="38100" dist="38100" dir="2700000" algn="tl">
                    <a:srgbClr val="000000">
                      <a:alpha val="43137"/>
                    </a:srgbClr>
                  </a:outerShdw>
                </a:effectLst>
              </a:rPr>
              <a:t>North Charleston, SC 29418</a:t>
            </a:r>
          </a:p>
          <a:p>
            <a:pPr algn="ctr"/>
            <a:r>
              <a:rPr lang="en-US" dirty="0">
                <a:solidFill>
                  <a:schemeClr val="tx2">
                    <a:lumMod val="50000"/>
                  </a:schemeClr>
                </a:solidFill>
                <a:effectLst>
                  <a:outerShdw blurRad="38100" dist="38100" dir="2700000" algn="tl">
                    <a:srgbClr val="000000">
                      <a:alpha val="43137"/>
                    </a:srgbClr>
                  </a:outerShdw>
                </a:effectLst>
              </a:rPr>
              <a:t>MLS# 15023749</a:t>
            </a:r>
          </a:p>
          <a:p>
            <a:pPr algn="ctr"/>
            <a:r>
              <a:rPr lang="en-US" dirty="0">
                <a:solidFill>
                  <a:schemeClr val="tx2">
                    <a:lumMod val="50000"/>
                  </a:schemeClr>
                </a:solidFill>
                <a:effectLst>
                  <a:outerShdw blurRad="38100" dist="38100" dir="2700000" algn="tl">
                    <a:srgbClr val="000000">
                      <a:alpha val="43137"/>
                    </a:srgbClr>
                  </a:outerShdw>
                </a:effectLst>
              </a:rPr>
              <a:t>$129,000</a:t>
            </a:r>
            <a:endParaRPr lang="en-US" i="1" dirty="0" smtClean="0">
              <a:solidFill>
                <a:srgbClr val="0070C0"/>
              </a:solidFill>
              <a:effectLst>
                <a:outerShdw blurRad="38100" dist="38100" dir="2700000" algn="tl">
                  <a:srgbClr val="000000">
                    <a:alpha val="43137"/>
                  </a:srgbClr>
                </a:outerShdw>
              </a:effectLst>
            </a:endParaRPr>
          </a:p>
        </p:txBody>
      </p:sp>
      <p:grpSp>
        <p:nvGrpSpPr>
          <p:cNvPr id="8" name="Group 7"/>
          <p:cNvGrpSpPr/>
          <p:nvPr/>
        </p:nvGrpSpPr>
        <p:grpSpPr>
          <a:xfrm>
            <a:off x="196259" y="838200"/>
            <a:ext cx="9647491" cy="2590800"/>
            <a:chOff x="202454" y="838200"/>
            <a:chExt cx="9647491" cy="2590800"/>
          </a:xfrm>
        </p:grpSpPr>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869" y="849011"/>
              <a:ext cx="1596769" cy="1197577"/>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4345" y="838200"/>
              <a:ext cx="1625600" cy="1219200"/>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454" y="2209800"/>
              <a:ext cx="1625600" cy="1219200"/>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24345" y="2209800"/>
              <a:ext cx="1625600" cy="1219200"/>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39670890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2">
      <a:dk1>
        <a:srgbClr val="172B4B"/>
      </a:dk1>
      <a:lt1>
        <a:srgbClr val="567292"/>
      </a:lt1>
      <a:dk2>
        <a:srgbClr val="2F5897"/>
      </a:dk2>
      <a:lt2>
        <a:srgbClr val="172B4B"/>
      </a:lt2>
      <a:accent1>
        <a:srgbClr val="9C5252"/>
      </a:accent1>
      <a:accent2>
        <a:srgbClr val="753D3D"/>
      </a:accent2>
      <a:accent3>
        <a:srgbClr val="E68422"/>
      </a:accent3>
      <a:accent4>
        <a:srgbClr val="846648"/>
      </a:accent4>
      <a:accent5>
        <a:srgbClr val="63891F"/>
      </a:accent5>
      <a:accent6>
        <a:srgbClr val="758085"/>
      </a:accent6>
      <a:hlink>
        <a:srgbClr val="618BCE"/>
      </a:hlink>
      <a:folHlink>
        <a:srgbClr val="172B4B"/>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96</TotalTime>
  <Words>169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Book Antiqua</vt:lpstr>
      <vt:lpstr>Lucida Sans</vt:lpstr>
      <vt:lpstr>Wingdings</vt:lpstr>
      <vt:lpstr>Wingdings 2</vt:lpstr>
      <vt:lpstr>Wingdings 3</vt:lpstr>
      <vt:lpstr>Apex</vt:lpstr>
      <vt:lpstr>New Listing in Gated Community!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Sunday 8/24, 1-4</dc:title>
  <dc:creator>CVH360</dc:creator>
  <cp:lastModifiedBy>A. Thomas</cp:lastModifiedBy>
  <cp:revision>21</cp:revision>
  <dcterms:created xsi:type="dcterms:W3CDTF">2006-08-16T00:00:00Z</dcterms:created>
  <dcterms:modified xsi:type="dcterms:W3CDTF">2015-09-11T11:44:16Z</dcterms:modified>
</cp:coreProperties>
</file>