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3152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3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22077-BE97-4362-963F-EB504CB351A0}"/>
              </a:ext>
            </a:extLst>
          </p:cNvPr>
          <p:cNvSpPr>
            <a:spLocks noGrp="1"/>
          </p:cNvSpPr>
          <p:nvPr>
            <p:ph type="ctrTitle"/>
          </p:nvPr>
        </p:nvSpPr>
        <p:spPr>
          <a:xfrm>
            <a:off x="914400" y="1646133"/>
            <a:ext cx="5486400" cy="3501813"/>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C6F43CB3-B838-4D79-B020-30BA4002F5CE}"/>
              </a:ext>
            </a:extLst>
          </p:cNvPr>
          <p:cNvSpPr>
            <a:spLocks noGrp="1"/>
          </p:cNvSpPr>
          <p:nvPr>
            <p:ph type="subTitle" idx="1"/>
          </p:nvPr>
        </p:nvSpPr>
        <p:spPr>
          <a:xfrm>
            <a:off x="914400" y="5282989"/>
            <a:ext cx="5486400" cy="2428451"/>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73C73046-507A-4C6D-93F0-00C76C3C087E}"/>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a:extLst>
              <a:ext uri="{FF2B5EF4-FFF2-40B4-BE49-F238E27FC236}">
                <a16:creationId xmlns:a16="http://schemas.microsoft.com/office/drawing/2014/main" id="{FBBC12DC-E6C2-406A-87F3-5C52E5DD9C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8850BD-4CDD-49EC-860E-CEF3E0AC020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5676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7ADEA-63F8-4A55-B0D7-94CF0ADA3B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27D3B7-DCFE-4CB1-BD49-3429AB56B69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B3C9E-E812-4F81-93FA-36B4B7475B8C}"/>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a:extLst>
              <a:ext uri="{FF2B5EF4-FFF2-40B4-BE49-F238E27FC236}">
                <a16:creationId xmlns:a16="http://schemas.microsoft.com/office/drawing/2014/main" id="{986716BC-F290-4FF4-97BA-6BB5D6792E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4FA843-BA73-4216-A328-675E30E0685B}"/>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9325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706CA5-C35F-4615-BCD8-BFFC5BAEB88E}"/>
              </a:ext>
            </a:extLst>
          </p:cNvPr>
          <p:cNvSpPr>
            <a:spLocks noGrp="1"/>
          </p:cNvSpPr>
          <p:nvPr>
            <p:ph type="title" orient="vert"/>
          </p:nvPr>
        </p:nvSpPr>
        <p:spPr>
          <a:xfrm>
            <a:off x="5234940" y="535517"/>
            <a:ext cx="1577340" cy="852402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5282F5-FFC9-4771-B418-928965002A22}"/>
              </a:ext>
            </a:extLst>
          </p:cNvPr>
          <p:cNvSpPr>
            <a:spLocks noGrp="1"/>
          </p:cNvSpPr>
          <p:nvPr>
            <p:ph type="body" orient="vert" idx="1"/>
          </p:nvPr>
        </p:nvSpPr>
        <p:spPr>
          <a:xfrm>
            <a:off x="502920" y="535517"/>
            <a:ext cx="4640580"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281E00-549E-490E-819C-23D23DA4F561}"/>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a:extLst>
              <a:ext uri="{FF2B5EF4-FFF2-40B4-BE49-F238E27FC236}">
                <a16:creationId xmlns:a16="http://schemas.microsoft.com/office/drawing/2014/main" id="{9DB98EFC-196C-495B-AC1D-A3E0B15E13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C3002F-2C99-498E-A3E9-92417244A7F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15038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0665-D24F-4963-8243-CD9FF681C9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A3503C-AAA2-4A14-8153-5538D55BD8E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B81F3A-39C2-4263-88DE-CE60F7FB324D}"/>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a:extLst>
              <a:ext uri="{FF2B5EF4-FFF2-40B4-BE49-F238E27FC236}">
                <a16:creationId xmlns:a16="http://schemas.microsoft.com/office/drawing/2014/main" id="{8D3F9FF8-5433-4B61-B8A3-0F5DEE6BDA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5F240B-FA20-4C68-BBAA-D491B860307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45886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D68A5-A4C0-4C51-AC18-493DD4A77EE0}"/>
              </a:ext>
            </a:extLst>
          </p:cNvPr>
          <p:cNvSpPr>
            <a:spLocks noGrp="1"/>
          </p:cNvSpPr>
          <p:nvPr>
            <p:ph type="title"/>
          </p:nvPr>
        </p:nvSpPr>
        <p:spPr>
          <a:xfrm>
            <a:off x="499110" y="2507617"/>
            <a:ext cx="6309360" cy="4184014"/>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C5735249-BD5F-442D-982A-5A085451D617}"/>
              </a:ext>
            </a:extLst>
          </p:cNvPr>
          <p:cNvSpPr>
            <a:spLocks noGrp="1"/>
          </p:cNvSpPr>
          <p:nvPr>
            <p:ph type="body" idx="1"/>
          </p:nvPr>
        </p:nvSpPr>
        <p:spPr>
          <a:xfrm>
            <a:off x="499110" y="6731213"/>
            <a:ext cx="6309360" cy="2200274"/>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ACEF503-E4AB-4C24-8F7A-9C8E37003C5E}"/>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a:extLst>
              <a:ext uri="{FF2B5EF4-FFF2-40B4-BE49-F238E27FC236}">
                <a16:creationId xmlns:a16="http://schemas.microsoft.com/office/drawing/2014/main" id="{D75B7CD2-171D-464F-97F6-603C0B4525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2AFED6-5773-48C5-82E8-84856B0826A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6982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E4329-729E-48E3-82C1-80C604E94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EBCE7E-DE3C-417B-88E6-17D7AAE4A302}"/>
              </a:ext>
            </a:extLst>
          </p:cNvPr>
          <p:cNvSpPr>
            <a:spLocks noGrp="1"/>
          </p:cNvSpPr>
          <p:nvPr>
            <p:ph sz="half" idx="1"/>
          </p:nvPr>
        </p:nvSpPr>
        <p:spPr>
          <a:xfrm>
            <a:off x="5029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773A6C-6149-4CAC-9C8E-CF8AEEA82D29}"/>
              </a:ext>
            </a:extLst>
          </p:cNvPr>
          <p:cNvSpPr>
            <a:spLocks noGrp="1"/>
          </p:cNvSpPr>
          <p:nvPr>
            <p:ph sz="half" idx="2"/>
          </p:nvPr>
        </p:nvSpPr>
        <p:spPr>
          <a:xfrm>
            <a:off x="3703320" y="2677584"/>
            <a:ext cx="310896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953D9B4-BF64-4082-86A2-6289C029858E}"/>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a:extLst>
              <a:ext uri="{FF2B5EF4-FFF2-40B4-BE49-F238E27FC236}">
                <a16:creationId xmlns:a16="http://schemas.microsoft.com/office/drawing/2014/main" id="{9B2D3C58-93CE-4F41-B167-EDDE75E276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EFFA22-E772-474E-A20A-50CE3596E67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508280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D4D10-9E2B-4AFD-B3D5-F06C34A80AAC}"/>
              </a:ext>
            </a:extLst>
          </p:cNvPr>
          <p:cNvSpPr>
            <a:spLocks noGrp="1"/>
          </p:cNvSpPr>
          <p:nvPr>
            <p:ph type="title"/>
          </p:nvPr>
        </p:nvSpPr>
        <p:spPr>
          <a:xfrm>
            <a:off x="503873" y="535517"/>
            <a:ext cx="6309360" cy="1944159"/>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334565-C3ED-4EBF-BA57-E193143AC83E}"/>
              </a:ext>
            </a:extLst>
          </p:cNvPr>
          <p:cNvSpPr>
            <a:spLocks noGrp="1"/>
          </p:cNvSpPr>
          <p:nvPr>
            <p:ph type="body" idx="1"/>
          </p:nvPr>
        </p:nvSpPr>
        <p:spPr>
          <a:xfrm>
            <a:off x="503873" y="2465706"/>
            <a:ext cx="3094672"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4" name="Content Placeholder 3">
            <a:extLst>
              <a:ext uri="{FF2B5EF4-FFF2-40B4-BE49-F238E27FC236}">
                <a16:creationId xmlns:a16="http://schemas.microsoft.com/office/drawing/2014/main" id="{DD869CD5-628D-463E-8F04-A29C84D5AFC9}"/>
              </a:ext>
            </a:extLst>
          </p:cNvPr>
          <p:cNvSpPr>
            <a:spLocks noGrp="1"/>
          </p:cNvSpPr>
          <p:nvPr>
            <p:ph sz="half" idx="2"/>
          </p:nvPr>
        </p:nvSpPr>
        <p:spPr>
          <a:xfrm>
            <a:off x="503873" y="3674110"/>
            <a:ext cx="309467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04FCFA-D10C-446A-B403-B57D6C7DB5A1}"/>
              </a:ext>
            </a:extLst>
          </p:cNvPr>
          <p:cNvSpPr>
            <a:spLocks noGrp="1"/>
          </p:cNvSpPr>
          <p:nvPr>
            <p:ph type="body" sz="quarter" idx="3"/>
          </p:nvPr>
        </p:nvSpPr>
        <p:spPr>
          <a:xfrm>
            <a:off x="3703320" y="2465706"/>
            <a:ext cx="3109913" cy="1208404"/>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Edit Master text styles</a:t>
            </a:r>
          </a:p>
        </p:txBody>
      </p:sp>
      <p:sp>
        <p:nvSpPr>
          <p:cNvPr id="6" name="Content Placeholder 5">
            <a:extLst>
              <a:ext uri="{FF2B5EF4-FFF2-40B4-BE49-F238E27FC236}">
                <a16:creationId xmlns:a16="http://schemas.microsoft.com/office/drawing/2014/main" id="{EE983937-E21D-4E85-988F-E059BE6F1F17}"/>
              </a:ext>
            </a:extLst>
          </p:cNvPr>
          <p:cNvSpPr>
            <a:spLocks noGrp="1"/>
          </p:cNvSpPr>
          <p:nvPr>
            <p:ph sz="quarter" idx="4"/>
          </p:nvPr>
        </p:nvSpPr>
        <p:spPr>
          <a:xfrm>
            <a:off x="3703320" y="3674110"/>
            <a:ext cx="3109913"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C5CFF3-1117-4DDA-91D5-3E9C38A12B2D}"/>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8" name="Footer Placeholder 7">
            <a:extLst>
              <a:ext uri="{FF2B5EF4-FFF2-40B4-BE49-F238E27FC236}">
                <a16:creationId xmlns:a16="http://schemas.microsoft.com/office/drawing/2014/main" id="{492CD1F6-9653-4026-9580-9E05A58E5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A62410-E978-4B1F-90AD-9F0C107477B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12888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42888-3318-4D2B-A2A8-8CD55C1D60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8C9B09-F853-4D12-95F8-B0C239B18404}"/>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4" name="Footer Placeholder 3">
            <a:extLst>
              <a:ext uri="{FF2B5EF4-FFF2-40B4-BE49-F238E27FC236}">
                <a16:creationId xmlns:a16="http://schemas.microsoft.com/office/drawing/2014/main" id="{D893AF8F-5259-4149-B66D-8F70858C852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44C673-E9AD-4BBD-BA70-BF76FF25C1C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98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C90F70-5951-4307-BCDD-9E0A42D35960}"/>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3" name="Footer Placeholder 2">
            <a:extLst>
              <a:ext uri="{FF2B5EF4-FFF2-40B4-BE49-F238E27FC236}">
                <a16:creationId xmlns:a16="http://schemas.microsoft.com/office/drawing/2014/main" id="{433170B4-A9C4-4B46-9CF6-839F06FCD1A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A28472F-7586-43D6-BB31-E92729814322}"/>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8205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54B2B-B537-4BE7-BDC7-D760D3EAF4C7}"/>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7E95F5F3-E567-4178-B689-C21EDA01E2B1}"/>
              </a:ext>
            </a:extLst>
          </p:cNvPr>
          <p:cNvSpPr>
            <a:spLocks noGrp="1"/>
          </p:cNvSpPr>
          <p:nvPr>
            <p:ph idx="1"/>
          </p:nvPr>
        </p:nvSpPr>
        <p:spPr>
          <a:xfrm>
            <a:off x="3109913" y="1448224"/>
            <a:ext cx="3703320" cy="7147983"/>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8A30778-3F83-4902-B468-6D14682AB462}"/>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DE966DF8-D0F0-4557-B861-8CCEAE32D462}"/>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a:extLst>
              <a:ext uri="{FF2B5EF4-FFF2-40B4-BE49-F238E27FC236}">
                <a16:creationId xmlns:a16="http://schemas.microsoft.com/office/drawing/2014/main" id="{6E0DBD6F-CF19-4869-991E-94094D92B5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AB55DD-ED60-411F-8792-06D15C59E746}"/>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833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9BB0E-95B0-4444-88B1-65E1366239AB}"/>
              </a:ext>
            </a:extLst>
          </p:cNvPr>
          <p:cNvSpPr>
            <a:spLocks noGrp="1"/>
          </p:cNvSpPr>
          <p:nvPr>
            <p:ph type="title"/>
          </p:nvPr>
        </p:nvSpPr>
        <p:spPr>
          <a:xfrm>
            <a:off x="503873" y="670560"/>
            <a:ext cx="2359342" cy="234696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24F39F58-FA78-4BEC-8130-61AFA20256F9}"/>
              </a:ext>
            </a:extLst>
          </p:cNvPr>
          <p:cNvSpPr>
            <a:spLocks noGrp="1"/>
          </p:cNvSpPr>
          <p:nvPr>
            <p:ph type="pic" idx="1"/>
          </p:nvPr>
        </p:nvSpPr>
        <p:spPr>
          <a:xfrm>
            <a:off x="3109913" y="1448224"/>
            <a:ext cx="3703320" cy="7147983"/>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5BA9CE09-422C-4A26-9BB0-CEB933A2F038}"/>
              </a:ext>
            </a:extLst>
          </p:cNvPr>
          <p:cNvSpPr>
            <a:spLocks noGrp="1"/>
          </p:cNvSpPr>
          <p:nvPr>
            <p:ph type="body" sz="half" idx="2"/>
          </p:nvPr>
        </p:nvSpPr>
        <p:spPr>
          <a:xfrm>
            <a:off x="503873" y="3017520"/>
            <a:ext cx="2359342" cy="5590329"/>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Edit Master text styles</a:t>
            </a:r>
          </a:p>
        </p:txBody>
      </p:sp>
      <p:sp>
        <p:nvSpPr>
          <p:cNvPr id="5" name="Date Placeholder 4">
            <a:extLst>
              <a:ext uri="{FF2B5EF4-FFF2-40B4-BE49-F238E27FC236}">
                <a16:creationId xmlns:a16="http://schemas.microsoft.com/office/drawing/2014/main" id="{C37A8E3C-7C2B-47F8-BD49-537A9ACA6858}"/>
              </a:ext>
            </a:extLst>
          </p:cNvPr>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a:extLst>
              <a:ext uri="{FF2B5EF4-FFF2-40B4-BE49-F238E27FC236}">
                <a16:creationId xmlns:a16="http://schemas.microsoft.com/office/drawing/2014/main" id="{526D914E-62EA-41E2-963E-436CB91E19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4770A1-4A34-43C4-BA91-136CC23A4EB4}"/>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2380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8B9148-CB6B-4C20-8426-B2CDCBA27C19}"/>
              </a:ext>
            </a:extLst>
          </p:cNvPr>
          <p:cNvSpPr>
            <a:spLocks noGrp="1"/>
          </p:cNvSpPr>
          <p:nvPr>
            <p:ph type="title"/>
          </p:nvPr>
        </p:nvSpPr>
        <p:spPr>
          <a:xfrm>
            <a:off x="502920" y="535517"/>
            <a:ext cx="6309360"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998E6A6-5B57-49B0-B942-0EC47EC69295}"/>
              </a:ext>
            </a:extLst>
          </p:cNvPr>
          <p:cNvSpPr>
            <a:spLocks noGrp="1"/>
          </p:cNvSpPr>
          <p:nvPr>
            <p:ph type="body" idx="1"/>
          </p:nvPr>
        </p:nvSpPr>
        <p:spPr>
          <a:xfrm>
            <a:off x="502920" y="2677584"/>
            <a:ext cx="6309360"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828D97-876C-48B4-9B9A-3AB43786E49C}"/>
              </a:ext>
            </a:extLst>
          </p:cNvPr>
          <p:cNvSpPr>
            <a:spLocks noGrp="1"/>
          </p:cNvSpPr>
          <p:nvPr>
            <p:ph type="dt" sz="half" idx="2"/>
          </p:nvPr>
        </p:nvSpPr>
        <p:spPr>
          <a:xfrm>
            <a:off x="502920" y="9322647"/>
            <a:ext cx="1645920" cy="535517"/>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1/15/2019</a:t>
            </a:fld>
            <a:endParaRPr lang="en-US"/>
          </a:p>
        </p:txBody>
      </p:sp>
      <p:sp>
        <p:nvSpPr>
          <p:cNvPr id="5" name="Footer Placeholder 4">
            <a:extLst>
              <a:ext uri="{FF2B5EF4-FFF2-40B4-BE49-F238E27FC236}">
                <a16:creationId xmlns:a16="http://schemas.microsoft.com/office/drawing/2014/main" id="{27B4187B-F6FF-43F0-9A8D-432DAEBC4B49}"/>
              </a:ext>
            </a:extLst>
          </p:cNvPr>
          <p:cNvSpPr>
            <a:spLocks noGrp="1"/>
          </p:cNvSpPr>
          <p:nvPr>
            <p:ph type="ftr" sz="quarter" idx="3"/>
          </p:nvPr>
        </p:nvSpPr>
        <p:spPr>
          <a:xfrm>
            <a:off x="2423160" y="9322647"/>
            <a:ext cx="2468880" cy="535517"/>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FD430FE-95DE-4018-9B38-09EF3815C550}"/>
              </a:ext>
            </a:extLst>
          </p:cNvPr>
          <p:cNvSpPr>
            <a:spLocks noGrp="1"/>
          </p:cNvSpPr>
          <p:nvPr>
            <p:ph type="sldNum" sz="quarter" idx="4"/>
          </p:nvPr>
        </p:nvSpPr>
        <p:spPr>
          <a:xfrm>
            <a:off x="5166360" y="9322647"/>
            <a:ext cx="1645920" cy="535517"/>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295358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4E0CFE29-825E-4073-B33D-6DFBA098F673}"/>
              </a:ext>
            </a:extLst>
          </p:cNvPr>
          <p:cNvSpPr/>
          <p:nvPr/>
        </p:nvSpPr>
        <p:spPr>
          <a:xfrm>
            <a:off x="-6" y="0"/>
            <a:ext cx="7315202" cy="4844567"/>
          </a:xfrm>
          <a:prstGeom prst="rect">
            <a:avLst/>
          </a:prstGeom>
          <a:solidFill>
            <a:srgbClr val="329F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D16A90-743F-4783-930C-A315DD94EBD7}"/>
              </a:ext>
            </a:extLst>
          </p:cNvPr>
          <p:cNvSpPr/>
          <p:nvPr/>
        </p:nvSpPr>
        <p:spPr>
          <a:xfrm>
            <a:off x="-2" y="4930151"/>
            <a:ext cx="7315202" cy="5128249"/>
          </a:xfrm>
          <a:prstGeom prst="rect">
            <a:avLst/>
          </a:prstGeom>
          <a:solidFill>
            <a:srgbClr val="132B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1764263" y="1154781"/>
            <a:ext cx="3786665" cy="253500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25077" y="3733801"/>
            <a:ext cx="5665037" cy="990599"/>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rgbClr val="132B51"/>
                </a:solidFill>
                <a:latin typeface="Century Gothic" panose="020B0502020202020204" pitchFamily="34" charset="0"/>
              </a:rPr>
              <a:t>8004 Hydrangea Lane</a:t>
            </a:r>
            <a:br>
              <a:rPr lang="en-US" sz="2800" b="0" cap="none" dirty="0">
                <a:ln w="10541" cmpd="sng">
                  <a:noFill/>
                  <a:prstDash val="solid"/>
                </a:ln>
                <a:solidFill>
                  <a:srgbClr val="132B51"/>
                </a:solidFill>
                <a:latin typeface="Century Gothic" panose="020B0502020202020204" pitchFamily="34" charset="0"/>
              </a:rPr>
            </a:br>
            <a:r>
              <a:rPr lang="en-US" sz="1800" cap="none" dirty="0">
                <a:ln w="10541" cmpd="sng">
                  <a:noFill/>
                  <a:prstDash val="solid"/>
                </a:ln>
                <a:solidFill>
                  <a:srgbClr val="132B51"/>
                </a:solidFill>
                <a:latin typeface="Century Gothic" panose="020B0502020202020204" pitchFamily="34" charset="0"/>
              </a:rPr>
              <a:t>Hanahan, SC 29410</a:t>
            </a:r>
            <a:br>
              <a:rPr lang="en-US" sz="1800" cap="none" dirty="0">
                <a:ln w="10541" cmpd="sng">
                  <a:noFill/>
                  <a:prstDash val="solid"/>
                </a:ln>
                <a:solidFill>
                  <a:srgbClr val="132B51"/>
                </a:solidFill>
                <a:latin typeface="Century Gothic" panose="020B0502020202020204" pitchFamily="34" charset="0"/>
              </a:rPr>
            </a:br>
            <a:r>
              <a:rPr lang="en-US" sz="1800" cap="none" dirty="0">
                <a:ln w="10541" cmpd="sng">
                  <a:noFill/>
                  <a:prstDash val="solid"/>
                </a:ln>
                <a:solidFill>
                  <a:srgbClr val="132B51"/>
                </a:solidFill>
                <a:latin typeface="Century Gothic" panose="020B0502020202020204" pitchFamily="34" charset="0"/>
              </a:rPr>
              <a:t>MLS</a:t>
            </a:r>
            <a:r>
              <a:rPr lang="en-US" sz="1800" b="0" cap="none" dirty="0">
                <a:ln w="10541" cmpd="sng">
                  <a:noFill/>
                  <a:prstDash val="solid"/>
                </a:ln>
                <a:solidFill>
                  <a:srgbClr val="132B51"/>
                </a:solidFill>
                <a:latin typeface="Century Gothic" panose="020B0502020202020204" pitchFamily="34" charset="0"/>
              </a:rPr>
              <a:t># </a:t>
            </a:r>
            <a:r>
              <a:rPr lang="en-US" sz="1800" cap="none" dirty="0">
                <a:ln w="10541" cmpd="sng">
                  <a:noFill/>
                  <a:prstDash val="solid"/>
                </a:ln>
                <a:solidFill>
                  <a:srgbClr val="132B51"/>
                </a:solidFill>
                <a:latin typeface="Century Gothic" panose="020B0502020202020204" pitchFamily="34" charset="0"/>
              </a:rPr>
              <a:t>19001220 </a:t>
            </a:r>
            <a:r>
              <a:rPr lang="en-US" sz="1800" b="0" cap="none" dirty="0">
                <a:ln w="10541" cmpd="sng">
                  <a:noFill/>
                  <a:prstDash val="solid"/>
                </a:ln>
                <a:solidFill>
                  <a:srgbClr val="132B51"/>
                </a:solidFill>
                <a:latin typeface="Century Gothic" panose="020B0502020202020204" pitchFamily="34" charset="0"/>
              </a:rPr>
              <a:t>~ </a:t>
            </a:r>
            <a:r>
              <a:rPr lang="en-US" sz="1800" cap="none" dirty="0">
                <a:ln w="10541" cmpd="sng">
                  <a:noFill/>
                  <a:prstDash val="solid"/>
                </a:ln>
                <a:solidFill>
                  <a:srgbClr val="132B51"/>
                </a:solidFill>
                <a:latin typeface="Century Gothic" panose="020B0502020202020204" pitchFamily="34" charset="0"/>
              </a:rPr>
              <a:t>$279,990</a:t>
            </a:r>
            <a:endParaRPr lang="en-US" sz="1600" b="0" cap="none" dirty="0">
              <a:ln w="10541" cmpd="sng">
                <a:noFill/>
                <a:prstDash val="solid"/>
              </a:ln>
              <a:solidFill>
                <a:srgbClr val="132B51"/>
              </a:solidFill>
              <a:latin typeface="Century Gothic" panose="020B0502020202020204" pitchFamily="34" charset="0"/>
            </a:endParaRPr>
          </a:p>
        </p:txBody>
      </p:sp>
      <p:sp>
        <p:nvSpPr>
          <p:cNvPr id="3" name="Subtitle 2"/>
          <p:cNvSpPr>
            <a:spLocks noGrp="1"/>
          </p:cNvSpPr>
          <p:nvPr>
            <p:ph type="subTitle" idx="1"/>
          </p:nvPr>
        </p:nvSpPr>
        <p:spPr>
          <a:xfrm>
            <a:off x="-2" y="4983251"/>
            <a:ext cx="7315198" cy="3932149"/>
          </a:xfrm>
        </p:spPr>
        <p:txBody>
          <a:bodyPr anchor="ctr">
            <a:noAutofit/>
          </a:bodyPr>
          <a:lstStyle/>
          <a:p>
            <a:r>
              <a:rPr lang="en-US" sz="1400" dirty="0">
                <a:solidFill>
                  <a:srgbClr val="329F58"/>
                </a:solidFill>
                <a:latin typeface="Century Gothic" panose="020B0502020202020204" pitchFamily="34" charset="0"/>
              </a:rPr>
              <a:t>This home is only about seven years old, and is located in one of the most popular communities in the Tri-Counties, Tanner Plantation! You'll love this one-story floorplan with details that you don't find in this price range in new construction anymore. There is extensive hardwood flooring throughout less bedrooms and baths. The dining room is stunning with a tray ceiling, arches and bay window. The kitchen, breakfast area and family room are very open and have dramatic vaulted ceilings. The kitchen is a chef's kitchen (literally) with solid surface counter tops, upgraded cabinets with crown molding and glass fronts on several doors. The custom backsplash is beautiful and there is a smooth top range! The master suite is located on one side of the home and includes an </a:t>
            </a:r>
            <a:r>
              <a:rPr lang="en-US" sz="1400" dirty="0" err="1">
                <a:solidFill>
                  <a:srgbClr val="329F58"/>
                </a:solidFill>
                <a:latin typeface="Century Gothic" panose="020B0502020202020204" pitchFamily="34" charset="0"/>
              </a:rPr>
              <a:t>en</a:t>
            </a:r>
            <a:r>
              <a:rPr lang="en-US" sz="1400" dirty="0">
                <a:solidFill>
                  <a:srgbClr val="329F58"/>
                </a:solidFill>
                <a:latin typeface="Century Gothic" panose="020B0502020202020204" pitchFamily="34" charset="0"/>
              </a:rPr>
              <a:t> suite bath with an enormous custom tiled walk-in 5' shower with double sided shower heads. The raised double sink vanity has plenty of storage, yet you'll find another storage linen closet plus a huge walk-in closet. This is a true split bedroom plan, as the secondary bedrooms are located on the other side of the home and share a full bathroom that is equally upgraded with tile flooring, upgraded cabinets and a raised vanity. The screen porch also doubles as a year round sunroom with special all weather panels and overlooks a gorgeous pond. The backyard is also fenced. There is an irrigation system, as well.</a:t>
            </a:r>
            <a:endParaRPr lang="en-US" sz="1400" b="1" i="1" u="sng" dirty="0">
              <a:solidFill>
                <a:srgbClr val="329F58"/>
              </a:solidFill>
              <a:latin typeface="Century Gothic" panose="020B0502020202020204" pitchFamily="34" charset="0"/>
            </a:endParaRPr>
          </a:p>
        </p:txBody>
      </p:sp>
      <p:sp>
        <p:nvSpPr>
          <p:cNvPr id="23" name="Rectangle 22"/>
          <p:cNvSpPr/>
          <p:nvPr/>
        </p:nvSpPr>
        <p:spPr>
          <a:xfrm>
            <a:off x="839464" y="112693"/>
            <a:ext cx="5636262" cy="954107"/>
          </a:xfrm>
          <a:prstGeom prst="rect">
            <a:avLst/>
          </a:prstGeom>
          <a:noFill/>
        </p:spPr>
        <p:txBody>
          <a:bodyPr wrap="square">
            <a:spAutoFit/>
          </a:bodyPr>
          <a:lstStyle/>
          <a:p>
            <a:pPr algn="ctr"/>
            <a:r>
              <a:rPr lang="en-US" sz="2800" b="1" dirty="0">
                <a:ln w="3175">
                  <a:noFill/>
                </a:ln>
                <a:solidFill>
                  <a:srgbClr val="132B51"/>
                </a:solidFill>
                <a:latin typeface="Century Gothic" panose="020B0502020202020204" pitchFamily="34" charset="0"/>
              </a:rPr>
              <a:t>Just Listed in</a:t>
            </a:r>
          </a:p>
          <a:p>
            <a:pPr algn="ctr"/>
            <a:r>
              <a:rPr lang="en-US" sz="2800" b="1" dirty="0">
                <a:ln w="3175">
                  <a:noFill/>
                </a:ln>
                <a:solidFill>
                  <a:srgbClr val="132B51"/>
                </a:solidFill>
                <a:latin typeface="Century Gothic" panose="020B0502020202020204" pitchFamily="34" charset="0"/>
              </a:rPr>
              <a:t>Tanner Plantation</a:t>
            </a:r>
          </a:p>
        </p:txBody>
      </p:sp>
      <p:sp>
        <p:nvSpPr>
          <p:cNvPr id="5" name="Diagonal Stripe 4"/>
          <p:cNvSpPr/>
          <p:nvPr/>
        </p:nvSpPr>
        <p:spPr>
          <a:xfrm>
            <a:off x="-2221186" y="246552"/>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916896">
            <a:off x="-2482292" y="591409"/>
            <a:ext cx="1928734"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Listed!</a:t>
            </a:r>
          </a:p>
          <a:p>
            <a:pPr algn="ctr"/>
            <a:r>
              <a:rPr lang="en-US" b="1" i="1" dirty="0">
                <a:solidFill>
                  <a:schemeClr val="bg1"/>
                </a:solidFill>
                <a:effectLst>
                  <a:outerShdw blurRad="38100" dist="38100" dir="2700000" algn="tl">
                    <a:srgbClr val="000000">
                      <a:alpha val="43137"/>
                    </a:srgbClr>
                  </a:outerShdw>
                </a:effectLst>
                <a:latin typeface="Trebuchet MS" panose="020B0603020202020204" pitchFamily="34" charset="0"/>
              </a:rPr>
              <a:t>Under $280,000</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grpSp>
        <p:nvGrpSpPr>
          <p:cNvPr id="4" name="Group 3">
            <a:extLst>
              <a:ext uri="{FF2B5EF4-FFF2-40B4-BE49-F238E27FC236}">
                <a16:creationId xmlns:a16="http://schemas.microsoft.com/office/drawing/2014/main" id="{3CF4CA09-F040-4A2B-9D0B-11619408B424}"/>
              </a:ext>
            </a:extLst>
          </p:cNvPr>
          <p:cNvGrpSpPr/>
          <p:nvPr/>
        </p:nvGrpSpPr>
        <p:grpSpPr>
          <a:xfrm>
            <a:off x="83728" y="119101"/>
            <a:ext cx="7147735" cy="4606365"/>
            <a:chOff x="83732" y="118035"/>
            <a:chExt cx="7147735" cy="4606365"/>
          </a:xfrm>
        </p:grpSpPr>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733" y="2495357"/>
              <a:ext cx="1560574" cy="1044736"/>
            </a:xfrm>
            <a:prstGeom prst="rect">
              <a:avLst/>
            </a:prstGeom>
            <a:ln>
              <a:noFill/>
            </a:ln>
            <a:effectLst/>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70893" y="2492455"/>
              <a:ext cx="1560574" cy="1044736"/>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733" y="1306696"/>
              <a:ext cx="1560575" cy="1044736"/>
            </a:xfrm>
            <a:prstGeom prst="rect">
              <a:avLst/>
            </a:prstGeom>
            <a:ln>
              <a:noFill/>
            </a:ln>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3733" y="118035"/>
              <a:ext cx="1560574" cy="1044736"/>
            </a:xfrm>
            <a:prstGeom prst="rect">
              <a:avLst/>
            </a:prstGeom>
            <a:ln>
              <a:noFill/>
            </a:ln>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70892" y="118035"/>
              <a:ext cx="1560575" cy="1044736"/>
            </a:xfrm>
            <a:prstGeom prst="rect">
              <a:avLst/>
            </a:prstGeom>
            <a:ln>
              <a:noFill/>
            </a:ln>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70892" y="3679664"/>
              <a:ext cx="1560575" cy="1044736"/>
            </a:xfrm>
            <a:prstGeom prst="rect">
              <a:avLst/>
            </a:prstGeom>
            <a:ln>
              <a:noFill/>
            </a:ln>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3732" y="3684017"/>
              <a:ext cx="1560566" cy="1040383"/>
            </a:xfrm>
            <a:prstGeom prst="rect">
              <a:avLst/>
            </a:prstGeom>
            <a:ln>
              <a:noFill/>
            </a:ln>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70892" y="1305245"/>
              <a:ext cx="1560575" cy="1044736"/>
            </a:xfrm>
            <a:prstGeom prst="rect">
              <a:avLst/>
            </a:prstGeom>
            <a:ln>
              <a:noFill/>
            </a:ln>
            <a:effectLst/>
          </p:spPr>
        </p:pic>
      </p:grpSp>
      <p:sp>
        <p:nvSpPr>
          <p:cNvPr id="17" name="Rectangle 16"/>
          <p:cNvSpPr/>
          <p:nvPr/>
        </p:nvSpPr>
        <p:spPr>
          <a:xfrm>
            <a:off x="1571693" y="9189819"/>
            <a:ext cx="3968496" cy="646331"/>
          </a:xfrm>
          <a:prstGeom prst="rect">
            <a:avLst/>
          </a:prstGeom>
          <a:ln>
            <a:noFill/>
          </a:ln>
        </p:spPr>
        <p:txBody>
          <a:bodyPr wrap="square">
            <a:spAutoFit/>
          </a:bodyPr>
          <a:lstStyle/>
          <a:p>
            <a:pPr algn="ctr"/>
            <a:r>
              <a:rPr lang="en-US" sz="1600" b="1" dirty="0">
                <a:solidFill>
                  <a:srgbClr val="329F58"/>
                </a:solidFill>
                <a:latin typeface="Century Gothic" panose="020B0502020202020204" pitchFamily="34" charset="0"/>
              </a:rPr>
              <a:t>Meg H. Kandik</a:t>
            </a:r>
          </a:p>
          <a:p>
            <a:pPr algn="ctr"/>
            <a:r>
              <a:rPr lang="pt-BR" sz="1000" b="1" dirty="0">
                <a:solidFill>
                  <a:srgbClr val="329F58"/>
                </a:solidFill>
                <a:latin typeface="Century Gothic" panose="020B0502020202020204" pitchFamily="34" charset="0"/>
              </a:rPr>
              <a:t>M (843) 814-5137 | O (843) 603-4659</a:t>
            </a:r>
          </a:p>
          <a:p>
            <a:pPr algn="ctr"/>
            <a:r>
              <a:rPr lang="pt-BR" sz="1000" b="1" dirty="0">
                <a:solidFill>
                  <a:srgbClr val="329F58"/>
                </a:solidFill>
                <a:latin typeface="Century Gothic" panose="020B0502020202020204" pitchFamily="34" charset="0"/>
              </a:rPr>
              <a:t>Meg@HolyCityRE.com | </a:t>
            </a:r>
            <a:r>
              <a:rPr lang="en-US" sz="1000" b="1" dirty="0">
                <a:solidFill>
                  <a:srgbClr val="329F58"/>
                </a:solidFill>
                <a:latin typeface="Century Gothic" panose="020B0502020202020204" pitchFamily="34" charset="0"/>
              </a:rPr>
              <a:t>www.holycityre.com </a:t>
            </a:r>
          </a:p>
        </p:txBody>
      </p:sp>
      <p:sp>
        <p:nvSpPr>
          <p:cNvPr id="18" name="Rectangle 17"/>
          <p:cNvSpPr/>
          <p:nvPr/>
        </p:nvSpPr>
        <p:spPr>
          <a:xfrm>
            <a:off x="1573433" y="9772650"/>
            <a:ext cx="3967078" cy="215444"/>
          </a:xfrm>
          <a:prstGeom prst="rect">
            <a:avLst/>
          </a:prstGeom>
          <a:ln>
            <a:noFill/>
          </a:ln>
        </p:spPr>
        <p:txBody>
          <a:bodyPr wrap="square" anchor="ctr">
            <a:spAutoFit/>
          </a:bodyPr>
          <a:lstStyle/>
          <a:p>
            <a:pPr algn="ctr"/>
            <a:r>
              <a:rPr lang="en-US" sz="800" b="1" dirty="0">
                <a:solidFill>
                  <a:schemeClr val="accent6">
                    <a:lumMod val="40000"/>
                    <a:lumOff val="60000"/>
                  </a:schemeClr>
                </a:solidFill>
                <a:latin typeface="Century Gothic" panose="020B0502020202020204" pitchFamily="34" charset="0"/>
              </a:rPr>
              <a:t>Bennett Construction &amp; Realty | 804 Tennent </a:t>
            </a:r>
            <a:r>
              <a:rPr lang="en-US" sz="800" b="1" dirty="0" err="1">
                <a:solidFill>
                  <a:schemeClr val="accent6">
                    <a:lumMod val="40000"/>
                    <a:lumOff val="60000"/>
                  </a:schemeClr>
                </a:solidFill>
                <a:latin typeface="Century Gothic" panose="020B0502020202020204" pitchFamily="34" charset="0"/>
              </a:rPr>
              <a:t>Dr</a:t>
            </a:r>
            <a:r>
              <a:rPr lang="en-US" sz="800" b="1" dirty="0">
                <a:solidFill>
                  <a:schemeClr val="accent6">
                    <a:lumMod val="40000"/>
                    <a:lumOff val="60000"/>
                  </a:schemeClr>
                </a:solidFill>
                <a:latin typeface="Century Gothic" panose="020B0502020202020204" pitchFamily="34" charset="0"/>
              </a:rPr>
              <a:t> | Charleston, SC 29412</a:t>
            </a:r>
            <a:endParaRPr lang="en-US" sz="600" b="1" dirty="0">
              <a:solidFill>
                <a:schemeClr val="accent6">
                  <a:lumMod val="40000"/>
                  <a:lumOff val="60000"/>
                </a:schemeClr>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540189" y="9176084"/>
            <a:ext cx="806823" cy="822960"/>
          </a:xfrm>
          <a:prstGeom prst="rect">
            <a:avLst/>
          </a:prstGeom>
          <a:ln w="12700">
            <a:noFill/>
          </a:ln>
          <a:effectLst/>
        </p:spPr>
      </p:pic>
      <p:pic>
        <p:nvPicPr>
          <p:cNvPr id="31" name="Picture 30"/>
          <p:cNvPicPr>
            <a:picLocks noChangeAspect="1"/>
          </p:cNvPicPr>
          <p:nvPr/>
        </p:nvPicPr>
        <p:blipFill rotWithShape="1">
          <a:blip r:embed="rId13">
            <a:extLst>
              <a:ext uri="{28A0092B-C50C-407E-A947-70E740481C1C}">
                <a14:useLocalDpi xmlns:a14="http://schemas.microsoft.com/office/drawing/2010/main" val="0"/>
              </a:ext>
            </a:extLst>
          </a:blip>
          <a:srcRect b="25998"/>
          <a:stretch/>
        </p:blipFill>
        <p:spPr>
          <a:xfrm>
            <a:off x="968189" y="9176084"/>
            <a:ext cx="804672" cy="812010"/>
          </a:xfrm>
          <a:prstGeom prst="flowChartConnector">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33" name="Picture 32">
            <a:extLst>
              <a:ext uri="{FF2B5EF4-FFF2-40B4-BE49-F238E27FC236}">
                <a16:creationId xmlns:a16="http://schemas.microsoft.com/office/drawing/2014/main" id="{CE57DE00-C3F1-48F2-97FC-99CE5EC5A7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982200" y="615169"/>
            <a:ext cx="1560574" cy="1044735"/>
          </a:xfrm>
          <a:prstGeom prst="ellipse">
            <a:avLst/>
          </a:prstGeom>
          <a:ln w="3175" cap="rnd">
            <a:solidFill>
              <a:srgbClr val="329F58"/>
            </a:solidFill>
          </a:ln>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41279503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590</TotalTime>
  <Words>326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Trebuchet MS</vt:lpstr>
      <vt:lpstr>Office Theme</vt:lpstr>
      <vt:lpstr>8004 Hydrangea Lane Hanahan, SC 29410 MLS# 19001220 ~ $279,990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95</cp:revision>
  <dcterms:created xsi:type="dcterms:W3CDTF">2006-08-16T00:00:00Z</dcterms:created>
  <dcterms:modified xsi:type="dcterms:W3CDTF">2019-01-15T19:52:26Z</dcterms:modified>
</cp:coreProperties>
</file>